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262" r:id="rId3"/>
    <p:sldId id="266" r:id="rId4"/>
    <p:sldId id="263" r:id="rId5"/>
    <p:sldId id="265" r:id="rId6"/>
    <p:sldId id="267" r:id="rId7"/>
    <p:sldId id="264" r:id="rId8"/>
    <p:sldId id="256" r:id="rId9"/>
    <p:sldId id="257" r:id="rId10"/>
    <p:sldId id="258" r:id="rId11"/>
    <p:sldId id="259" r:id="rId12"/>
    <p:sldId id="261" r:id="rId13"/>
    <p:sldId id="260" r:id="rId14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uki mizuho" initials="sm" lastIdx="1" clrIdx="0">
    <p:extLst>
      <p:ext uri="{19B8F6BF-5375-455C-9EA6-DF929625EA0E}">
        <p15:presenceInfo xmlns:p15="http://schemas.microsoft.com/office/powerpoint/2012/main" userId="97d5ab64d91461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00"/>
    <a:srgbClr val="FF6699"/>
    <a:srgbClr val="FF0066"/>
    <a:srgbClr val="FF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88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77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90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03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60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67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9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52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38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4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4806-DE13-4702-ACE0-595C2939960E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A303-99D9-4B63-B610-C3534338F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9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3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5" Type="http://schemas.microsoft.com/office/2007/relationships/hdphoto" Target="../media/hdphoto19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6.wdp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7.wdp"/><Relationship Id="rId18" Type="http://schemas.openxmlformats.org/officeDocument/2006/relationships/image" Target="../media/image30.png"/><Relationship Id="rId3" Type="http://schemas.microsoft.com/office/2007/relationships/hdphoto" Target="../media/hdphoto22.wdp"/><Relationship Id="rId21" Type="http://schemas.microsoft.com/office/2007/relationships/hdphoto" Target="../media/hdphoto31.wdp"/><Relationship Id="rId7" Type="http://schemas.microsoft.com/office/2007/relationships/hdphoto" Target="../media/hdphoto24.wdp"/><Relationship Id="rId12" Type="http://schemas.openxmlformats.org/officeDocument/2006/relationships/image" Target="../media/image27.png"/><Relationship Id="rId17" Type="http://schemas.microsoft.com/office/2007/relationships/hdphoto" Target="../media/hdphoto29.wdp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26.wdp"/><Relationship Id="rId5" Type="http://schemas.microsoft.com/office/2007/relationships/hdphoto" Target="../media/hdphoto23.wdp"/><Relationship Id="rId15" Type="http://schemas.microsoft.com/office/2007/relationships/hdphoto" Target="../media/hdphoto28.wdp"/><Relationship Id="rId10" Type="http://schemas.openxmlformats.org/officeDocument/2006/relationships/image" Target="../media/image26.png"/><Relationship Id="rId19" Type="http://schemas.microsoft.com/office/2007/relationships/hdphoto" Target="../media/hdphoto30.wdp"/><Relationship Id="rId4" Type="http://schemas.openxmlformats.org/officeDocument/2006/relationships/image" Target="../media/image23.png"/><Relationship Id="rId9" Type="http://schemas.microsoft.com/office/2007/relationships/hdphoto" Target="../media/hdphoto25.wdp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microsoft.com/office/2007/relationships/hdphoto" Target="../media/hdphoto3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microsoft.com/office/2007/relationships/hdphoto" Target="../media/hdphoto3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14DA1B-B225-47D9-827A-67DE7E0D01D4}"/>
              </a:ext>
            </a:extLst>
          </p:cNvPr>
          <p:cNvSpPr txBox="1"/>
          <p:nvPr/>
        </p:nvSpPr>
        <p:spPr>
          <a:xfrm>
            <a:off x="3934129" y="5945866"/>
            <a:ext cx="5162392" cy="27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63" dirty="0">
                <a:latin typeface="メイリオ" panose="020B0604030504040204" pitchFamily="50" charset="-128"/>
                <a:ea typeface="メイリオ" panose="020B0604030504040204" pitchFamily="50" charset="-128"/>
              </a:rPr>
              <a:t>PPE</a:t>
            </a:r>
            <a:r>
              <a:rPr kumimoji="1" lang="ja-JP" altLang="en-US" sz="1163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着脱場所や、患者や利用者の部屋の入口等に掲示して活用ください。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BFAB95-370A-483C-962B-C8EFA165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96D4-A717-436E-8A31-61B20D5A5D0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8065AE-B4A5-4AB9-9193-52E56133A233}"/>
              </a:ext>
            </a:extLst>
          </p:cNvPr>
          <p:cNvSpPr/>
          <p:nvPr/>
        </p:nvSpPr>
        <p:spPr>
          <a:xfrm>
            <a:off x="3574523" y="5318728"/>
            <a:ext cx="5652554" cy="408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98508" indent="-498508" algn="ctr">
              <a:lnSpc>
                <a:spcPts val="2714"/>
              </a:lnSpc>
              <a:buFont typeface="+mj-lt"/>
              <a:buAutoNum type="romanUcPeriod" startAt="6"/>
            </a:pPr>
            <a:r>
              <a:rPr lang="ja-JP" altLang="en-US" sz="1745" b="1" dirty="0">
                <a:solidFill>
                  <a:srgbClr val="00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付録ポスター</a:t>
            </a:r>
            <a:endParaRPr lang="ja-JP" altLang="en-US" sz="775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id="{274952C2-69C4-45A5-93AD-D6520BD8440E}"/>
              </a:ext>
            </a:extLst>
          </p:cNvPr>
          <p:cNvSpPr txBox="1"/>
          <p:nvPr/>
        </p:nvSpPr>
        <p:spPr>
          <a:xfrm>
            <a:off x="3732804" y="1649742"/>
            <a:ext cx="5308326" cy="1514475"/>
          </a:xfrm>
          <a:prstGeom prst="rect">
            <a:avLst/>
          </a:prstGeom>
          <a:noFill/>
          <a:ln w="127000" cmpd="thickThin">
            <a:solidFill>
              <a:srgbClr val="FF5050"/>
            </a:solidFill>
            <a:prstDash val="solid"/>
            <a:round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en-US" altLang="ja-JP" b="1" kern="0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COVID</a:t>
            </a:r>
            <a:r>
              <a:rPr lang="en-US" b="1" kern="0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-19</a:t>
            </a:r>
            <a:r>
              <a:rPr lang="ja-JP" altLang="en-US" b="1" kern="0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感染対策　</a:t>
            </a:r>
            <a:endParaRPr lang="en-US" altLang="ja-JP" b="1" kern="0" dirty="0">
              <a:solidFill>
                <a:srgbClr val="FF5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b="1" kern="0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個人防護具（</a:t>
            </a:r>
            <a:r>
              <a:rPr lang="en-US" b="1" kern="0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PPE</a:t>
            </a:r>
            <a:r>
              <a:rPr lang="ja-JP" altLang="en-US" b="1" kern="0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）・環境整備</a:t>
            </a:r>
            <a:endParaRPr lang="en-US" altLang="ja-JP" b="1" kern="0" dirty="0">
              <a:solidFill>
                <a:srgbClr val="FF5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b="1" kern="0" dirty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マニュアル</a:t>
            </a:r>
            <a:r>
              <a:rPr lang="ja-JP" altLang="en-US" b="1" kern="0">
                <a:solidFill>
                  <a:srgbClr val="FF5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作成ガイド</a:t>
            </a:r>
            <a:endParaRPr lang="en-US" altLang="ja-JP" b="1" kern="0" dirty="0">
              <a:solidFill>
                <a:srgbClr val="FF5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12456B-5C50-4223-B097-DA77D557D755}"/>
              </a:ext>
            </a:extLst>
          </p:cNvPr>
          <p:cNvSpPr txBox="1"/>
          <p:nvPr/>
        </p:nvSpPr>
        <p:spPr>
          <a:xfrm>
            <a:off x="4391892" y="3466550"/>
            <a:ext cx="39909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Ver.1</a:t>
            </a:r>
          </a:p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公益社団法人 東京都看護協会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危機管理室作成（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2021.12.14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5062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0DFACC-04EE-412A-972C-84DB8E0E3AB4}"/>
              </a:ext>
            </a:extLst>
          </p:cNvPr>
          <p:cNvSpPr txBox="1"/>
          <p:nvPr/>
        </p:nvSpPr>
        <p:spPr>
          <a:xfrm>
            <a:off x="484093" y="322729"/>
            <a:ext cx="11736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PPE</a:t>
            </a: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着用例</a:t>
            </a:r>
            <a:endParaRPr kumimoji="1" lang="en-US" altLang="ja-JP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44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（症状なし濃厚接触者：健康観察期間内）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AA830E68-7BB4-4E76-B1A1-48851C233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61597"/>
              </p:ext>
            </p:extLst>
          </p:nvPr>
        </p:nvGraphicFramePr>
        <p:xfrm>
          <a:off x="484092" y="1829430"/>
          <a:ext cx="11833416" cy="5480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2236">
                  <a:extLst>
                    <a:ext uri="{9D8B030D-6E8A-4147-A177-3AD203B41FA5}">
                      <a16:colId xmlns:a16="http://schemas.microsoft.com/office/drawing/2014/main" val="1226261879"/>
                    </a:ext>
                  </a:extLst>
                </a:gridCol>
                <a:gridCol w="1972236">
                  <a:extLst>
                    <a:ext uri="{9D8B030D-6E8A-4147-A177-3AD203B41FA5}">
                      <a16:colId xmlns:a16="http://schemas.microsoft.com/office/drawing/2014/main" val="2619464962"/>
                    </a:ext>
                  </a:extLst>
                </a:gridCol>
                <a:gridCol w="1972236">
                  <a:extLst>
                    <a:ext uri="{9D8B030D-6E8A-4147-A177-3AD203B41FA5}">
                      <a16:colId xmlns:a16="http://schemas.microsoft.com/office/drawing/2014/main" val="1753915845"/>
                    </a:ext>
                  </a:extLst>
                </a:gridCol>
                <a:gridCol w="1972236">
                  <a:extLst>
                    <a:ext uri="{9D8B030D-6E8A-4147-A177-3AD203B41FA5}">
                      <a16:colId xmlns:a16="http://schemas.microsoft.com/office/drawing/2014/main" val="2869067604"/>
                    </a:ext>
                  </a:extLst>
                </a:gridCol>
                <a:gridCol w="1972236">
                  <a:extLst>
                    <a:ext uri="{9D8B030D-6E8A-4147-A177-3AD203B41FA5}">
                      <a16:colId xmlns:a16="http://schemas.microsoft.com/office/drawing/2014/main" val="143361958"/>
                    </a:ext>
                  </a:extLst>
                </a:gridCol>
                <a:gridCol w="1972236">
                  <a:extLst>
                    <a:ext uri="{9D8B030D-6E8A-4147-A177-3AD203B41FA5}">
                      <a16:colId xmlns:a16="http://schemas.microsoft.com/office/drawing/2014/main" val="1181530985"/>
                    </a:ext>
                  </a:extLst>
                </a:gridCol>
              </a:tblGrid>
              <a:tr h="95702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基本スタイル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エアロゾルが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発生しない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エアロゾルが</a:t>
                      </a:r>
                      <a:r>
                        <a:rPr kumimoji="1" lang="ja-JP" altLang="en-US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発生する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525661"/>
                  </a:ext>
                </a:extLst>
              </a:tr>
              <a:tr h="452322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・接触しない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・バイタルサ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イン測定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・配膳・下膳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・おむつ交換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・シーツ交換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・清拭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・陰部洗浄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・体位交換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・器具の洗浄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・環境整備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</a:t>
                      </a:r>
                    </a:p>
                    <a:p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・口腔ケア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・喀痰吸引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・ネブライ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ザー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・心肺蘇生</a:t>
                      </a:r>
                      <a:endParaRPr kumimoji="1" lang="en-US" altLang="ja-JP" sz="2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022912"/>
                  </a:ext>
                </a:extLst>
              </a:tr>
            </a:tbl>
          </a:graphicData>
        </a:graphic>
      </p:graphicFrame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ECD1068-A873-4B0C-B517-05DEA58EC979}"/>
              </a:ext>
            </a:extLst>
          </p:cNvPr>
          <p:cNvSpPr/>
          <p:nvPr/>
        </p:nvSpPr>
        <p:spPr>
          <a:xfrm>
            <a:off x="8633012" y="6470985"/>
            <a:ext cx="3469341" cy="6505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エプロン、手袋、</a:t>
            </a:r>
            <a:r>
              <a:rPr kumimoji="1"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N95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マスク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アイガード、（キャップ）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3DDE2B0-B772-4BC3-A83D-1F9B285F18C5}"/>
              </a:ext>
            </a:extLst>
          </p:cNvPr>
          <p:cNvSpPr/>
          <p:nvPr/>
        </p:nvSpPr>
        <p:spPr>
          <a:xfrm>
            <a:off x="4616375" y="6400088"/>
            <a:ext cx="3568850" cy="8326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エプロン、手袋、サージカルマスク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感染リスクが高まる場合はアイガードも使用する）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C9F4B61-D8DA-4DE4-86CC-D299EF863E96}"/>
              </a:ext>
            </a:extLst>
          </p:cNvPr>
          <p:cNvSpPr/>
          <p:nvPr/>
        </p:nvSpPr>
        <p:spPr>
          <a:xfrm>
            <a:off x="1344706" y="6554466"/>
            <a:ext cx="2140772" cy="5857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サージカルマスク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878AA0-B4C8-4BEC-B330-133157B3EE24}"/>
              </a:ext>
            </a:extLst>
          </p:cNvPr>
          <p:cNvSpPr txBox="1"/>
          <p:nvPr/>
        </p:nvSpPr>
        <p:spPr>
          <a:xfrm>
            <a:off x="1667053" y="7477631"/>
            <a:ext cx="1017404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対応する患者ごとに手袋、エプロンは交換する。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手袋は外したら</a:t>
            </a:r>
            <a:r>
              <a:rPr kumimoji="1" lang="ja-JP" altLang="en-US" sz="3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手指消毒。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サージカルマスクは汚れたら交換する。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559ABB1-62F1-4D47-842A-E02809C20EE4}"/>
              </a:ext>
            </a:extLst>
          </p:cNvPr>
          <p:cNvGrpSpPr/>
          <p:nvPr/>
        </p:nvGrpSpPr>
        <p:grpSpPr>
          <a:xfrm>
            <a:off x="654642" y="2626302"/>
            <a:ext cx="1669010" cy="3888000"/>
            <a:chOff x="654642" y="2516366"/>
            <a:chExt cx="1657350" cy="3810000"/>
          </a:xfrm>
        </p:grpSpPr>
        <p:pic>
          <p:nvPicPr>
            <p:cNvPr id="2050" name="Picture 2" descr="個人防護具のイラスト（女性）">
              <a:extLst>
                <a:ext uri="{FF2B5EF4-FFF2-40B4-BE49-F238E27FC236}">
                  <a16:creationId xmlns:a16="http://schemas.microsoft.com/office/drawing/2014/main" id="{8BBEC051-D3B3-41A8-89A2-8E621F9A5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42" y="2516366"/>
              <a:ext cx="165735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個人防護具のイラスト（女性・マスク）">
              <a:extLst>
                <a:ext uri="{FF2B5EF4-FFF2-40B4-BE49-F238E27FC236}">
                  <a16:creationId xmlns:a16="http://schemas.microsoft.com/office/drawing/2014/main" id="{B014653E-CA6C-40E8-92BB-2A50099AE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067" y="3324828"/>
              <a:ext cx="952500" cy="61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個人防護具のイラスト（エプロン・マスク・女性）">
            <a:extLst>
              <a:ext uri="{FF2B5EF4-FFF2-40B4-BE49-F238E27FC236}">
                <a16:creationId xmlns:a16="http://schemas.microsoft.com/office/drawing/2014/main" id="{7A32EE39-D76C-479C-9545-CEC544DD7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686" y="2695103"/>
            <a:ext cx="197370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飛沫のイラスト">
            <a:extLst>
              <a:ext uri="{FF2B5EF4-FFF2-40B4-BE49-F238E27FC236}">
                <a16:creationId xmlns:a16="http://schemas.microsoft.com/office/drawing/2014/main" id="{154316C1-AE6E-4EB2-BDF3-231F1DF08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4618" y="2856618"/>
            <a:ext cx="1973700" cy="27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FA1E411-A95D-42F6-8D3D-AF2758B7B93C}"/>
              </a:ext>
            </a:extLst>
          </p:cNvPr>
          <p:cNvGrpSpPr/>
          <p:nvPr/>
        </p:nvGrpSpPr>
        <p:grpSpPr>
          <a:xfrm>
            <a:off x="8348509" y="2674745"/>
            <a:ext cx="2047875" cy="3810000"/>
            <a:chOff x="8345135" y="2587003"/>
            <a:chExt cx="2047875" cy="3810000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5B8726A3-59C9-4782-A30F-A5DD7A0A02D9}"/>
                </a:ext>
              </a:extLst>
            </p:cNvPr>
            <p:cNvGrpSpPr/>
            <p:nvPr/>
          </p:nvGrpSpPr>
          <p:grpSpPr>
            <a:xfrm>
              <a:off x="8345135" y="2587003"/>
              <a:ext cx="2047875" cy="3810000"/>
              <a:chOff x="12575360" y="4800600"/>
              <a:chExt cx="2047875" cy="3810000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36299E23-B11F-4D5C-85C9-DB38DF97CAC5}"/>
                  </a:ext>
                </a:extLst>
              </p:cNvPr>
              <p:cNvGrpSpPr/>
              <p:nvPr/>
            </p:nvGrpSpPr>
            <p:grpSpPr>
              <a:xfrm>
                <a:off x="12575360" y="4800600"/>
                <a:ext cx="2047875" cy="3810000"/>
                <a:chOff x="12575360" y="4800600"/>
                <a:chExt cx="2047875" cy="3810000"/>
              </a:xfrm>
            </p:grpSpPr>
            <p:pic>
              <p:nvPicPr>
                <p:cNvPr id="2056" name="Picture 8" descr="個人防護具のイラスト（エプロン・女性）">
                  <a:extLst>
                    <a:ext uri="{FF2B5EF4-FFF2-40B4-BE49-F238E27FC236}">
                      <a16:creationId xmlns:a16="http://schemas.microsoft.com/office/drawing/2014/main" id="{F8802DA5-033F-41EF-B0F1-6CF55E17A2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75360" y="4800600"/>
                  <a:ext cx="2047875" cy="381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8" name="Picture 10" descr="個人防護具のイラスト（女性・N95マスク）">
                  <a:extLst>
                    <a:ext uri="{FF2B5EF4-FFF2-40B4-BE49-F238E27FC236}">
                      <a16:creationId xmlns:a16="http://schemas.microsoft.com/office/drawing/2014/main" id="{743704B7-C5C0-477F-95FA-25395878FB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117051" y="5408498"/>
                  <a:ext cx="942975" cy="952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060" name="Picture 12" descr="個人防護具のイラスト（女性・フェイスシールド）">
                <a:extLst>
                  <a:ext uri="{FF2B5EF4-FFF2-40B4-BE49-F238E27FC236}">
                    <a16:creationId xmlns:a16="http://schemas.microsoft.com/office/drawing/2014/main" id="{89C88334-C22A-4C27-B499-4955FAA1C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53905" y="5256951"/>
                <a:ext cx="1047750" cy="1047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D15AA57-34E6-448A-922F-33B025B406E4}"/>
                </a:ext>
              </a:extLst>
            </p:cNvPr>
            <p:cNvSpPr txBox="1"/>
            <p:nvPr/>
          </p:nvSpPr>
          <p:spPr>
            <a:xfrm>
              <a:off x="9007791" y="3536125"/>
              <a:ext cx="705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latin typeface="+mn-ea"/>
                </a:rPr>
                <a:t>N95</a:t>
              </a:r>
              <a:endParaRPr kumimoji="1" lang="ja-JP" altLang="en-US" sz="20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51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2C1E09-7478-453E-9937-A18DD7F55D43}"/>
              </a:ext>
            </a:extLst>
          </p:cNvPr>
          <p:cNvSpPr txBox="1"/>
          <p:nvPr/>
        </p:nvSpPr>
        <p:spPr>
          <a:xfrm>
            <a:off x="1027355" y="387274"/>
            <a:ext cx="10978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PPE</a:t>
            </a: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着用例</a:t>
            </a:r>
            <a:r>
              <a:rPr kumimoji="1" lang="ja-JP" altLang="en-US" sz="4400" b="1" dirty="0">
                <a:highlight>
                  <a:srgbClr val="00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（一般患者）</a:t>
            </a: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0F057EDB-42E3-4148-94B7-AF19FF7F9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00794"/>
              </p:ext>
            </p:extLst>
          </p:nvPr>
        </p:nvGraphicFramePr>
        <p:xfrm>
          <a:off x="681316" y="1159733"/>
          <a:ext cx="11464068" cy="6454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6017">
                  <a:extLst>
                    <a:ext uri="{9D8B030D-6E8A-4147-A177-3AD203B41FA5}">
                      <a16:colId xmlns:a16="http://schemas.microsoft.com/office/drawing/2014/main" val="2958517359"/>
                    </a:ext>
                  </a:extLst>
                </a:gridCol>
                <a:gridCol w="2866017">
                  <a:extLst>
                    <a:ext uri="{9D8B030D-6E8A-4147-A177-3AD203B41FA5}">
                      <a16:colId xmlns:a16="http://schemas.microsoft.com/office/drawing/2014/main" val="317503992"/>
                    </a:ext>
                  </a:extLst>
                </a:gridCol>
                <a:gridCol w="2866017">
                  <a:extLst>
                    <a:ext uri="{9D8B030D-6E8A-4147-A177-3AD203B41FA5}">
                      <a16:colId xmlns:a16="http://schemas.microsoft.com/office/drawing/2014/main" val="260801358"/>
                    </a:ext>
                  </a:extLst>
                </a:gridCol>
                <a:gridCol w="2866017">
                  <a:extLst>
                    <a:ext uri="{9D8B030D-6E8A-4147-A177-3AD203B41FA5}">
                      <a16:colId xmlns:a16="http://schemas.microsoft.com/office/drawing/2014/main" val="3166036312"/>
                    </a:ext>
                  </a:extLst>
                </a:gridCol>
              </a:tblGrid>
              <a:tr h="113739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基本スタイル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ケア時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96701"/>
                  </a:ext>
                </a:extLst>
              </a:tr>
              <a:tr h="531665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・接触しない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・バイタルサイン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測定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・配膳・下膳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・おむつ交換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・シーツ交換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・清拭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・陰部洗浄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・体位交換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・口腔ケア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・食事介助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・喀痰吸引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・器具の洗浄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・環境整備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17493"/>
                  </a:ext>
                </a:extLst>
              </a:tr>
            </a:tbl>
          </a:graphicData>
        </a:graphic>
      </p:graphicFrame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5B65959-7741-4BB9-83EC-F3C02F46714B}"/>
              </a:ext>
            </a:extLst>
          </p:cNvPr>
          <p:cNvSpPr/>
          <p:nvPr/>
        </p:nvSpPr>
        <p:spPr>
          <a:xfrm>
            <a:off x="1027355" y="6587923"/>
            <a:ext cx="2140772" cy="7625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サージカルマスク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F84711D-5E98-4ADD-B381-E4D26EA6F87B}"/>
              </a:ext>
            </a:extLst>
          </p:cNvPr>
          <p:cNvSpPr/>
          <p:nvPr/>
        </p:nvSpPr>
        <p:spPr>
          <a:xfrm>
            <a:off x="6550088" y="6587923"/>
            <a:ext cx="5298801" cy="932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エプロン、手袋、サージカルマスク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（感染のリスクが高まる場合は、アイガードも使用する）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E86D5DE-6A29-4333-9A9F-C68A81671ED1}"/>
              </a:ext>
            </a:extLst>
          </p:cNvPr>
          <p:cNvGrpSpPr>
            <a:grpSpLocks noChangeAspect="1"/>
          </p:cNvGrpSpPr>
          <p:nvPr/>
        </p:nvGrpSpPr>
        <p:grpSpPr>
          <a:xfrm>
            <a:off x="1220530" y="2193258"/>
            <a:ext cx="1769580" cy="4068000"/>
            <a:chOff x="654642" y="2516366"/>
            <a:chExt cx="1657350" cy="3810000"/>
          </a:xfrm>
        </p:grpSpPr>
        <p:pic>
          <p:nvPicPr>
            <p:cNvPr id="11" name="Picture 2" descr="個人防護具のイラスト（女性）">
              <a:extLst>
                <a:ext uri="{FF2B5EF4-FFF2-40B4-BE49-F238E27FC236}">
                  <a16:creationId xmlns:a16="http://schemas.microsoft.com/office/drawing/2014/main" id="{6544D757-A1D5-41B1-9FB9-1BA2771F0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42" y="2516366"/>
              <a:ext cx="165735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個人防護具のイラスト（女性・マスク）">
              <a:extLst>
                <a:ext uri="{FF2B5EF4-FFF2-40B4-BE49-F238E27FC236}">
                  <a16:creationId xmlns:a16="http://schemas.microsoft.com/office/drawing/2014/main" id="{6E7B8C1E-A768-4CFA-B068-9F2D37E44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067" y="3324828"/>
              <a:ext cx="952500" cy="61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個人防護具のイラスト（エプロン・マスク・女性）">
            <a:extLst>
              <a:ext uri="{FF2B5EF4-FFF2-40B4-BE49-F238E27FC236}">
                <a16:creationId xmlns:a16="http://schemas.microsoft.com/office/drawing/2014/main" id="{292AEFC7-D42E-4D3A-AA7B-47E1040E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4293" y="2230526"/>
            <a:ext cx="21285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7A7C96-6B1B-4F4C-8321-BC9DC065FE78}"/>
              </a:ext>
            </a:extLst>
          </p:cNvPr>
          <p:cNvSpPr txBox="1"/>
          <p:nvPr/>
        </p:nvSpPr>
        <p:spPr>
          <a:xfrm>
            <a:off x="1645304" y="7754976"/>
            <a:ext cx="10174045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対応する患者ごとに手袋、エプロンは交換する。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500"/>
              </a:lnSpc>
            </a:pP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500"/>
              </a:lnSpc>
            </a:pP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手袋は外したら</a:t>
            </a:r>
            <a:r>
              <a:rPr kumimoji="1" lang="ja-JP" altLang="en-US" sz="3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手指消毒。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500"/>
              </a:lnSpc>
            </a:pP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500"/>
              </a:lnSpc>
            </a:pP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サージカルマスクは汚れたら交換する。</a:t>
            </a:r>
          </a:p>
        </p:txBody>
      </p:sp>
    </p:spTree>
    <p:extLst>
      <p:ext uri="{BB962C8B-B14F-4D97-AF65-F5344CB8AC3E}">
        <p14:creationId xmlns:p14="http://schemas.microsoft.com/office/powerpoint/2010/main" val="169774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EA9CE8-1EF5-419D-A419-D5EEB4A5357D}"/>
              </a:ext>
            </a:extLst>
          </p:cNvPr>
          <p:cNvSpPr txBox="1"/>
          <p:nvPr/>
        </p:nvSpPr>
        <p:spPr>
          <a:xfrm rot="5400000" flipH="1">
            <a:off x="7395464" y="4520682"/>
            <a:ext cx="8695214" cy="5598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標準予防策におけるケア場面別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PPE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選択表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687FC6D-5D9E-41C8-ABC9-B4B905CFD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31270" y="-47140"/>
            <a:ext cx="8855474" cy="977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7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1FBE528-0B29-458E-A9C4-0F87F0AC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 flipV="1">
            <a:off x="2616032" y="-1506745"/>
            <a:ext cx="7712227" cy="1251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EB85309-F3BA-4639-9D84-A405723203C3}"/>
              </a:ext>
            </a:extLst>
          </p:cNvPr>
          <p:cNvSpPr txBox="1"/>
          <p:nvPr/>
        </p:nvSpPr>
        <p:spPr>
          <a:xfrm>
            <a:off x="776723" y="4302309"/>
            <a:ext cx="273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①手指消毒または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手洗いをする。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5EC9899-43D7-4A9A-9E0D-F4709767B4C7}"/>
              </a:ext>
            </a:extLst>
          </p:cNvPr>
          <p:cNvSpPr txBox="1"/>
          <p:nvPr/>
        </p:nvSpPr>
        <p:spPr>
          <a:xfrm>
            <a:off x="463434" y="8070637"/>
            <a:ext cx="332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⑥手首を出さない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ように手袋をつける。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C517493-DD0A-4F6B-A4C4-0C8DE42F10CA}"/>
              </a:ext>
            </a:extLst>
          </p:cNvPr>
          <p:cNvSpPr txBox="1"/>
          <p:nvPr/>
        </p:nvSpPr>
        <p:spPr>
          <a:xfrm>
            <a:off x="9329610" y="8070637"/>
            <a:ext cx="313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④耳、髪を出さない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ようにキャップを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かぶる。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814EF6D-5707-48F5-B707-8806FD121DC3}"/>
              </a:ext>
            </a:extLst>
          </p:cNvPr>
          <p:cNvSpPr txBox="1"/>
          <p:nvPr/>
        </p:nvSpPr>
        <p:spPr>
          <a:xfrm>
            <a:off x="5177247" y="4302443"/>
            <a:ext cx="253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②ガウンを着る。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D410E4C-4CDD-41E9-82CC-BC84F450D5A9}"/>
              </a:ext>
            </a:extLst>
          </p:cNvPr>
          <p:cNvSpPr txBox="1"/>
          <p:nvPr/>
        </p:nvSpPr>
        <p:spPr>
          <a:xfrm>
            <a:off x="4916851" y="8070637"/>
            <a:ext cx="332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⑤アイガードをつける。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D63660E-0B2C-4587-B007-32774D81A29E}"/>
              </a:ext>
            </a:extLst>
          </p:cNvPr>
          <p:cNvSpPr txBox="1"/>
          <p:nvPr/>
        </p:nvSpPr>
        <p:spPr>
          <a:xfrm>
            <a:off x="9186709" y="3173484"/>
            <a:ext cx="3337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N95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マスクまたは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サージカルマスクを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つける。</a:t>
            </a: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36DAC0CE-1155-4BAC-B8C3-209CEBBDCD90}"/>
              </a:ext>
            </a:extLst>
          </p:cNvPr>
          <p:cNvSpPr>
            <a:spLocks noChangeAspect="1"/>
          </p:cNvSpPr>
          <p:nvPr/>
        </p:nvSpPr>
        <p:spPr>
          <a:xfrm>
            <a:off x="3574532" y="2090948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BF3EFD44-28FC-4DF9-AE62-0B028D28EE6B}"/>
              </a:ext>
            </a:extLst>
          </p:cNvPr>
          <p:cNvSpPr>
            <a:spLocks noChangeAspect="1"/>
          </p:cNvSpPr>
          <p:nvPr/>
        </p:nvSpPr>
        <p:spPr>
          <a:xfrm>
            <a:off x="8174688" y="2090948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F6F24C13-4FC7-40C9-86EF-974638F0E352}"/>
              </a:ext>
            </a:extLst>
          </p:cNvPr>
          <p:cNvSpPr>
            <a:spLocks noChangeAspect="1"/>
          </p:cNvSpPr>
          <p:nvPr/>
        </p:nvSpPr>
        <p:spPr>
          <a:xfrm rot="5400000">
            <a:off x="10351791" y="4655138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807CF2F8-4774-4385-97F9-E6DCEEE3342A}"/>
              </a:ext>
            </a:extLst>
          </p:cNvPr>
          <p:cNvSpPr>
            <a:spLocks noChangeAspect="1"/>
          </p:cNvSpPr>
          <p:nvPr/>
        </p:nvSpPr>
        <p:spPr>
          <a:xfrm flipH="1">
            <a:off x="3811207" y="6677068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DC725572-1FAD-4C3E-BA07-809727A96677}"/>
              </a:ext>
            </a:extLst>
          </p:cNvPr>
          <p:cNvSpPr>
            <a:spLocks noChangeAspect="1"/>
          </p:cNvSpPr>
          <p:nvPr/>
        </p:nvSpPr>
        <p:spPr>
          <a:xfrm flipH="1">
            <a:off x="7913432" y="6649967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B3B907-872C-45D5-8DA1-D509ED33FBF2}"/>
              </a:ext>
            </a:extLst>
          </p:cNvPr>
          <p:cNvSpPr txBox="1"/>
          <p:nvPr/>
        </p:nvSpPr>
        <p:spPr>
          <a:xfrm>
            <a:off x="947305" y="216464"/>
            <a:ext cx="1107680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PPE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着用手順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E864E2C9-3599-41E8-A0EB-D26857CD6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251" y="2832315"/>
            <a:ext cx="1595064" cy="132063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63F4136D-9DA9-457B-A922-116356607B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251" y="1034535"/>
            <a:ext cx="1595064" cy="15894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44B64D0-CCB7-4E0D-9C4A-CDF6E2DA86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03571" y="1113822"/>
            <a:ext cx="1631788" cy="30877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A260F39-91C9-4A93-B2A9-546A5F3FB8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3930" y="1113821"/>
            <a:ext cx="1233736" cy="3087735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0DA9C77-8E6E-497E-AC8E-6B367A00C7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994" y="950062"/>
            <a:ext cx="1585738" cy="196951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809176F-7FB9-4F0B-8133-03DBC04E0AF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994" y="5920694"/>
            <a:ext cx="1651490" cy="185122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881BE70-9DEB-499D-B765-130C38F0024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5416" y="5809145"/>
            <a:ext cx="1749258" cy="196277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2044760-BDF8-4731-A65E-6A49E33CFA1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922" y="5143650"/>
            <a:ext cx="2350681" cy="278618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1BD6892-EE1D-424D-9FF1-E727CC029E8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28" y="6009633"/>
            <a:ext cx="3146904" cy="1762288"/>
          </a:xfrm>
          <a:prstGeom prst="rect">
            <a:avLst/>
          </a:prstGeom>
        </p:spPr>
      </p:pic>
      <p:pic>
        <p:nvPicPr>
          <p:cNvPr id="24" name="図 23" descr="携帯電話を耳に当てている男性&#10;&#10;中程度の精度で自動的に生成された説明">
            <a:extLst>
              <a:ext uri="{FF2B5EF4-FFF2-40B4-BE49-F238E27FC236}">
                <a16:creationId xmlns:a16="http://schemas.microsoft.com/office/drawing/2014/main" id="{8FAC9F1D-A739-444C-9761-C1604658434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931795" y="991137"/>
            <a:ext cx="1547141" cy="19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1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CA801E-18F1-4A46-97A4-C82DF332E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740" y="587725"/>
            <a:ext cx="3715627" cy="68311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2956661-AE5E-4295-A54F-5AF0A1F168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8234" y="587725"/>
            <a:ext cx="3433205" cy="683110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CAE0BB-26C7-449C-AFC5-5A1614324A7B}"/>
              </a:ext>
            </a:extLst>
          </p:cNvPr>
          <p:cNvSpPr txBox="1"/>
          <p:nvPr/>
        </p:nvSpPr>
        <p:spPr>
          <a:xfrm>
            <a:off x="1565348" y="7561536"/>
            <a:ext cx="1000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完成。　全身鏡で確認するか、他のスタッフに確認してもらいましょう。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D2EDA0-1E0B-4F99-ADA8-715D8759887C}"/>
              </a:ext>
            </a:extLst>
          </p:cNvPr>
          <p:cNvSpPr txBox="1"/>
          <p:nvPr/>
        </p:nvSpPr>
        <p:spPr>
          <a:xfrm>
            <a:off x="2615277" y="8023201"/>
            <a:ext cx="7904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メイリオ" panose="020B0604030504040204" pitchFamily="50" charset="-128"/>
              <a:buChar char="☑"/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正しいマスクの装着。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Clr>
                <a:srgbClr val="FF0000"/>
              </a:buClr>
              <a:buFont typeface="メイリオ" panose="020B0604030504040204" pitchFamily="50" charset="-128"/>
              <a:buChar char="☑"/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ガウンの紐がしっかり結んであり、露出が最小限になっている。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Clr>
                <a:srgbClr val="FF0000"/>
              </a:buClr>
              <a:buFont typeface="メイリオ" panose="020B0604030504040204" pitchFamily="50" charset="-128"/>
              <a:buChar char="☑"/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手首が出ていない。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Clr>
                <a:srgbClr val="FF0000"/>
              </a:buClr>
              <a:buFont typeface="メイリオ" panose="020B0604030504040204" pitchFamily="50" charset="-128"/>
              <a:buChar char="☑"/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髪の毛が出ていない。</a:t>
            </a:r>
          </a:p>
        </p:txBody>
      </p:sp>
    </p:spTree>
    <p:extLst>
      <p:ext uri="{BB962C8B-B14F-4D97-AF65-F5344CB8AC3E}">
        <p14:creationId xmlns:p14="http://schemas.microsoft.com/office/powerpoint/2010/main" val="150982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3084ED7-5628-483A-8244-7F8749E0F963}"/>
              </a:ext>
            </a:extLst>
          </p:cNvPr>
          <p:cNvSpPr txBox="1"/>
          <p:nvPr/>
        </p:nvSpPr>
        <p:spPr>
          <a:xfrm>
            <a:off x="911585" y="337770"/>
            <a:ext cx="1107680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N95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マスクの装着とユーザーシールチェック手順　①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D5B7430F-A689-4FA6-8567-F7806F138E7A}"/>
              </a:ext>
            </a:extLst>
          </p:cNvPr>
          <p:cNvSpPr>
            <a:spLocks noChangeAspect="1"/>
          </p:cNvSpPr>
          <p:nvPr/>
        </p:nvSpPr>
        <p:spPr>
          <a:xfrm>
            <a:off x="354563" y="6389520"/>
            <a:ext cx="566134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74022B8-66EF-4522-A525-0152C1408DA7}"/>
              </a:ext>
            </a:extLst>
          </p:cNvPr>
          <p:cNvSpPr txBox="1"/>
          <p:nvPr/>
        </p:nvSpPr>
        <p:spPr>
          <a:xfrm>
            <a:off x="1101671" y="4092206"/>
            <a:ext cx="252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マスクの上下を確認する。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D9721FD-CC48-43A4-B987-0189BB238D69}"/>
              </a:ext>
            </a:extLst>
          </p:cNvPr>
          <p:cNvSpPr txBox="1"/>
          <p:nvPr/>
        </p:nvSpPr>
        <p:spPr>
          <a:xfrm>
            <a:off x="8674764" y="8227517"/>
            <a:ext cx="364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6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両手で鼻あてを押さえ、鼻あてを鼻の形に合わせる。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5534068-1623-4F49-8433-0ACD58B6905F}"/>
              </a:ext>
            </a:extLst>
          </p:cNvPr>
          <p:cNvSpPr txBox="1"/>
          <p:nvPr/>
        </p:nvSpPr>
        <p:spPr>
          <a:xfrm>
            <a:off x="832565" y="8290045"/>
            <a:ext cx="338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4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上側のゴムバンドを頭頂部近くにかける。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4156B1F-4A03-4E99-B73C-58C39049F850}"/>
              </a:ext>
            </a:extLst>
          </p:cNvPr>
          <p:cNvSpPr txBox="1"/>
          <p:nvPr/>
        </p:nvSpPr>
        <p:spPr>
          <a:xfrm>
            <a:off x="4703903" y="4092206"/>
            <a:ext cx="3384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マスクを開きゴムが下に垂れるようにカップ状に持つ。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5EF4D91-A36D-4821-8BE2-1279C15D8390}"/>
              </a:ext>
            </a:extLst>
          </p:cNvPr>
          <p:cNvSpPr txBox="1"/>
          <p:nvPr/>
        </p:nvSpPr>
        <p:spPr>
          <a:xfrm>
            <a:off x="4725513" y="8384821"/>
            <a:ext cx="338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5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下側のゴムバンドを首に後ろにかける。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92D6FAB-7E4A-42DE-8307-22A7776809D9}"/>
              </a:ext>
            </a:extLst>
          </p:cNvPr>
          <p:cNvSpPr txBox="1"/>
          <p:nvPr/>
        </p:nvSpPr>
        <p:spPr>
          <a:xfrm>
            <a:off x="8673515" y="4059247"/>
            <a:ext cx="323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鼻あて部分を鼻にあて顎を包むようにかぶせる。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941F97AC-24E9-49E8-A659-95F12E120FD9}"/>
              </a:ext>
            </a:extLst>
          </p:cNvPr>
          <p:cNvSpPr>
            <a:spLocks noChangeAspect="1"/>
          </p:cNvSpPr>
          <p:nvPr/>
        </p:nvSpPr>
        <p:spPr>
          <a:xfrm>
            <a:off x="3923653" y="2250852"/>
            <a:ext cx="817562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8F38EC0E-0FB8-4E81-A6CA-7FC9EBA0C860}"/>
              </a:ext>
            </a:extLst>
          </p:cNvPr>
          <p:cNvSpPr>
            <a:spLocks noChangeAspect="1"/>
          </p:cNvSpPr>
          <p:nvPr/>
        </p:nvSpPr>
        <p:spPr>
          <a:xfrm>
            <a:off x="7791166" y="2250853"/>
            <a:ext cx="817562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DB0EB360-97BB-4BC9-9CA7-DE9AC5B7126A}"/>
              </a:ext>
            </a:extLst>
          </p:cNvPr>
          <p:cNvSpPr>
            <a:spLocks noChangeAspect="1"/>
          </p:cNvSpPr>
          <p:nvPr/>
        </p:nvSpPr>
        <p:spPr>
          <a:xfrm>
            <a:off x="11607282" y="2256434"/>
            <a:ext cx="551685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F8298D78-4BB1-4F14-BE6E-52C7DE727C52}"/>
              </a:ext>
            </a:extLst>
          </p:cNvPr>
          <p:cNvSpPr>
            <a:spLocks noChangeAspect="1"/>
          </p:cNvSpPr>
          <p:nvPr/>
        </p:nvSpPr>
        <p:spPr>
          <a:xfrm>
            <a:off x="7817876" y="6475169"/>
            <a:ext cx="817562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6AA05AFE-7287-46FB-B1F7-76CFA2F5A47B}"/>
              </a:ext>
            </a:extLst>
          </p:cNvPr>
          <p:cNvSpPr>
            <a:spLocks noChangeAspect="1"/>
          </p:cNvSpPr>
          <p:nvPr/>
        </p:nvSpPr>
        <p:spPr>
          <a:xfrm>
            <a:off x="3856897" y="6389520"/>
            <a:ext cx="817562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353BA959-067B-4AC9-8A7C-AA01E2DD0DA1}"/>
              </a:ext>
            </a:extLst>
          </p:cNvPr>
          <p:cNvSpPr>
            <a:spLocks noChangeAspect="1"/>
          </p:cNvSpPr>
          <p:nvPr/>
        </p:nvSpPr>
        <p:spPr>
          <a:xfrm>
            <a:off x="11648600" y="6475168"/>
            <a:ext cx="551685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9EB1E2-B323-47D2-A556-D50999C8F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89502" y="1665181"/>
            <a:ext cx="2205311" cy="16685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9C28336-04A0-4DCC-8489-E30D13C287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9428" y="1787454"/>
            <a:ext cx="2343988" cy="1543188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4228E295-E3E3-48E6-BF39-6ACF7C5BFEFA}"/>
              </a:ext>
            </a:extLst>
          </p:cNvPr>
          <p:cNvSpPr/>
          <p:nvPr/>
        </p:nvSpPr>
        <p:spPr>
          <a:xfrm>
            <a:off x="546307" y="1056500"/>
            <a:ext cx="584775" cy="5632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E58901CD-23EC-4BEB-B4C5-B40A92841F95}"/>
              </a:ext>
            </a:extLst>
          </p:cNvPr>
          <p:cNvSpPr/>
          <p:nvPr/>
        </p:nvSpPr>
        <p:spPr>
          <a:xfrm>
            <a:off x="2137731" y="1061592"/>
            <a:ext cx="584775" cy="5847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5D909A-0902-42BB-A30E-D34A692B27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268" y="1311155"/>
            <a:ext cx="2742376" cy="2522779"/>
          </a:xfrm>
          <a:prstGeom prst="rect">
            <a:avLst/>
          </a:prstGeom>
        </p:spPr>
      </p:pic>
      <p:pic>
        <p:nvPicPr>
          <p:cNvPr id="25" name="図 24" descr="屋内, 人, 衣類, ベッド が含まれている画像&#10;&#10;自動的に生成された説明">
            <a:extLst>
              <a:ext uri="{FF2B5EF4-FFF2-40B4-BE49-F238E27FC236}">
                <a16:creationId xmlns:a16="http://schemas.microsoft.com/office/drawing/2014/main" id="{A5DAFF28-3900-4C57-B982-E2CC26C805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087" y="5498875"/>
            <a:ext cx="2655467" cy="2527043"/>
          </a:xfrm>
          <a:prstGeom prst="rect">
            <a:avLst/>
          </a:prstGeom>
        </p:spPr>
      </p:pic>
      <p:pic>
        <p:nvPicPr>
          <p:cNvPr id="26" name="図 25" descr="衣類, 持つ, シャツ, 男 が含まれている画像&#10;&#10;自動的に生成された説明">
            <a:extLst>
              <a:ext uri="{FF2B5EF4-FFF2-40B4-BE49-F238E27FC236}">
                <a16:creationId xmlns:a16="http://schemas.microsoft.com/office/drawing/2014/main" id="{F098585D-01E8-4E3E-9C74-60087B7B6C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93168" y="5687023"/>
            <a:ext cx="2479380" cy="2219959"/>
          </a:xfrm>
          <a:prstGeom prst="rect">
            <a:avLst/>
          </a:prstGeom>
        </p:spPr>
      </p:pic>
      <p:pic>
        <p:nvPicPr>
          <p:cNvPr id="27" name="図 26" descr="人, 食べる, 女性, 水 が含まれている画像&#10;&#10;自動的に生成された説明">
            <a:extLst>
              <a:ext uri="{FF2B5EF4-FFF2-40B4-BE49-F238E27FC236}">
                <a16:creationId xmlns:a16="http://schemas.microsoft.com/office/drawing/2014/main" id="{AD22F718-3531-41A4-8314-188E969481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6281" y="1311155"/>
            <a:ext cx="2307440" cy="2504039"/>
          </a:xfrm>
          <a:prstGeom prst="rect">
            <a:avLst/>
          </a:prstGeom>
        </p:spPr>
      </p:pic>
      <p:pic>
        <p:nvPicPr>
          <p:cNvPr id="35" name="図 34" descr="携帯電話を耳に当てている男性&#10;&#10;中程度の精度で自動的に生成された説明">
            <a:extLst>
              <a:ext uri="{FF2B5EF4-FFF2-40B4-BE49-F238E27FC236}">
                <a16:creationId xmlns:a16="http://schemas.microsoft.com/office/drawing/2014/main" id="{28E5DAB7-48D4-4543-A304-63A32E5A7EF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248000" y="5329408"/>
            <a:ext cx="2379371" cy="268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0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E32116-C039-4146-A939-FE98F079244B}"/>
              </a:ext>
            </a:extLst>
          </p:cNvPr>
          <p:cNvSpPr txBox="1"/>
          <p:nvPr/>
        </p:nvSpPr>
        <p:spPr>
          <a:xfrm>
            <a:off x="947305" y="216464"/>
            <a:ext cx="1107680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N95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マスクの装着とユーザーシールチェック手順　②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7755C79-9B7F-4AEC-9430-6D24A460BB08}"/>
              </a:ext>
            </a:extLst>
          </p:cNvPr>
          <p:cNvSpPr txBox="1"/>
          <p:nvPr/>
        </p:nvSpPr>
        <p:spPr>
          <a:xfrm>
            <a:off x="8279680" y="2248506"/>
            <a:ext cx="3664771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息が漏れていたら、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⑥・⑦・⑧を繰り返す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3E15FA7-5ACC-4D0C-BE99-A8CEE201095E}"/>
              </a:ext>
            </a:extLst>
          </p:cNvPr>
          <p:cNvSpPr txBox="1"/>
          <p:nvPr/>
        </p:nvSpPr>
        <p:spPr>
          <a:xfrm>
            <a:off x="739806" y="3900405"/>
            <a:ext cx="3535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7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両手で目の下から鼻あて部分を覆い、息を強く吐き、空気が漏れていないか確認する。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6C8DB9A-B822-4423-9482-78F40E43537A}"/>
              </a:ext>
            </a:extLst>
          </p:cNvPr>
          <p:cNvSpPr txBox="1"/>
          <p:nvPr/>
        </p:nvSpPr>
        <p:spPr>
          <a:xfrm>
            <a:off x="8279680" y="6081905"/>
            <a:ext cx="377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9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息を吸ってマスク内が陰圧になるか確認する。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DDB0CA5-974D-4B82-89BA-05BEB90DBFF1}"/>
              </a:ext>
            </a:extLst>
          </p:cNvPr>
          <p:cNvSpPr txBox="1"/>
          <p:nvPr/>
        </p:nvSpPr>
        <p:spPr>
          <a:xfrm>
            <a:off x="4941333" y="3895975"/>
            <a:ext cx="377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8"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両手で頬から顎のラインを覆い、息を強く吐き、空気が漏れていないか確認する。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BC566296-FFCB-45FD-A6A8-C39927B011A3}"/>
              </a:ext>
            </a:extLst>
          </p:cNvPr>
          <p:cNvSpPr>
            <a:spLocks noChangeAspect="1"/>
          </p:cNvSpPr>
          <p:nvPr/>
        </p:nvSpPr>
        <p:spPr>
          <a:xfrm>
            <a:off x="4201235" y="2031952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25B211A-DB64-4A60-A6FD-132F48A58C29}"/>
              </a:ext>
            </a:extLst>
          </p:cNvPr>
          <p:cNvSpPr>
            <a:spLocks noChangeAspect="1"/>
          </p:cNvSpPr>
          <p:nvPr/>
        </p:nvSpPr>
        <p:spPr>
          <a:xfrm rot="5400000">
            <a:off x="9913303" y="4649519"/>
            <a:ext cx="552237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C0D111D6-39A5-40BE-B22E-632818BAC49E}"/>
              </a:ext>
            </a:extLst>
          </p:cNvPr>
          <p:cNvSpPr>
            <a:spLocks noChangeAspect="1"/>
          </p:cNvSpPr>
          <p:nvPr/>
        </p:nvSpPr>
        <p:spPr>
          <a:xfrm>
            <a:off x="512937" y="2081099"/>
            <a:ext cx="552237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F98029C-BDE8-4236-9A71-FC9598BB18AF}"/>
              </a:ext>
            </a:extLst>
          </p:cNvPr>
          <p:cNvSpPr txBox="1"/>
          <p:nvPr/>
        </p:nvSpPr>
        <p:spPr>
          <a:xfrm>
            <a:off x="1507282" y="6306565"/>
            <a:ext cx="6162482" cy="2631997"/>
          </a:xfrm>
          <a:prstGeom prst="rect">
            <a:avLst/>
          </a:prstGeom>
          <a:noFill/>
          <a:ln w="19050" cap="rnd" cmpd="dbl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⑦・⑧・⑨を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ユーザーシールチェック</a:t>
            </a:r>
            <a:r>
              <a:rPr kumimoji="1" lang="en-US" altLang="ja-JP" sz="240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いいます。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N95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マスクを再利用する際も、毎回シールチェックは行ってください。再利用の際は、マスク装着後手指消毒をしましょう。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 descr="屋内, 人, 座る, 持つ が含まれている画像&#10;&#10;自動的に生成された説明">
            <a:extLst>
              <a:ext uri="{FF2B5EF4-FFF2-40B4-BE49-F238E27FC236}">
                <a16:creationId xmlns:a16="http://schemas.microsoft.com/office/drawing/2014/main" id="{97FA19AA-A3BF-4C62-8DF6-B84590DCD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3793" y="1186036"/>
            <a:ext cx="2691796" cy="2386361"/>
          </a:xfrm>
          <a:prstGeom prst="rect">
            <a:avLst/>
          </a:prstGeom>
        </p:spPr>
      </p:pic>
      <p:pic>
        <p:nvPicPr>
          <p:cNvPr id="14" name="図 13" descr="座る, ベッド, テーブル, バッグ が含まれている画像&#10;&#10;自動的に生成された説明">
            <a:extLst>
              <a:ext uri="{FF2B5EF4-FFF2-40B4-BE49-F238E27FC236}">
                <a16:creationId xmlns:a16="http://schemas.microsoft.com/office/drawing/2014/main" id="{516A6198-BE61-4637-B34C-1C217A4F40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92893" y="1127600"/>
            <a:ext cx="2691796" cy="25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1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905FF2FF-4AD3-4DF8-AF0D-55FC6D191CD3}"/>
              </a:ext>
            </a:extLst>
          </p:cNvPr>
          <p:cNvSpPr/>
          <p:nvPr/>
        </p:nvSpPr>
        <p:spPr>
          <a:xfrm rot="5400000" flipH="1">
            <a:off x="1551404" y="-93293"/>
            <a:ext cx="8263469" cy="9872449"/>
          </a:xfrm>
          <a:prstGeom prst="roundRect">
            <a:avLst/>
          </a:prstGeom>
          <a:ln w="63500" cmpd="tri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個人持ちのアルコール消毒剤とポーチがある場合は、手指消毒をしてから、</a:t>
            </a:r>
            <a:r>
              <a:rPr lang="ja-JP" alt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レッドゾーン内</a:t>
            </a:r>
            <a:r>
              <a:rPr lang="ja-JP" alt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所定の場所に戻してお</a:t>
            </a:r>
            <a:r>
              <a:rPr lang="ja-JP" alt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きましょう。</a:t>
            </a:r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alt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レッドゾーンから個人防護具の脱衣場所へは、手指消毒を行ってから移動</a:t>
            </a:r>
            <a:r>
              <a:rPr lang="ja-JP" altLang="en-US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しましょう。</a:t>
            </a:r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個人防護具はすべて感染ごみで</a:t>
            </a:r>
            <a:r>
              <a:rPr lang="ja-JP" altLang="en-US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す。</a:t>
            </a:r>
            <a:endParaRPr lang="en-US" altLang="ja-JP" kern="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（ごみ箱は</a:t>
            </a: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蓋つきで足で開閉ができることが望ましい）</a:t>
            </a:r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ごみは箱の容量</a:t>
            </a:r>
            <a:r>
              <a:rPr 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8</a:t>
            </a: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割くらいになったら閉じ</a:t>
            </a:r>
            <a:r>
              <a:rPr lang="ja-JP" alt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ましょう。</a:t>
            </a:r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感染ごみを上から</a:t>
            </a:r>
            <a:r>
              <a:rPr lang="ja-JP" altLang="en-US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押し込んで</a:t>
            </a: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てスペース作ろうとしない</a:t>
            </a:r>
            <a:r>
              <a:rPr lang="ja-JP" alt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でください。</a:t>
            </a:r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清潔区域より持ち込んだものを入れたビニール袋も感染ゴミで</a:t>
            </a:r>
            <a:r>
              <a:rPr lang="ja-JP" alt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す。</a:t>
            </a:r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脱衣時は手が汚染するので、一つ脱ぐごとに手指消毒を</a:t>
            </a:r>
            <a:r>
              <a:rPr lang="ja-JP" altLang="en-US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しましょう。</a:t>
            </a:r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周囲に触れないように</a:t>
            </a:r>
            <a:r>
              <a:rPr lang="ja-JP" altLang="en-US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しましょう。</a:t>
            </a:r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清潔区域から持ち込んで、清潔区域に戻す物品や、フェイスシールドを置く物品の一時置き場は、脱衣終了後</a:t>
            </a:r>
            <a:r>
              <a:rPr lang="ja-JP" alt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消毒用</a:t>
            </a:r>
            <a:r>
              <a:rPr lang="ja-JP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クロスで拭</a:t>
            </a:r>
            <a:r>
              <a:rPr lang="ja-JP" alt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きましょう。</a:t>
            </a:r>
            <a:endParaRPr lang="en-US" altLang="ja-JP" kern="1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endParaRPr 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614C61-C0AC-4D46-B937-82BC97DB9802}"/>
              </a:ext>
            </a:extLst>
          </p:cNvPr>
          <p:cNvSpPr/>
          <p:nvPr/>
        </p:nvSpPr>
        <p:spPr>
          <a:xfrm rot="5400000" flipH="1">
            <a:off x="7505099" y="4399716"/>
            <a:ext cx="8297338" cy="920303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800" b="1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脱衣場所</a:t>
            </a:r>
            <a:r>
              <a:rPr lang="ja-JP" altLang="en-US" sz="2800" b="1" kern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での注意点</a:t>
            </a:r>
            <a:endParaRPr lang="en-US" altLang="ja-JP" sz="2800" b="1" kern="120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1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CF7B40-EC50-47BD-BCFF-72A6C4D08C4D}"/>
              </a:ext>
            </a:extLst>
          </p:cNvPr>
          <p:cNvSpPr txBox="1"/>
          <p:nvPr/>
        </p:nvSpPr>
        <p:spPr>
          <a:xfrm>
            <a:off x="766325" y="4537015"/>
            <a:ext cx="295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①中表になるように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裏返しながら手袋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を外す。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894EDA2-F935-4539-968C-FBD61F391DBA}"/>
              </a:ext>
            </a:extLst>
          </p:cNvPr>
          <p:cNvSpPr txBox="1"/>
          <p:nvPr/>
        </p:nvSpPr>
        <p:spPr>
          <a:xfrm>
            <a:off x="355220" y="8548654"/>
            <a:ext cx="275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⑥手指消毒または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手洗いをする。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75263D4-7170-4C71-9512-C7981586594C}"/>
              </a:ext>
            </a:extLst>
          </p:cNvPr>
          <p:cNvSpPr txBox="1"/>
          <p:nvPr/>
        </p:nvSpPr>
        <p:spPr>
          <a:xfrm>
            <a:off x="9198180" y="7700072"/>
            <a:ext cx="2988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④親指を内側に入れ、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持ち上げるように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キャップを外す。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37FFA05-FC6E-4FB0-AE48-161988CE37D2}"/>
              </a:ext>
            </a:extLst>
          </p:cNvPr>
          <p:cNvSpPr txBox="1"/>
          <p:nvPr/>
        </p:nvSpPr>
        <p:spPr>
          <a:xfrm>
            <a:off x="4847592" y="4536275"/>
            <a:ext cx="322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②外側に触れないよ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うにガウンを脱ぐ。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F1DA747-907C-49F1-AC42-8D83BD9CEB28}"/>
              </a:ext>
            </a:extLst>
          </p:cNvPr>
          <p:cNvSpPr txBox="1"/>
          <p:nvPr/>
        </p:nvSpPr>
        <p:spPr>
          <a:xfrm>
            <a:off x="3210142" y="7686405"/>
            <a:ext cx="460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⑤マスク表面に触れないように、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ゴムを下・上の順に持ち上げ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て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N95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マスクを外す。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A95879-63D3-4DD6-9344-1436B641A8DC}"/>
              </a:ext>
            </a:extLst>
          </p:cNvPr>
          <p:cNvSpPr txBox="1"/>
          <p:nvPr/>
        </p:nvSpPr>
        <p:spPr>
          <a:xfrm>
            <a:off x="9297344" y="3085876"/>
            <a:ext cx="277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③バンドの部分を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持って、アイ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ガードを外す。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646DC32C-A50F-4B0C-9775-5D9B147131BF}"/>
              </a:ext>
            </a:extLst>
          </p:cNvPr>
          <p:cNvSpPr>
            <a:spLocks noChangeAspect="1"/>
          </p:cNvSpPr>
          <p:nvPr/>
        </p:nvSpPr>
        <p:spPr>
          <a:xfrm>
            <a:off x="3683303" y="2288242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E2DEE875-92C1-46D1-9D1B-E4A824749D9B}"/>
              </a:ext>
            </a:extLst>
          </p:cNvPr>
          <p:cNvSpPr>
            <a:spLocks noChangeAspect="1"/>
          </p:cNvSpPr>
          <p:nvPr/>
        </p:nvSpPr>
        <p:spPr>
          <a:xfrm>
            <a:off x="8069870" y="2288242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9AA5404F-FBDD-40F4-92FA-ACEE35CC54A0}"/>
              </a:ext>
            </a:extLst>
          </p:cNvPr>
          <p:cNvSpPr>
            <a:spLocks noChangeAspect="1"/>
          </p:cNvSpPr>
          <p:nvPr/>
        </p:nvSpPr>
        <p:spPr>
          <a:xfrm rot="5400000">
            <a:off x="10206208" y="4817770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675911DB-3266-4C8F-BD53-AD68E98DA528}"/>
              </a:ext>
            </a:extLst>
          </p:cNvPr>
          <p:cNvSpPr>
            <a:spLocks noChangeAspect="1"/>
          </p:cNvSpPr>
          <p:nvPr/>
        </p:nvSpPr>
        <p:spPr>
          <a:xfrm flipH="1">
            <a:off x="2161893" y="6782735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CB49777E-2C46-4396-B55A-A879BD6129D5}"/>
              </a:ext>
            </a:extLst>
          </p:cNvPr>
          <p:cNvSpPr>
            <a:spLocks noChangeAspect="1"/>
          </p:cNvSpPr>
          <p:nvPr/>
        </p:nvSpPr>
        <p:spPr>
          <a:xfrm flipH="1">
            <a:off x="8069869" y="6782735"/>
            <a:ext cx="818380" cy="5879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E5520F0-CE29-4486-A654-8F8455587486}"/>
              </a:ext>
            </a:extLst>
          </p:cNvPr>
          <p:cNvSpPr txBox="1"/>
          <p:nvPr/>
        </p:nvSpPr>
        <p:spPr>
          <a:xfrm>
            <a:off x="947305" y="200541"/>
            <a:ext cx="1107680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PPE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脱衣手順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39EF21D-1E20-42ED-A765-AF8E8178AE86}"/>
              </a:ext>
            </a:extLst>
          </p:cNvPr>
          <p:cNvSpPr txBox="1"/>
          <p:nvPr/>
        </p:nvSpPr>
        <p:spPr>
          <a:xfrm>
            <a:off x="4016210" y="785851"/>
            <a:ext cx="462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一つの動作ごとに手指消毒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8B0703B7-F4CA-461D-A271-7F60A7B104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62" y="935408"/>
            <a:ext cx="1760906" cy="171584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80001BB-956C-40F4-92D6-3E4580A604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873" y="2785099"/>
            <a:ext cx="1760905" cy="166254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6384453-2447-4AFD-BAEF-2B6FD9B4A0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435" y="1543687"/>
            <a:ext cx="1624238" cy="249353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1DCAC5D-AEB3-4C0F-B857-D95C75870B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5707" y="1568610"/>
            <a:ext cx="1373658" cy="2493536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4673BD3F-FBE3-4CC7-ABC8-6E8F5C60F5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4684" y="1204606"/>
            <a:ext cx="2489952" cy="181099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4369E6DD-A072-44D9-B85C-76389177F20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3987" y="6024885"/>
            <a:ext cx="2291560" cy="1515698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526B3C2-F877-4E0A-9682-0272612B3BB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04" y="7136598"/>
            <a:ext cx="1291743" cy="128722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0F8EFF8A-4917-4BA1-BE4E-5320688029C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21" y="5826718"/>
            <a:ext cx="1456318" cy="1205761"/>
          </a:xfrm>
          <a:prstGeom prst="rect">
            <a:avLst/>
          </a:prstGeo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196EF531-A777-4507-8C1D-0B3236C743FB}"/>
              </a:ext>
            </a:extLst>
          </p:cNvPr>
          <p:cNvSpPr/>
          <p:nvPr/>
        </p:nvSpPr>
        <p:spPr>
          <a:xfrm>
            <a:off x="3293634" y="3450046"/>
            <a:ext cx="1292296" cy="792647"/>
          </a:xfrm>
          <a:prstGeom prst="wedgeRoundRectCallout">
            <a:avLst>
              <a:gd name="adj1" fmla="val -2639"/>
              <a:gd name="adj2" fmla="val -108159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手指消毒</a:t>
            </a:r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1F90E2F6-B82C-426A-9BB3-90C2F18AD015}"/>
              </a:ext>
            </a:extLst>
          </p:cNvPr>
          <p:cNvSpPr/>
          <p:nvPr/>
        </p:nvSpPr>
        <p:spPr>
          <a:xfrm>
            <a:off x="7994000" y="3428513"/>
            <a:ext cx="1292296" cy="792647"/>
          </a:xfrm>
          <a:prstGeom prst="wedgeRoundRectCallout">
            <a:avLst>
              <a:gd name="adj1" fmla="val -2639"/>
              <a:gd name="adj2" fmla="val -108159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手指消毒</a:t>
            </a:r>
          </a:p>
        </p:txBody>
      </p:sp>
      <p:sp>
        <p:nvSpPr>
          <p:cNvPr id="32" name="吹き出し: 角を丸めた四角形 31">
            <a:extLst>
              <a:ext uri="{FF2B5EF4-FFF2-40B4-BE49-F238E27FC236}">
                <a16:creationId xmlns:a16="http://schemas.microsoft.com/office/drawing/2014/main" id="{7E92FE74-A4C1-4EBC-8279-74B45B5ED577}"/>
              </a:ext>
            </a:extLst>
          </p:cNvPr>
          <p:cNvSpPr/>
          <p:nvPr/>
        </p:nvSpPr>
        <p:spPr>
          <a:xfrm>
            <a:off x="7802607" y="8027501"/>
            <a:ext cx="1292296" cy="792647"/>
          </a:xfrm>
          <a:prstGeom prst="wedgeRoundRectCallout">
            <a:avLst>
              <a:gd name="adj1" fmla="val -2639"/>
              <a:gd name="adj2" fmla="val -108159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手指消毒</a:t>
            </a:r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14475082-00AA-491A-A361-FB219B69A2BB}"/>
              </a:ext>
            </a:extLst>
          </p:cNvPr>
          <p:cNvSpPr/>
          <p:nvPr/>
        </p:nvSpPr>
        <p:spPr>
          <a:xfrm>
            <a:off x="11188488" y="4590778"/>
            <a:ext cx="1292296" cy="792647"/>
          </a:xfrm>
          <a:prstGeom prst="wedgeRoundRectCallout">
            <a:avLst>
              <a:gd name="adj1" fmla="val -73396"/>
              <a:gd name="adj2" fmla="val -16341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手指消毒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614EA7-4B74-4C77-BE59-9C696F7F6CC6}"/>
              </a:ext>
            </a:extLst>
          </p:cNvPr>
          <p:cNvSpPr txBox="1"/>
          <p:nvPr/>
        </p:nvSpPr>
        <p:spPr>
          <a:xfrm>
            <a:off x="10281724" y="806728"/>
            <a:ext cx="2478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メイリオ" panose="020B0604030504040204" pitchFamily="50" charset="-128"/>
              <a:buChar char="※"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ガウンの前にアイガードを外しても良い。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9F60DCE2-6FED-4711-BD9B-AA4DAC38930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859" y="5699195"/>
            <a:ext cx="2166225" cy="186608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5D277DAF-53E3-44E9-B968-241060D9947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775" y="5672101"/>
            <a:ext cx="2166225" cy="18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6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A95B2B5E-8BCC-43C5-8B71-FB48BC39F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10576"/>
              </p:ext>
            </p:extLst>
          </p:nvPr>
        </p:nvGraphicFramePr>
        <p:xfrm>
          <a:off x="681316" y="1159734"/>
          <a:ext cx="11464068" cy="5855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6017">
                  <a:extLst>
                    <a:ext uri="{9D8B030D-6E8A-4147-A177-3AD203B41FA5}">
                      <a16:colId xmlns:a16="http://schemas.microsoft.com/office/drawing/2014/main" val="2958517359"/>
                    </a:ext>
                  </a:extLst>
                </a:gridCol>
                <a:gridCol w="2866017">
                  <a:extLst>
                    <a:ext uri="{9D8B030D-6E8A-4147-A177-3AD203B41FA5}">
                      <a16:colId xmlns:a16="http://schemas.microsoft.com/office/drawing/2014/main" val="317503992"/>
                    </a:ext>
                  </a:extLst>
                </a:gridCol>
                <a:gridCol w="2866017">
                  <a:extLst>
                    <a:ext uri="{9D8B030D-6E8A-4147-A177-3AD203B41FA5}">
                      <a16:colId xmlns:a16="http://schemas.microsoft.com/office/drawing/2014/main" val="260801358"/>
                    </a:ext>
                  </a:extLst>
                </a:gridCol>
                <a:gridCol w="2866017">
                  <a:extLst>
                    <a:ext uri="{9D8B030D-6E8A-4147-A177-3AD203B41FA5}">
                      <a16:colId xmlns:a16="http://schemas.microsoft.com/office/drawing/2014/main" val="3166036312"/>
                    </a:ext>
                  </a:extLst>
                </a:gridCol>
              </a:tblGrid>
              <a:tr h="104558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エアロゾルが</a:t>
                      </a:r>
                      <a:r>
                        <a:rPr kumimoji="1" lang="ja-JP" altLang="en-US" sz="3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発生しない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u="none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エアロゾルが</a:t>
                      </a:r>
                      <a:r>
                        <a:rPr kumimoji="1" lang="ja-JP" altLang="en-US" sz="3600" b="1" u="dbl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発生する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96701"/>
                  </a:ext>
                </a:extLst>
              </a:tr>
              <a:tr h="48099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・バイタルサイン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測定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・おむつ交換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・シーツ交換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・清拭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・陰部洗浄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・体位交換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・器具の洗浄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・環境整備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・口腔ケア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・喀痰吸引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・ネブライザー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・気管挿管・抜管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・心肺蘇生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・用手換気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NPPV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装着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・気管切開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1749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59AA76-0ABD-457A-A57F-B70548F885F1}"/>
              </a:ext>
            </a:extLst>
          </p:cNvPr>
          <p:cNvSpPr txBox="1"/>
          <p:nvPr/>
        </p:nvSpPr>
        <p:spPr>
          <a:xfrm>
            <a:off x="570152" y="322729"/>
            <a:ext cx="1202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PPE</a:t>
            </a: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着用例</a:t>
            </a:r>
            <a:r>
              <a:rPr kumimoji="1" lang="ja-JP" altLang="en-US" sz="4400" b="1" dirty="0">
                <a:highlight>
                  <a:srgbClr val="FF00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（感染者）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C65422C-EDE6-4D04-B89A-72EF33B64E0E}"/>
              </a:ext>
            </a:extLst>
          </p:cNvPr>
          <p:cNvGrpSpPr/>
          <p:nvPr/>
        </p:nvGrpSpPr>
        <p:grpSpPr>
          <a:xfrm>
            <a:off x="813994" y="6209720"/>
            <a:ext cx="10960251" cy="2921928"/>
            <a:chOff x="813994" y="6209720"/>
            <a:chExt cx="10960251" cy="2921928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7DAC31D-9FDD-4ACD-9EC3-BABB6532BB37}"/>
                </a:ext>
              </a:extLst>
            </p:cNvPr>
            <p:cNvSpPr txBox="1"/>
            <p:nvPr/>
          </p:nvSpPr>
          <p:spPr>
            <a:xfrm>
              <a:off x="2468880" y="7561988"/>
              <a:ext cx="78638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スタンダード・プリコーションにおける</a:t>
              </a:r>
              <a:r>
                <a:rPr kumimoji="1" lang="en-US" altLang="ja-JP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PPE</a:t>
              </a:r>
            </a:p>
            <a:p>
              <a:pPr algn="ctr"/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（患者ごとに交換する）</a:t>
              </a:r>
              <a:endPara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手袋は外したら</a:t>
              </a:r>
              <a:r>
                <a:rPr kumimoji="1" lang="ja-JP" altLang="en-US" sz="28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必ず</a:t>
              </a:r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手指消毒</a:t>
              </a:r>
              <a:endPara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" name="十字形 7">
              <a:extLst>
                <a:ext uri="{FF2B5EF4-FFF2-40B4-BE49-F238E27FC236}">
                  <a16:creationId xmlns:a16="http://schemas.microsoft.com/office/drawing/2014/main" id="{1B8BBE4D-020A-486E-9B85-416FC656701A}"/>
                </a:ext>
              </a:extLst>
            </p:cNvPr>
            <p:cNvSpPr/>
            <p:nvPr/>
          </p:nvSpPr>
          <p:spPr>
            <a:xfrm>
              <a:off x="6171303" y="7079173"/>
              <a:ext cx="412377" cy="418908"/>
            </a:xfrm>
            <a:prstGeom prst="plus">
              <a:avLst>
                <a:gd name="adj" fmla="val 3611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496C7B41-8C5D-4512-8B82-12E794D4FB69}"/>
                </a:ext>
              </a:extLst>
            </p:cNvPr>
            <p:cNvSpPr/>
            <p:nvPr/>
          </p:nvSpPr>
          <p:spPr>
            <a:xfrm>
              <a:off x="813994" y="6209720"/>
              <a:ext cx="5357309" cy="76251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ガウン、手袋、サージカルマスク、アイガード、</a:t>
              </a:r>
              <a:endPara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（キャップ）</a:t>
              </a: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D7F60F08-6855-4351-A1A5-7CADB9B47124}"/>
                </a:ext>
              </a:extLst>
            </p:cNvPr>
            <p:cNvSpPr/>
            <p:nvPr/>
          </p:nvSpPr>
          <p:spPr>
            <a:xfrm>
              <a:off x="6858000" y="6209720"/>
              <a:ext cx="4916245" cy="76251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ガウン、手袋、</a:t>
              </a:r>
              <a:r>
                <a:rPr kumimoji="1" lang="en-US" altLang="ja-JP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N95</a:t>
              </a:r>
              <a:r>
                <a:rPr kumimoji="1" lang="ja-JP" altLang="en-US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マスク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、アイガード、</a:t>
              </a:r>
              <a:endPara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（キャップ）</a:t>
              </a:r>
            </a:p>
          </p:txBody>
        </p:sp>
      </p:grpSp>
      <p:pic>
        <p:nvPicPr>
          <p:cNvPr id="1026" name="Picture 2" descr="個人防護具のイラスト（ガウン・フェイスシールド・女性）">
            <a:extLst>
              <a:ext uri="{FF2B5EF4-FFF2-40B4-BE49-F238E27FC236}">
                <a16:creationId xmlns:a16="http://schemas.microsoft.com/office/drawing/2014/main" id="{52613266-C234-42AE-8C52-27373907B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561" y="2332156"/>
            <a:ext cx="20898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飛沫のイラスト">
            <a:extLst>
              <a:ext uri="{FF2B5EF4-FFF2-40B4-BE49-F238E27FC236}">
                <a16:creationId xmlns:a16="http://schemas.microsoft.com/office/drawing/2014/main" id="{DD08024C-5CA8-4468-B31E-FC66F5CD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186" y="2215085"/>
            <a:ext cx="3100009" cy="28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2DA6EED-2265-428F-9EE0-3BC2D804562A}"/>
              </a:ext>
            </a:extLst>
          </p:cNvPr>
          <p:cNvGrpSpPr>
            <a:grpSpLocks noChangeAspect="1"/>
          </p:cNvGrpSpPr>
          <p:nvPr/>
        </p:nvGrpSpPr>
        <p:grpSpPr>
          <a:xfrm>
            <a:off x="6789290" y="2325260"/>
            <a:ext cx="2089800" cy="3888000"/>
            <a:chOff x="5446104" y="2310199"/>
            <a:chExt cx="2047875" cy="3810000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AFD44235-3BC0-44B2-87DB-3CEE9D0A890B}"/>
                </a:ext>
              </a:extLst>
            </p:cNvPr>
            <p:cNvGrpSpPr/>
            <p:nvPr/>
          </p:nvGrpSpPr>
          <p:grpSpPr>
            <a:xfrm>
              <a:off x="5446104" y="2310199"/>
              <a:ext cx="2047875" cy="3810000"/>
              <a:chOff x="12597202" y="5383627"/>
              <a:chExt cx="2047875" cy="3810000"/>
            </a:xfrm>
          </p:grpSpPr>
          <p:pic>
            <p:nvPicPr>
              <p:cNvPr id="20" name="Picture 2" descr="個人防護具のイラスト（ガウン・フェイスシールド・女性）">
                <a:extLst>
                  <a:ext uri="{FF2B5EF4-FFF2-40B4-BE49-F238E27FC236}">
                    <a16:creationId xmlns:a16="http://schemas.microsoft.com/office/drawing/2014/main" id="{3E8F69FF-2BFC-4DC7-A0ED-353A9B7BB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7202" y="5383627"/>
                <a:ext cx="2047875" cy="381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個人防護具のイラスト（女性・N95マスク）">
                <a:extLst>
                  <a:ext uri="{FF2B5EF4-FFF2-40B4-BE49-F238E27FC236}">
                    <a16:creationId xmlns:a16="http://schemas.microsoft.com/office/drawing/2014/main" id="{970D16FC-F3AC-4808-919D-E3C1DDB82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34234" y="5976694"/>
                <a:ext cx="980694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CAD11DB-B050-4C92-9760-B2119E4BBB8B}"/>
                </a:ext>
              </a:extLst>
            </p:cNvPr>
            <p:cNvSpPr txBox="1"/>
            <p:nvPr/>
          </p:nvSpPr>
          <p:spPr>
            <a:xfrm>
              <a:off x="6169960" y="3295412"/>
              <a:ext cx="705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latin typeface="+mn-ea"/>
                </a:rPr>
                <a:t>N95</a:t>
              </a:r>
              <a:endParaRPr kumimoji="1" lang="ja-JP" altLang="en-US" sz="20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38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9263B3-7E94-4E05-B2FC-3531FD715451}"/>
              </a:ext>
            </a:extLst>
          </p:cNvPr>
          <p:cNvSpPr txBox="1"/>
          <p:nvPr/>
        </p:nvSpPr>
        <p:spPr>
          <a:xfrm>
            <a:off x="1027355" y="322729"/>
            <a:ext cx="10746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PPE</a:t>
            </a: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着用例</a:t>
            </a:r>
            <a:r>
              <a:rPr kumimoji="1" lang="ja-JP" altLang="en-US" sz="4400" b="1" dirty="0">
                <a:highlight>
                  <a:srgbClr val="FF00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（感染疑い、</a:t>
            </a:r>
            <a:r>
              <a:rPr kumimoji="1" lang="en-US" altLang="ja-JP" sz="4400" b="1" dirty="0">
                <a:highlight>
                  <a:srgbClr val="FF00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PCR</a:t>
            </a:r>
            <a:r>
              <a:rPr kumimoji="1" lang="ja-JP" altLang="en-US" sz="4400" b="1" dirty="0">
                <a:highlight>
                  <a:srgbClr val="FF00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検査中）</a:t>
            </a:r>
          </a:p>
        </p:txBody>
      </p:sp>
      <p:graphicFrame>
        <p:nvGraphicFramePr>
          <p:cNvPr id="3" name="表 5">
            <a:extLst>
              <a:ext uri="{FF2B5EF4-FFF2-40B4-BE49-F238E27FC236}">
                <a16:creationId xmlns:a16="http://schemas.microsoft.com/office/drawing/2014/main" id="{793AB137-6FEB-40F7-9CCF-A57589B4C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83808"/>
              </p:ext>
            </p:extLst>
          </p:nvPr>
        </p:nvGraphicFramePr>
        <p:xfrm>
          <a:off x="681316" y="1159734"/>
          <a:ext cx="11464068" cy="5855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6017">
                  <a:extLst>
                    <a:ext uri="{9D8B030D-6E8A-4147-A177-3AD203B41FA5}">
                      <a16:colId xmlns:a16="http://schemas.microsoft.com/office/drawing/2014/main" val="2958517359"/>
                    </a:ext>
                  </a:extLst>
                </a:gridCol>
                <a:gridCol w="2866017">
                  <a:extLst>
                    <a:ext uri="{9D8B030D-6E8A-4147-A177-3AD203B41FA5}">
                      <a16:colId xmlns:a16="http://schemas.microsoft.com/office/drawing/2014/main" val="317503992"/>
                    </a:ext>
                  </a:extLst>
                </a:gridCol>
                <a:gridCol w="2866017">
                  <a:extLst>
                    <a:ext uri="{9D8B030D-6E8A-4147-A177-3AD203B41FA5}">
                      <a16:colId xmlns:a16="http://schemas.microsoft.com/office/drawing/2014/main" val="260801358"/>
                    </a:ext>
                  </a:extLst>
                </a:gridCol>
                <a:gridCol w="2866017">
                  <a:extLst>
                    <a:ext uri="{9D8B030D-6E8A-4147-A177-3AD203B41FA5}">
                      <a16:colId xmlns:a16="http://schemas.microsoft.com/office/drawing/2014/main" val="3166036312"/>
                    </a:ext>
                  </a:extLst>
                </a:gridCol>
              </a:tblGrid>
              <a:tr h="104558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エアロゾルが</a:t>
                      </a:r>
                      <a:r>
                        <a:rPr kumimoji="1" lang="ja-JP" altLang="en-US" sz="3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発生しない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エアロゾルが</a:t>
                      </a:r>
                      <a:r>
                        <a:rPr kumimoji="1" lang="ja-JP" altLang="en-US" sz="36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発生する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696701"/>
                  </a:ext>
                </a:extLst>
              </a:tr>
              <a:tr h="48099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・バイタルサイン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測定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・おむつ交換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・シーツ交換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・清拭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・陰部洗浄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・体位交換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・器具の洗浄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・環境整備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・口腔ケア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・喀痰吸引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・ネブライザー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・気管挿管　抜管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・心肺蘇生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・用手換気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NPPV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装着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・気管切開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17493"/>
                  </a:ext>
                </a:extLst>
              </a:tr>
            </a:tbl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994C31-44D3-4A77-9E9F-7AABCE46DD35}"/>
              </a:ext>
            </a:extLst>
          </p:cNvPr>
          <p:cNvGrpSpPr/>
          <p:nvPr/>
        </p:nvGrpSpPr>
        <p:grpSpPr>
          <a:xfrm>
            <a:off x="813994" y="6209720"/>
            <a:ext cx="10960251" cy="3016576"/>
            <a:chOff x="813994" y="6209720"/>
            <a:chExt cx="10960251" cy="3016576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41E025E-6F99-41BD-8A20-26C71153216C}"/>
                </a:ext>
              </a:extLst>
            </p:cNvPr>
            <p:cNvSpPr txBox="1"/>
            <p:nvPr/>
          </p:nvSpPr>
          <p:spPr>
            <a:xfrm>
              <a:off x="2468880" y="7656636"/>
              <a:ext cx="78638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スタンダード・プリコーションにおける</a:t>
              </a:r>
              <a:r>
                <a:rPr kumimoji="1" lang="en-US" altLang="ja-JP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PPE</a:t>
              </a:r>
            </a:p>
            <a:p>
              <a:pPr algn="ctr"/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（患者ごとに交換する）</a:t>
              </a:r>
              <a:endPara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手袋は外したら</a:t>
              </a:r>
              <a:r>
                <a:rPr kumimoji="1" lang="ja-JP" altLang="en-US" sz="28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必ず</a:t>
              </a:r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手指消毒</a:t>
              </a:r>
            </a:p>
          </p:txBody>
        </p:sp>
        <p:sp>
          <p:nvSpPr>
            <p:cNvPr id="8" name="十字形 7">
              <a:extLst>
                <a:ext uri="{FF2B5EF4-FFF2-40B4-BE49-F238E27FC236}">
                  <a16:creationId xmlns:a16="http://schemas.microsoft.com/office/drawing/2014/main" id="{DAE6FEB1-7799-4C37-8BB3-43DFF69CD717}"/>
                </a:ext>
              </a:extLst>
            </p:cNvPr>
            <p:cNvSpPr/>
            <p:nvPr/>
          </p:nvSpPr>
          <p:spPr>
            <a:xfrm>
              <a:off x="6171303" y="7135156"/>
              <a:ext cx="412377" cy="418908"/>
            </a:xfrm>
            <a:prstGeom prst="plus">
              <a:avLst>
                <a:gd name="adj" fmla="val 3611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157A7602-5DEE-4198-8D86-8E6B4D063DD2}"/>
                </a:ext>
              </a:extLst>
            </p:cNvPr>
            <p:cNvSpPr/>
            <p:nvPr/>
          </p:nvSpPr>
          <p:spPr>
            <a:xfrm>
              <a:off x="813994" y="6209720"/>
              <a:ext cx="5357309" cy="76251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ガウン、手袋、サージカルマスク、アイガード、</a:t>
              </a:r>
              <a:endPara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（キャップ）</a:t>
              </a: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BC8E741D-5C34-4000-AABB-C2E5C322B9F8}"/>
                </a:ext>
              </a:extLst>
            </p:cNvPr>
            <p:cNvSpPr/>
            <p:nvPr/>
          </p:nvSpPr>
          <p:spPr>
            <a:xfrm>
              <a:off x="6858000" y="6209720"/>
              <a:ext cx="4916245" cy="76251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ガウン、手袋、</a:t>
              </a:r>
              <a:r>
                <a:rPr kumimoji="1" lang="en-US" altLang="ja-JP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N95</a:t>
              </a:r>
              <a:r>
                <a:rPr kumimoji="1" lang="ja-JP" altLang="en-US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マスク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、アイガード、</a:t>
              </a:r>
              <a:endPara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（キャップ）</a:t>
              </a:r>
            </a:p>
          </p:txBody>
        </p:sp>
      </p:grpSp>
      <p:pic>
        <p:nvPicPr>
          <p:cNvPr id="11" name="Picture 2" descr="個人防護具のイラスト（ガウン・フェイスシールド・女性）">
            <a:extLst>
              <a:ext uri="{FF2B5EF4-FFF2-40B4-BE49-F238E27FC236}">
                <a16:creationId xmlns:a16="http://schemas.microsoft.com/office/drawing/2014/main" id="{62BBB1A0-BAB5-49DC-AE53-92B79432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355" y="2248523"/>
            <a:ext cx="2128440" cy="39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飛沫のイラスト">
            <a:extLst>
              <a:ext uri="{FF2B5EF4-FFF2-40B4-BE49-F238E27FC236}">
                <a16:creationId xmlns:a16="http://schemas.microsoft.com/office/drawing/2014/main" id="{CDE1DB16-2231-4B92-9BDE-5C2660A5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186" y="2215085"/>
            <a:ext cx="3100009" cy="28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BF9610A-0E42-4785-A788-819C85D2ABAB}"/>
              </a:ext>
            </a:extLst>
          </p:cNvPr>
          <p:cNvGrpSpPr/>
          <p:nvPr/>
        </p:nvGrpSpPr>
        <p:grpSpPr>
          <a:xfrm>
            <a:off x="6764695" y="2246816"/>
            <a:ext cx="2128440" cy="3959888"/>
            <a:chOff x="6858000" y="2246816"/>
            <a:chExt cx="2128440" cy="3959888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3353A571-2D65-45EB-BAB6-DC69CF5F08D7}"/>
                </a:ext>
              </a:extLst>
            </p:cNvPr>
            <p:cNvGrpSpPr/>
            <p:nvPr/>
          </p:nvGrpSpPr>
          <p:grpSpPr>
            <a:xfrm>
              <a:off x="6858000" y="2246816"/>
              <a:ext cx="2128440" cy="3959888"/>
              <a:chOff x="12597202" y="5383627"/>
              <a:chExt cx="2047875" cy="3810000"/>
            </a:xfrm>
          </p:grpSpPr>
          <p:pic>
            <p:nvPicPr>
              <p:cNvPr id="20" name="Picture 2" descr="個人防護具のイラスト（ガウン・フェイスシールド・女性）">
                <a:extLst>
                  <a:ext uri="{FF2B5EF4-FFF2-40B4-BE49-F238E27FC236}">
                    <a16:creationId xmlns:a16="http://schemas.microsoft.com/office/drawing/2014/main" id="{9E0DA677-66DE-4B76-8B05-BED6EB5CC7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7202" y="5383627"/>
                <a:ext cx="2047875" cy="381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個人防護具のイラスト（女性・N95マスク）">
                <a:extLst>
                  <a:ext uri="{FF2B5EF4-FFF2-40B4-BE49-F238E27FC236}">
                    <a16:creationId xmlns:a16="http://schemas.microsoft.com/office/drawing/2014/main" id="{02B64024-F5FF-472C-8AF6-50AB82DFAA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34234" y="5976694"/>
                <a:ext cx="980694" cy="99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43F9A3F-D250-42F7-94BE-7AA4D71AB2F7}"/>
                </a:ext>
              </a:extLst>
            </p:cNvPr>
            <p:cNvSpPr txBox="1"/>
            <p:nvPr/>
          </p:nvSpPr>
          <p:spPr>
            <a:xfrm>
              <a:off x="7544534" y="3308698"/>
              <a:ext cx="705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latin typeface="+mn-ea"/>
                </a:rPr>
                <a:t>N95</a:t>
              </a:r>
              <a:endParaRPr kumimoji="1" lang="ja-JP" altLang="en-US" sz="20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881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1376</TotalTime>
  <Words>1098</Words>
  <Application>Microsoft Office PowerPoint</Application>
  <PresentationFormat>A3 297x420 mm</PresentationFormat>
  <Paragraphs>217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suzuki mizuho</dc:creator>
  <cp:lastModifiedBy>tna74</cp:lastModifiedBy>
  <cp:revision>92</cp:revision>
  <cp:lastPrinted>2021-12-13T01:14:59Z</cp:lastPrinted>
  <dcterms:created xsi:type="dcterms:W3CDTF">2021-06-10T06:39:59Z</dcterms:created>
  <dcterms:modified xsi:type="dcterms:W3CDTF">2022-03-09T01:30:42Z</dcterms:modified>
</cp:coreProperties>
</file>