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4"/>
  </p:notesMasterIdLst>
  <p:handoutMasterIdLst>
    <p:handoutMasterId r:id="rId45"/>
  </p:handoutMasterIdLst>
  <p:sldIdLst>
    <p:sldId id="256" r:id="rId2"/>
    <p:sldId id="258" r:id="rId3"/>
    <p:sldId id="259" r:id="rId4"/>
    <p:sldId id="335" r:id="rId5"/>
    <p:sldId id="327" r:id="rId6"/>
    <p:sldId id="265" r:id="rId7"/>
    <p:sldId id="316" r:id="rId8"/>
    <p:sldId id="315" r:id="rId9"/>
    <p:sldId id="314" r:id="rId10"/>
    <p:sldId id="269" r:id="rId11"/>
    <p:sldId id="317" r:id="rId12"/>
    <p:sldId id="336" r:id="rId13"/>
    <p:sldId id="328" r:id="rId14"/>
    <p:sldId id="270" r:id="rId15"/>
    <p:sldId id="260" r:id="rId16"/>
    <p:sldId id="272" r:id="rId17"/>
    <p:sldId id="313" r:id="rId18"/>
    <p:sldId id="323" r:id="rId19"/>
    <p:sldId id="329" r:id="rId20"/>
    <p:sldId id="306" r:id="rId21"/>
    <p:sldId id="318" r:id="rId22"/>
    <p:sldId id="274" r:id="rId23"/>
    <p:sldId id="276" r:id="rId24"/>
    <p:sldId id="277" r:id="rId25"/>
    <p:sldId id="319" r:id="rId26"/>
    <p:sldId id="325" r:id="rId27"/>
    <p:sldId id="330" r:id="rId28"/>
    <p:sldId id="305" r:id="rId29"/>
    <p:sldId id="281" r:id="rId30"/>
    <p:sldId id="282" r:id="rId31"/>
    <p:sldId id="283" r:id="rId32"/>
    <p:sldId id="320" r:id="rId33"/>
    <p:sldId id="331" r:id="rId34"/>
    <p:sldId id="351" r:id="rId35"/>
    <p:sldId id="350" r:id="rId36"/>
    <p:sldId id="287" r:id="rId37"/>
    <p:sldId id="343" r:id="rId38"/>
    <p:sldId id="341" r:id="rId39"/>
    <p:sldId id="342" r:id="rId40"/>
    <p:sldId id="324" r:id="rId41"/>
    <p:sldId id="311" r:id="rId42"/>
    <p:sldId id="303" r:id="rId43"/>
  </p:sldIdLst>
  <p:sldSz cx="6858000" cy="9906000" type="A4"/>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6DB6BC-4BE6-88D2-FE2F-4DC36C44982E}" name="tna31" initials="t" userId="S-1-5-21-2480370640-1855861898-2163949729-117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na43" initials="t" lastIdx="5" clrIdx="0">
    <p:extLst>
      <p:ext uri="{19B8F6BF-5375-455C-9EA6-DF929625EA0E}">
        <p15:presenceInfo xmlns:p15="http://schemas.microsoft.com/office/powerpoint/2012/main" userId="S::tna43@tna001.onmicrosoft.com::da25cff7-1454-4ddb-b281-a6f0a4355635" providerId="AD"/>
      </p:ext>
    </p:extLst>
  </p:cmAuthor>
  <p:cmAuthor id="2" name="吉田 侑子" initials="吉田" lastIdx="42" clrIdx="1">
    <p:extLst>
      <p:ext uri="{19B8F6BF-5375-455C-9EA6-DF929625EA0E}">
        <p15:presenceInfo xmlns:p15="http://schemas.microsoft.com/office/powerpoint/2012/main" userId="3e55e4ebb8944eaf" providerId="Windows Live"/>
      </p:ext>
    </p:extLst>
  </p:cmAuthor>
  <p:cmAuthor id="3" name="TNA49" initials="T" lastIdx="13" clrIdx="2">
    <p:extLst>
      <p:ext uri="{19B8F6BF-5375-455C-9EA6-DF929625EA0E}">
        <p15:presenceInfo xmlns:p15="http://schemas.microsoft.com/office/powerpoint/2012/main" userId="S-1-5-21-2480370640-1855861898-2163949729-1199" providerId="AD"/>
      </p:ext>
    </p:extLst>
  </p:cmAuthor>
  <p:cmAuthor id="4" name="suzuki mizuho" initials="sm" lastIdx="3" clrIdx="3">
    <p:extLst>
      <p:ext uri="{19B8F6BF-5375-455C-9EA6-DF929625EA0E}">
        <p15:presenceInfo xmlns:p15="http://schemas.microsoft.com/office/powerpoint/2012/main" userId="97d5ab64d914615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6E6E6"/>
    <a:srgbClr val="FFA7A7"/>
    <a:srgbClr val="FFFF66"/>
    <a:srgbClr val="313232"/>
    <a:srgbClr val="FFFFFF"/>
    <a:srgbClr val="FF65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88" autoAdjust="0"/>
    <p:restoredTop sz="94660"/>
  </p:normalViewPr>
  <p:slideViewPr>
    <p:cSldViewPr snapToGrid="0">
      <p:cViewPr varScale="1">
        <p:scale>
          <a:sx n="69" d="100"/>
          <a:sy n="69" d="100"/>
        </p:scale>
        <p:origin x="1536" y="53"/>
      </p:cViewPr>
      <p:guideLst>
        <p:guide orient="horz" pos="3120"/>
        <p:guide pos="2160"/>
      </p:guideLst>
    </p:cSldViewPr>
  </p:slideViewPr>
  <p:notesTextViewPr>
    <p:cViewPr>
      <p:scale>
        <a:sx n="1" d="1"/>
        <a:sy n="1" d="1"/>
      </p:scale>
      <p:origin x="0" y="0"/>
    </p:cViewPr>
  </p:notesTextViewPr>
  <p:notesViewPr>
    <p:cSldViewPr snapToGrid="0">
      <p:cViewPr varScale="1">
        <p:scale>
          <a:sx n="55" d="100"/>
          <a:sy n="55" d="100"/>
        </p:scale>
        <p:origin x="288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7F8517DC-1B2C-4F5D-B26E-7B6D2C7B409F}"/>
              </a:ext>
            </a:extLst>
          </p:cNvPr>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909E80EB-1A12-4A74-9520-786FB5DCE90B}"/>
              </a:ext>
            </a:extLst>
          </p:cNvPr>
          <p:cNvSpPr>
            <a:spLocks noGrp="1"/>
          </p:cNvSpPr>
          <p:nvPr>
            <p:ph type="dt" sz="quarter" idx="1"/>
          </p:nvPr>
        </p:nvSpPr>
        <p:spPr>
          <a:xfrm>
            <a:off x="5622799" y="0"/>
            <a:ext cx="4301543" cy="341064"/>
          </a:xfrm>
          <a:prstGeom prst="rect">
            <a:avLst/>
          </a:prstGeom>
        </p:spPr>
        <p:txBody>
          <a:bodyPr vert="horz" lIns="91440" tIns="45720" rIns="91440" bIns="45720" rtlCol="0"/>
          <a:lstStyle>
            <a:lvl1pPr algn="r">
              <a:defRPr sz="1200"/>
            </a:lvl1pPr>
          </a:lstStyle>
          <a:p>
            <a:fld id="{4595E8DF-9AAD-4A5B-9646-25D71160E2B8}" type="datetimeFigureOut">
              <a:rPr kumimoji="1" lang="ja-JP" altLang="en-US" smtClean="0"/>
              <a:t>2021/12/23</a:t>
            </a:fld>
            <a:endParaRPr kumimoji="1" lang="ja-JP" altLang="en-US"/>
          </a:p>
        </p:txBody>
      </p:sp>
      <p:sp>
        <p:nvSpPr>
          <p:cNvPr id="4" name="フッター プレースホルダー 3">
            <a:extLst>
              <a:ext uri="{FF2B5EF4-FFF2-40B4-BE49-F238E27FC236}">
                <a16:creationId xmlns:a16="http://schemas.microsoft.com/office/drawing/2014/main" id="{57AC5CAC-20C2-4E73-BDAA-4BB04439E1B6}"/>
              </a:ext>
            </a:extLst>
          </p:cNvPr>
          <p:cNvSpPr>
            <a:spLocks noGrp="1"/>
          </p:cNvSpPr>
          <p:nvPr>
            <p:ph type="ftr" sz="quarter" idx="2"/>
          </p:nvPr>
        </p:nvSpPr>
        <p:spPr>
          <a:xfrm>
            <a:off x="1" y="6456612"/>
            <a:ext cx="4301543" cy="341064"/>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1BF210F7-B89C-441E-9E89-90D6E48EE38D}"/>
              </a:ext>
            </a:extLst>
          </p:cNvPr>
          <p:cNvSpPr>
            <a:spLocks noGrp="1"/>
          </p:cNvSpPr>
          <p:nvPr>
            <p:ph type="sldNum" sz="quarter" idx="3"/>
          </p:nvPr>
        </p:nvSpPr>
        <p:spPr>
          <a:xfrm>
            <a:off x="5622799" y="6456612"/>
            <a:ext cx="4301543" cy="341064"/>
          </a:xfrm>
          <a:prstGeom prst="rect">
            <a:avLst/>
          </a:prstGeom>
        </p:spPr>
        <p:txBody>
          <a:bodyPr vert="horz" lIns="91440" tIns="45720" rIns="91440" bIns="45720" rtlCol="0" anchor="b"/>
          <a:lstStyle>
            <a:lvl1pPr algn="r">
              <a:defRPr sz="1200"/>
            </a:lvl1pPr>
          </a:lstStyle>
          <a:p>
            <a:fld id="{3D32030D-F4F8-4B1B-80DB-EA13DBB5D1C4}" type="slidenum">
              <a:rPr kumimoji="1" lang="ja-JP" altLang="en-US" smtClean="0"/>
              <a:t>‹#›</a:t>
            </a:fld>
            <a:endParaRPr kumimoji="1" lang="ja-JP" altLang="en-US"/>
          </a:p>
        </p:txBody>
      </p:sp>
    </p:spTree>
    <p:extLst>
      <p:ext uri="{BB962C8B-B14F-4D97-AF65-F5344CB8AC3E}">
        <p14:creationId xmlns:p14="http://schemas.microsoft.com/office/powerpoint/2010/main" val="3607099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2925" y="0"/>
            <a:ext cx="4302125" cy="341313"/>
          </a:xfrm>
          <a:prstGeom prst="rect">
            <a:avLst/>
          </a:prstGeom>
        </p:spPr>
        <p:txBody>
          <a:bodyPr vert="horz" lIns="91440" tIns="45720" rIns="91440" bIns="45720" rtlCol="0"/>
          <a:lstStyle>
            <a:lvl1pPr algn="r">
              <a:defRPr sz="1200"/>
            </a:lvl1pPr>
          </a:lstStyle>
          <a:p>
            <a:fld id="{45E61EF0-1205-4FB0-928D-965AA721F33B}" type="datetimeFigureOut">
              <a:rPr kumimoji="1" lang="ja-JP" altLang="en-US" smtClean="0"/>
              <a:t>2021/12/23</a:t>
            </a:fld>
            <a:endParaRPr kumimoji="1" lang="ja-JP" altLang="en-US"/>
          </a:p>
        </p:txBody>
      </p:sp>
      <p:sp>
        <p:nvSpPr>
          <p:cNvPr id="4" name="スライド イメージ プレースホルダー 3"/>
          <p:cNvSpPr>
            <a:spLocks noGrp="1" noRot="1" noChangeAspect="1"/>
          </p:cNvSpPr>
          <p:nvPr>
            <p:ph type="sldImg" idx="2"/>
          </p:nvPr>
        </p:nvSpPr>
        <p:spPr>
          <a:xfrm>
            <a:off x="4168775" y="849313"/>
            <a:ext cx="1589088" cy="229393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2188" y="3271838"/>
            <a:ext cx="7942262" cy="26765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2925" y="6456363"/>
            <a:ext cx="4302125" cy="341312"/>
          </a:xfrm>
          <a:prstGeom prst="rect">
            <a:avLst/>
          </a:prstGeom>
        </p:spPr>
        <p:txBody>
          <a:bodyPr vert="horz" lIns="91440" tIns="45720" rIns="91440" bIns="45720" rtlCol="0" anchor="b"/>
          <a:lstStyle>
            <a:lvl1pPr algn="r">
              <a:defRPr sz="1200"/>
            </a:lvl1pPr>
          </a:lstStyle>
          <a:p>
            <a:fld id="{958813BA-9836-4129-A4D1-72C14AFE3BDF}" type="slidenum">
              <a:rPr kumimoji="1" lang="ja-JP" altLang="en-US" smtClean="0"/>
              <a:t>‹#›</a:t>
            </a:fld>
            <a:endParaRPr kumimoji="1" lang="ja-JP" altLang="en-US"/>
          </a:p>
        </p:txBody>
      </p:sp>
    </p:spTree>
    <p:extLst>
      <p:ext uri="{BB962C8B-B14F-4D97-AF65-F5344CB8AC3E}">
        <p14:creationId xmlns:p14="http://schemas.microsoft.com/office/powerpoint/2010/main" val="529410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98F777E-B986-4CEE-B819-8A93460AD346}" type="datetime1">
              <a:rPr kumimoji="1" lang="ja-JP" altLang="en-US" smtClean="0"/>
              <a:t>2021/12/23</a:t>
            </a:fld>
            <a:endParaRPr kumimoji="1" lang="ja-JP" altLang="en-US"/>
          </a:p>
        </p:txBody>
      </p:sp>
      <p:sp>
        <p:nvSpPr>
          <p:cNvPr id="5" name="Footer Placeholder 4"/>
          <p:cNvSpPr>
            <a:spLocks noGrp="1"/>
          </p:cNvSpPr>
          <p:nvPr>
            <p:ph type="ftr" sz="quarter" idx="11"/>
          </p:nvPr>
        </p:nvSpPr>
        <p:spPr>
          <a:xfrm>
            <a:off x="4443412" y="9190219"/>
            <a:ext cx="2314575" cy="527403"/>
          </a:xfrm>
        </p:spPr>
        <p:txBody>
          <a:bodyPr/>
          <a:lstStyle/>
          <a:p>
            <a:endParaRPr kumimoji="1" lang="ja-JP" altLang="en-US" dirty="0"/>
          </a:p>
        </p:txBody>
      </p:sp>
      <p:sp>
        <p:nvSpPr>
          <p:cNvPr id="6" name="Slide Number Placeholder 5"/>
          <p:cNvSpPr>
            <a:spLocks noGrp="1"/>
          </p:cNvSpPr>
          <p:nvPr>
            <p:ph type="sldNum" sz="quarter" idx="12"/>
          </p:nvPr>
        </p:nvSpPr>
        <p:spPr>
          <a:xfrm>
            <a:off x="2657475" y="9181396"/>
            <a:ext cx="1543050" cy="527403"/>
          </a:xfrm>
        </p:spPr>
        <p:txBody>
          <a:bodyPr/>
          <a:lstStyle/>
          <a:p>
            <a:fld id="{698D96D4-A717-436E-8A31-61B20D5A5D02}" type="slidenum">
              <a:rPr kumimoji="1" lang="ja-JP" altLang="en-US" smtClean="0"/>
              <a:t>‹#›</a:t>
            </a:fld>
            <a:endParaRPr kumimoji="1" lang="ja-JP" altLang="en-US" dirty="0"/>
          </a:p>
        </p:txBody>
      </p:sp>
    </p:spTree>
    <p:extLst>
      <p:ext uri="{BB962C8B-B14F-4D97-AF65-F5344CB8AC3E}">
        <p14:creationId xmlns:p14="http://schemas.microsoft.com/office/powerpoint/2010/main" val="3345045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D0103EA-5294-42C1-9C82-35EB701F9A55}" type="datetime1">
              <a:rPr kumimoji="1" lang="ja-JP" altLang="en-US" smtClean="0"/>
              <a:t>2021/12/23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98D96D4-A717-436E-8A31-61B20D5A5D02}" type="slidenum">
              <a:rPr kumimoji="1" lang="ja-JP" altLang="en-US" smtClean="0"/>
              <a:t>‹#›</a:t>
            </a:fld>
            <a:endParaRPr kumimoji="1" lang="ja-JP" altLang="en-US"/>
          </a:p>
        </p:txBody>
      </p:sp>
    </p:spTree>
    <p:extLst>
      <p:ext uri="{BB962C8B-B14F-4D97-AF65-F5344CB8AC3E}">
        <p14:creationId xmlns:p14="http://schemas.microsoft.com/office/powerpoint/2010/main" val="1865003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E772540-E9E5-404D-904E-A930D2D30AA1}" type="datetime1">
              <a:rPr kumimoji="1" lang="ja-JP" altLang="en-US" smtClean="0"/>
              <a:t>2021/12/23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98D96D4-A717-436E-8A31-61B20D5A5D02}" type="slidenum">
              <a:rPr kumimoji="1" lang="ja-JP" altLang="en-US" smtClean="0"/>
              <a:t>‹#›</a:t>
            </a:fld>
            <a:endParaRPr kumimoji="1" lang="ja-JP" altLang="en-US"/>
          </a:p>
        </p:txBody>
      </p:sp>
    </p:spTree>
    <p:extLst>
      <p:ext uri="{BB962C8B-B14F-4D97-AF65-F5344CB8AC3E}">
        <p14:creationId xmlns:p14="http://schemas.microsoft.com/office/powerpoint/2010/main" val="1020254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B4EB6C4-89B6-41D4-A7A3-2E9EDC823913}" type="datetime1">
              <a:rPr kumimoji="1" lang="ja-JP" altLang="en-US" smtClean="0"/>
              <a:t>2021/12/23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98D96D4-A717-436E-8A31-61B20D5A5D02}" type="slidenum">
              <a:rPr kumimoji="1" lang="ja-JP" altLang="en-US" smtClean="0"/>
              <a:t>‹#›</a:t>
            </a:fld>
            <a:endParaRPr kumimoji="1" lang="ja-JP" altLang="en-US"/>
          </a:p>
        </p:txBody>
      </p:sp>
    </p:spTree>
    <p:extLst>
      <p:ext uri="{BB962C8B-B14F-4D97-AF65-F5344CB8AC3E}">
        <p14:creationId xmlns:p14="http://schemas.microsoft.com/office/powerpoint/2010/main" val="1567629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34E185-02C2-45D1-8902-4FFFE7C6A71F}" type="datetime1">
              <a:rPr kumimoji="1" lang="ja-JP" altLang="en-US" smtClean="0"/>
              <a:t>2021/12/23</a:t>
            </a:fld>
            <a:endParaRPr kumimoji="1" lang="ja-JP" altLang="en-US"/>
          </a:p>
        </p:txBody>
      </p:sp>
      <p:sp>
        <p:nvSpPr>
          <p:cNvPr id="5" name="Footer Placeholder 4"/>
          <p:cNvSpPr>
            <a:spLocks noGrp="1"/>
          </p:cNvSpPr>
          <p:nvPr>
            <p:ph type="ftr" sz="quarter" idx="11"/>
          </p:nvPr>
        </p:nvSpPr>
        <p:spPr>
          <a:xfrm>
            <a:off x="4386262" y="9190219"/>
            <a:ext cx="2314575" cy="527403"/>
          </a:xfrm>
        </p:spPr>
        <p:txBody>
          <a:bodyPr/>
          <a:lstStyle/>
          <a:p>
            <a:endParaRPr kumimoji="1" lang="ja-JP" altLang="en-US" dirty="0"/>
          </a:p>
        </p:txBody>
      </p:sp>
      <p:sp>
        <p:nvSpPr>
          <p:cNvPr id="6" name="Slide Number Placeholder 5"/>
          <p:cNvSpPr>
            <a:spLocks noGrp="1"/>
          </p:cNvSpPr>
          <p:nvPr>
            <p:ph type="sldNum" sz="quarter" idx="12"/>
          </p:nvPr>
        </p:nvSpPr>
        <p:spPr>
          <a:xfrm>
            <a:off x="2657475" y="9181397"/>
            <a:ext cx="1543050" cy="527403"/>
          </a:xfrm>
        </p:spPr>
        <p:txBody>
          <a:bodyPr/>
          <a:lstStyle>
            <a:lvl1pPr algn="ctr">
              <a:defRPr/>
            </a:lvl1pPr>
          </a:lstStyle>
          <a:p>
            <a:fld id="{698D96D4-A717-436E-8A31-61B20D5A5D02}" type="slidenum">
              <a:rPr kumimoji="1" lang="ja-JP" altLang="en-US" smtClean="0"/>
              <a:pPr/>
              <a:t>‹#›</a:t>
            </a:fld>
            <a:endParaRPr kumimoji="1" lang="ja-JP" altLang="en-US"/>
          </a:p>
        </p:txBody>
      </p:sp>
    </p:spTree>
    <p:extLst>
      <p:ext uri="{BB962C8B-B14F-4D97-AF65-F5344CB8AC3E}">
        <p14:creationId xmlns:p14="http://schemas.microsoft.com/office/powerpoint/2010/main" val="183553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C64E941-7D72-4F03-9947-1432259DDFA8}" type="datetime1">
              <a:rPr kumimoji="1" lang="ja-JP" altLang="en-US" smtClean="0"/>
              <a:t>2021/12/23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98D96D4-A717-436E-8A31-61B20D5A5D02}" type="slidenum">
              <a:rPr kumimoji="1" lang="ja-JP" altLang="en-US" smtClean="0"/>
              <a:t>‹#›</a:t>
            </a:fld>
            <a:endParaRPr kumimoji="1" lang="ja-JP" altLang="en-US"/>
          </a:p>
        </p:txBody>
      </p:sp>
    </p:spTree>
    <p:extLst>
      <p:ext uri="{BB962C8B-B14F-4D97-AF65-F5344CB8AC3E}">
        <p14:creationId xmlns:p14="http://schemas.microsoft.com/office/powerpoint/2010/main" val="1375147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7FCD143-824A-4C0C-9008-9E9BA26D2656}" type="datetime1">
              <a:rPr kumimoji="1" lang="ja-JP" altLang="en-US" smtClean="0"/>
              <a:t>2021/12/23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98D96D4-A717-436E-8A31-61B20D5A5D02}" type="slidenum">
              <a:rPr kumimoji="1" lang="ja-JP" altLang="en-US" smtClean="0"/>
              <a:t>‹#›</a:t>
            </a:fld>
            <a:endParaRPr kumimoji="1" lang="ja-JP" altLang="en-US"/>
          </a:p>
        </p:txBody>
      </p:sp>
    </p:spTree>
    <p:extLst>
      <p:ext uri="{BB962C8B-B14F-4D97-AF65-F5344CB8AC3E}">
        <p14:creationId xmlns:p14="http://schemas.microsoft.com/office/powerpoint/2010/main" val="2417532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2FBCD9C-BE77-4D3E-89E6-916A01FCE947}" type="datetime1">
              <a:rPr kumimoji="1" lang="ja-JP" altLang="en-US" smtClean="0"/>
              <a:t>2021/12/23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98D96D4-A717-436E-8A31-61B20D5A5D02}" type="slidenum">
              <a:rPr kumimoji="1" lang="ja-JP" altLang="en-US" smtClean="0"/>
              <a:t>‹#›</a:t>
            </a:fld>
            <a:endParaRPr kumimoji="1" lang="ja-JP" altLang="en-US"/>
          </a:p>
        </p:txBody>
      </p:sp>
    </p:spTree>
    <p:extLst>
      <p:ext uri="{BB962C8B-B14F-4D97-AF65-F5344CB8AC3E}">
        <p14:creationId xmlns:p14="http://schemas.microsoft.com/office/powerpoint/2010/main" val="1849630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C985ED6-202C-4DDC-A622-0FCAB6949D4D}" type="datetime1">
              <a:rPr kumimoji="1" lang="ja-JP" altLang="en-US" smtClean="0"/>
              <a:t>2021/12/23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98D96D4-A717-436E-8A31-61B20D5A5D02}" type="slidenum">
              <a:rPr kumimoji="1" lang="ja-JP" altLang="en-US" smtClean="0"/>
              <a:t>‹#›</a:t>
            </a:fld>
            <a:endParaRPr kumimoji="1" lang="ja-JP" altLang="en-US"/>
          </a:p>
        </p:txBody>
      </p:sp>
    </p:spTree>
    <p:extLst>
      <p:ext uri="{BB962C8B-B14F-4D97-AF65-F5344CB8AC3E}">
        <p14:creationId xmlns:p14="http://schemas.microsoft.com/office/powerpoint/2010/main" val="4265166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E5EFBB-85CE-40E3-8DE5-DA54709F0AB2}" type="datetime1">
              <a:rPr kumimoji="1" lang="ja-JP" altLang="en-US" smtClean="0"/>
              <a:t>2021/12/23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98D96D4-A717-436E-8A31-61B20D5A5D02}" type="slidenum">
              <a:rPr kumimoji="1" lang="ja-JP" altLang="en-US" smtClean="0"/>
              <a:t>‹#›</a:t>
            </a:fld>
            <a:endParaRPr kumimoji="1" lang="ja-JP" altLang="en-US"/>
          </a:p>
        </p:txBody>
      </p:sp>
    </p:spTree>
    <p:extLst>
      <p:ext uri="{BB962C8B-B14F-4D97-AF65-F5344CB8AC3E}">
        <p14:creationId xmlns:p14="http://schemas.microsoft.com/office/powerpoint/2010/main" val="1829491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2B29E0-B885-48A9-8D79-2CD251F3848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7B925EE-B285-468E-B25A-31DB20CBAD4C}"/>
              </a:ext>
            </a:extLst>
          </p:cNvPr>
          <p:cNvSpPr>
            <a:spLocks noGrp="1"/>
          </p:cNvSpPr>
          <p:nvPr>
            <p:ph type="dt" sz="half" idx="10"/>
          </p:nvPr>
        </p:nvSpPr>
        <p:spPr/>
        <p:txBody>
          <a:bodyPr/>
          <a:lstStyle/>
          <a:p>
            <a:fld id="{52042ADA-DEA7-4796-B00B-C71440DAB527}" type="datetime1">
              <a:rPr kumimoji="1" lang="ja-JP" altLang="en-US" smtClean="0"/>
              <a:t>2021/12/23</a:t>
            </a:fld>
            <a:endParaRPr kumimoji="1" lang="ja-JP" altLang="en-US"/>
          </a:p>
        </p:txBody>
      </p:sp>
      <p:sp>
        <p:nvSpPr>
          <p:cNvPr id="4" name="フッター プレースホルダー 3">
            <a:extLst>
              <a:ext uri="{FF2B5EF4-FFF2-40B4-BE49-F238E27FC236}">
                <a16:creationId xmlns:a16="http://schemas.microsoft.com/office/drawing/2014/main" id="{C31143DF-F23F-4252-BDC7-9AA8DFE8E2C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68FC24B-FE8B-4340-978C-77F777268EE6}"/>
              </a:ext>
            </a:extLst>
          </p:cNvPr>
          <p:cNvSpPr>
            <a:spLocks noGrp="1"/>
          </p:cNvSpPr>
          <p:nvPr>
            <p:ph type="sldNum" sz="quarter" idx="12"/>
          </p:nvPr>
        </p:nvSpPr>
        <p:spPr/>
        <p:txBody>
          <a:bodyPr/>
          <a:lstStyle/>
          <a:p>
            <a:fld id="{698D96D4-A717-436E-8A31-61B20D5A5D02}" type="slidenum">
              <a:rPr kumimoji="1" lang="ja-JP" altLang="en-US" smtClean="0"/>
              <a:t>‹#›</a:t>
            </a:fld>
            <a:endParaRPr kumimoji="1" lang="ja-JP" altLang="en-US"/>
          </a:p>
        </p:txBody>
      </p:sp>
    </p:spTree>
    <p:extLst>
      <p:ext uri="{BB962C8B-B14F-4D97-AF65-F5344CB8AC3E}">
        <p14:creationId xmlns:p14="http://schemas.microsoft.com/office/powerpoint/2010/main" val="1332672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E28D864-F171-4149-9A63-A5DF8244F78E}" type="datetime1">
              <a:rPr kumimoji="1" lang="ja-JP" altLang="en-US" smtClean="0"/>
              <a:t>2021/12/23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98D96D4-A717-436E-8A31-61B20D5A5D02}" type="slidenum">
              <a:rPr kumimoji="1" lang="ja-JP" altLang="en-US" smtClean="0"/>
              <a:t>‹#›</a:t>
            </a:fld>
            <a:endParaRPr kumimoji="1" lang="ja-JP" altLang="en-US"/>
          </a:p>
        </p:txBody>
      </p:sp>
    </p:spTree>
    <p:extLst>
      <p:ext uri="{BB962C8B-B14F-4D97-AF65-F5344CB8AC3E}">
        <p14:creationId xmlns:p14="http://schemas.microsoft.com/office/powerpoint/2010/main" val="1901068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52042ADA-DEA7-4796-B00B-C71440DAB527}" type="datetime1">
              <a:rPr kumimoji="1" lang="ja-JP" altLang="en-US" smtClean="0"/>
              <a:t>2021/12/23</a:t>
            </a:fld>
            <a:endParaRPr kumimoji="1" lang="ja-JP" altLang="en-US"/>
          </a:p>
        </p:txBody>
      </p:sp>
      <p:sp>
        <p:nvSpPr>
          <p:cNvPr id="5" name="Footer Placeholder 4"/>
          <p:cNvSpPr>
            <a:spLocks noGrp="1"/>
          </p:cNvSpPr>
          <p:nvPr>
            <p:ph type="ftr" sz="quarter" idx="3"/>
          </p:nvPr>
        </p:nvSpPr>
        <p:spPr>
          <a:xfrm>
            <a:off x="4543425" y="9277170"/>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2657475" y="9508415"/>
            <a:ext cx="1543050" cy="527403"/>
          </a:xfrm>
          <a:prstGeom prst="rect">
            <a:avLst/>
          </a:prstGeom>
        </p:spPr>
        <p:txBody>
          <a:bodyPr vert="horz" lIns="91440" tIns="45720" rIns="91440" bIns="45720" rtlCol="0" anchor="ctr"/>
          <a:lstStyle>
            <a:lvl1pPr algn="ctr">
              <a:defRPr sz="900">
                <a:solidFill>
                  <a:schemeClr val="tx1">
                    <a:tint val="75000"/>
                  </a:schemeClr>
                </a:solidFill>
              </a:defRPr>
            </a:lvl1pPr>
          </a:lstStyle>
          <a:p>
            <a:fld id="{698D96D4-A717-436E-8A31-61B20D5A5D02}" type="slidenum">
              <a:rPr kumimoji="1" lang="ja-JP" altLang="en-US" smtClean="0"/>
              <a:pPr/>
              <a:t>‹#›</a:t>
            </a:fld>
            <a:endParaRPr kumimoji="1" lang="ja-JP" altLang="en-US"/>
          </a:p>
        </p:txBody>
      </p:sp>
    </p:spTree>
    <p:extLst>
      <p:ext uri="{BB962C8B-B14F-4D97-AF65-F5344CB8AC3E}">
        <p14:creationId xmlns:p14="http://schemas.microsoft.com/office/powerpoint/2010/main" val="336816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1.wdp"/><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microsoft.com/office/2007/relationships/hdphoto" Target="../media/hdphoto3.wdp"/><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10" Type="http://schemas.microsoft.com/office/2007/relationships/hdphoto" Target="../media/hdphoto4.wdp"/><Relationship Id="rId4" Type="http://schemas.openxmlformats.org/officeDocument/2006/relationships/image" Target="../media/image33.jpe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5.wdp"/><Relationship Id="rId7" Type="http://schemas.microsoft.com/office/2007/relationships/hdphoto" Target="../media/hdphoto7.wdp"/><Relationship Id="rId12"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42.png"/><Relationship Id="rId4" Type="http://schemas.openxmlformats.org/officeDocument/2006/relationships/image" Target="../media/image39.png"/><Relationship Id="rId9" Type="http://schemas.microsoft.com/office/2007/relationships/hdphoto" Target="../media/hdphoto8.wdp"/></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15.wdp"/><Relationship Id="rId18" Type="http://schemas.openxmlformats.org/officeDocument/2006/relationships/image" Target="../media/image51.png"/><Relationship Id="rId3" Type="http://schemas.microsoft.com/office/2007/relationships/hdphoto" Target="../media/hdphoto10.wdp"/><Relationship Id="rId21" Type="http://schemas.microsoft.com/office/2007/relationships/hdphoto" Target="../media/hdphoto19.wdp"/><Relationship Id="rId7" Type="http://schemas.microsoft.com/office/2007/relationships/hdphoto" Target="../media/hdphoto12.wdp"/><Relationship Id="rId12" Type="http://schemas.openxmlformats.org/officeDocument/2006/relationships/image" Target="../media/image48.png"/><Relationship Id="rId17" Type="http://schemas.microsoft.com/office/2007/relationships/hdphoto" Target="../media/hdphoto17.wdp"/><Relationship Id="rId2" Type="http://schemas.openxmlformats.org/officeDocument/2006/relationships/image" Target="../media/image43.png"/><Relationship Id="rId16" Type="http://schemas.openxmlformats.org/officeDocument/2006/relationships/image" Target="../media/image50.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5.png"/><Relationship Id="rId11" Type="http://schemas.microsoft.com/office/2007/relationships/hdphoto" Target="../media/hdphoto14.wdp"/><Relationship Id="rId5" Type="http://schemas.microsoft.com/office/2007/relationships/hdphoto" Target="../media/hdphoto11.wdp"/><Relationship Id="rId15" Type="http://schemas.microsoft.com/office/2007/relationships/hdphoto" Target="../media/hdphoto16.wdp"/><Relationship Id="rId10" Type="http://schemas.openxmlformats.org/officeDocument/2006/relationships/image" Target="../media/image47.png"/><Relationship Id="rId19" Type="http://schemas.microsoft.com/office/2007/relationships/hdphoto" Target="../media/hdphoto18.wdp"/><Relationship Id="rId4" Type="http://schemas.openxmlformats.org/officeDocument/2006/relationships/image" Target="../media/image44.png"/><Relationship Id="rId9" Type="http://schemas.microsoft.com/office/2007/relationships/hdphoto" Target="../media/hdphoto13.wdp"/><Relationship Id="rId14" Type="http://schemas.openxmlformats.org/officeDocument/2006/relationships/image" Target="../media/image49.png"/><Relationship Id="rId22"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25.wdp"/><Relationship Id="rId18" Type="http://schemas.openxmlformats.org/officeDocument/2006/relationships/image" Target="../media/image61.png"/><Relationship Id="rId26" Type="http://schemas.microsoft.com/office/2007/relationships/hdphoto" Target="../media/hdphoto4.wdp"/><Relationship Id="rId3" Type="http://schemas.microsoft.com/office/2007/relationships/hdphoto" Target="../media/hdphoto20.wdp"/><Relationship Id="rId21" Type="http://schemas.microsoft.com/office/2007/relationships/hdphoto" Target="../media/hdphoto29.wdp"/><Relationship Id="rId7" Type="http://schemas.microsoft.com/office/2007/relationships/hdphoto" Target="../media/hdphoto22.wdp"/><Relationship Id="rId12" Type="http://schemas.openxmlformats.org/officeDocument/2006/relationships/image" Target="../media/image58.png"/><Relationship Id="rId17" Type="http://schemas.microsoft.com/office/2007/relationships/hdphoto" Target="../media/hdphoto27.wdp"/><Relationship Id="rId25" Type="http://schemas.openxmlformats.org/officeDocument/2006/relationships/image" Target="../media/image37.png"/><Relationship Id="rId2" Type="http://schemas.openxmlformats.org/officeDocument/2006/relationships/image" Target="../media/image53.png"/><Relationship Id="rId16" Type="http://schemas.openxmlformats.org/officeDocument/2006/relationships/image" Target="../media/image60.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5.png"/><Relationship Id="rId11" Type="http://schemas.microsoft.com/office/2007/relationships/hdphoto" Target="../media/hdphoto24.wdp"/><Relationship Id="rId24" Type="http://schemas.openxmlformats.org/officeDocument/2006/relationships/image" Target="../media/image2.png"/><Relationship Id="rId5" Type="http://schemas.microsoft.com/office/2007/relationships/hdphoto" Target="../media/hdphoto21.wdp"/><Relationship Id="rId15" Type="http://schemas.microsoft.com/office/2007/relationships/hdphoto" Target="../media/hdphoto26.wdp"/><Relationship Id="rId23" Type="http://schemas.microsoft.com/office/2007/relationships/hdphoto" Target="../media/hdphoto30.wdp"/><Relationship Id="rId10" Type="http://schemas.openxmlformats.org/officeDocument/2006/relationships/image" Target="../media/image57.png"/><Relationship Id="rId19" Type="http://schemas.microsoft.com/office/2007/relationships/hdphoto" Target="../media/hdphoto28.wdp"/><Relationship Id="rId4" Type="http://schemas.openxmlformats.org/officeDocument/2006/relationships/image" Target="../media/image54.png"/><Relationship Id="rId9" Type="http://schemas.microsoft.com/office/2007/relationships/hdphoto" Target="../media/hdphoto23.wdp"/><Relationship Id="rId14" Type="http://schemas.openxmlformats.org/officeDocument/2006/relationships/image" Target="../media/image59.png"/><Relationship Id="rId22"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32.wdp"/><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hdphoto" Target="../media/hdphoto35.wdp"/><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7.xml"/><Relationship Id="rId6" Type="http://schemas.microsoft.com/office/2007/relationships/hdphoto" Target="../media/hdphoto34.wdp"/><Relationship Id="rId5" Type="http://schemas.openxmlformats.org/officeDocument/2006/relationships/image" Target="../media/image69.png"/><Relationship Id="rId4" Type="http://schemas.microsoft.com/office/2007/relationships/hdphoto" Target="../media/hdphoto33.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hdphoto" Target="../media/hdphoto36.wdp"/><Relationship Id="rId7" Type="http://schemas.microsoft.com/office/2007/relationships/hdphoto" Target="../media/hdphoto38.wdp"/><Relationship Id="rId12"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4.png"/><Relationship Id="rId11" Type="http://schemas.microsoft.com/office/2007/relationships/hdphoto" Target="../media/hdphoto40.wdp"/><Relationship Id="rId5" Type="http://schemas.microsoft.com/office/2007/relationships/hdphoto" Target="../media/hdphoto37.wdp"/><Relationship Id="rId10" Type="http://schemas.openxmlformats.org/officeDocument/2006/relationships/image" Target="../media/image76.png"/><Relationship Id="rId4" Type="http://schemas.openxmlformats.org/officeDocument/2006/relationships/image" Target="../media/image73.png"/><Relationship Id="rId9" Type="http://schemas.microsoft.com/office/2007/relationships/hdphoto" Target="../media/hdphoto39.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46.wdp"/><Relationship Id="rId3" Type="http://schemas.microsoft.com/office/2007/relationships/hdphoto" Target="../media/hdphoto41.wdp"/><Relationship Id="rId7" Type="http://schemas.microsoft.com/office/2007/relationships/hdphoto" Target="../media/hdphoto43.wdp"/><Relationship Id="rId12" Type="http://schemas.openxmlformats.org/officeDocument/2006/relationships/image" Target="../media/image82.png"/><Relationship Id="rId2" Type="http://schemas.openxmlformats.org/officeDocument/2006/relationships/image" Target="../media/image77.png"/><Relationship Id="rId16"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9.png"/><Relationship Id="rId11" Type="http://schemas.microsoft.com/office/2007/relationships/hdphoto" Target="../media/hdphoto45.wdp"/><Relationship Id="rId5" Type="http://schemas.microsoft.com/office/2007/relationships/hdphoto" Target="../media/hdphoto42.wdp"/><Relationship Id="rId15" Type="http://schemas.microsoft.com/office/2007/relationships/hdphoto" Target="../media/hdphoto47.wdp"/><Relationship Id="rId10" Type="http://schemas.openxmlformats.org/officeDocument/2006/relationships/image" Target="../media/image81.png"/><Relationship Id="rId4" Type="http://schemas.openxmlformats.org/officeDocument/2006/relationships/image" Target="../media/image78.png"/><Relationship Id="rId9" Type="http://schemas.microsoft.com/office/2007/relationships/hdphoto" Target="../media/hdphoto44.wdp"/><Relationship Id="rId14"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hdphoto" Target="../media/hdphoto48.wdp"/><Relationship Id="rId7" Type="http://schemas.microsoft.com/office/2007/relationships/hdphoto" Target="../media/hdphoto50.wdp"/><Relationship Id="rId12" Type="http://schemas.openxmlformats.org/officeDocument/2006/relationships/image" Target="../media/image2.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6.png"/><Relationship Id="rId11" Type="http://schemas.microsoft.com/office/2007/relationships/hdphoto" Target="../media/hdphoto52.wdp"/><Relationship Id="rId5" Type="http://schemas.microsoft.com/office/2007/relationships/hdphoto" Target="../media/hdphoto49.wdp"/><Relationship Id="rId10" Type="http://schemas.openxmlformats.org/officeDocument/2006/relationships/image" Target="../media/image88.png"/><Relationship Id="rId4" Type="http://schemas.openxmlformats.org/officeDocument/2006/relationships/image" Target="../media/image85.png"/><Relationship Id="rId9" Type="http://schemas.microsoft.com/office/2007/relationships/hdphoto" Target="../media/hdphoto51.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png"/><Relationship Id="rId4" Type="http://schemas.microsoft.com/office/2007/relationships/hdphoto" Target="../media/hdphoto53.wdp"/></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09.png"/><Relationship Id="rId3" Type="http://schemas.openxmlformats.org/officeDocument/2006/relationships/image" Target="../media/image95.jpeg"/><Relationship Id="rId21" Type="http://schemas.openxmlformats.org/officeDocument/2006/relationships/image" Target="../media/image111.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8.jpeg"/><Relationship Id="rId2" Type="http://schemas.openxmlformats.org/officeDocument/2006/relationships/image" Target="../media/image94.png"/><Relationship Id="rId16" Type="http://schemas.openxmlformats.org/officeDocument/2006/relationships/image" Target="../media/image107.png"/><Relationship Id="rId20"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microsoft.com/office/2007/relationships/hdphoto" Target="../media/hdphoto54.wdp"/><Relationship Id="rId23" Type="http://schemas.openxmlformats.org/officeDocument/2006/relationships/image" Target="../media/image112.jpeg"/><Relationship Id="rId10" Type="http://schemas.openxmlformats.org/officeDocument/2006/relationships/image" Target="../media/image102.png"/><Relationship Id="rId19" Type="http://schemas.microsoft.com/office/2007/relationships/hdphoto" Target="../media/hdphoto55.wdp"/><Relationship Id="rId4" Type="http://schemas.openxmlformats.org/officeDocument/2006/relationships/image" Target="../media/image96.jpeg"/><Relationship Id="rId9" Type="http://schemas.openxmlformats.org/officeDocument/2006/relationships/image" Target="../media/image101.png"/><Relationship Id="rId14" Type="http://schemas.openxmlformats.org/officeDocument/2006/relationships/image" Target="../media/image106.png"/><Relationship Id="rId22" Type="http://schemas.microsoft.com/office/2007/relationships/hdphoto" Target="../media/hdphoto56.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ja-ces.or.jp/wordpress/ce/wp-content/uploads/2013/03/50e316add8be37f0e1c0a628edcd0829.pdf" TargetMode="External"/><Relationship Id="rId1" Type="http://schemas.openxmlformats.org/officeDocument/2006/relationships/slideLayout" Target="../slideLayouts/slideLayout7.xml"/><Relationship Id="rId5" Type="http://schemas.openxmlformats.org/officeDocument/2006/relationships/image" Target="../media/image115.emf"/><Relationship Id="rId4" Type="http://schemas.openxmlformats.org/officeDocument/2006/relationships/image" Target="../media/image114.emf"/></Relationships>
</file>

<file path=ppt/slides/_rels/slide4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22.png"/><Relationship Id="rId18" Type="http://schemas.openxmlformats.org/officeDocument/2006/relationships/image" Target="../media/image126.png"/><Relationship Id="rId3" Type="http://schemas.openxmlformats.org/officeDocument/2006/relationships/image" Target="../media/image116.png"/><Relationship Id="rId21" Type="http://schemas.openxmlformats.org/officeDocument/2006/relationships/hyperlink" Target="https://www.meti.go.jp/covid-19/pdf/0327_poster.pdf" TargetMode="External"/><Relationship Id="rId7" Type="http://schemas.openxmlformats.org/officeDocument/2006/relationships/image" Target="../media/image20.png"/><Relationship Id="rId12" Type="http://schemas.openxmlformats.org/officeDocument/2006/relationships/image" Target="../media/image121.png"/><Relationship Id="rId17" Type="http://schemas.microsoft.com/office/2007/relationships/hdphoto" Target="../media/hdphoto58.wdp"/><Relationship Id="rId2" Type="http://schemas.openxmlformats.org/officeDocument/2006/relationships/hyperlink" Target="https://www.meti.go.jp/press/2020/06/20200626013/20200626013-4.pdf" TargetMode="External"/><Relationship Id="rId16" Type="http://schemas.openxmlformats.org/officeDocument/2006/relationships/image" Target="../media/image125.png"/><Relationship Id="rId20" Type="http://schemas.microsoft.com/office/2007/relationships/hdphoto" Target="../media/hdphoto59.wdp"/><Relationship Id="rId1" Type="http://schemas.openxmlformats.org/officeDocument/2006/relationships/slideLayout" Target="../slideLayouts/slideLayout7.xml"/><Relationship Id="rId6" Type="http://schemas.openxmlformats.org/officeDocument/2006/relationships/image" Target="../media/image118.png"/><Relationship Id="rId11" Type="http://schemas.microsoft.com/office/2007/relationships/hdphoto" Target="../media/hdphoto57.wdp"/><Relationship Id="rId5" Type="http://schemas.openxmlformats.org/officeDocument/2006/relationships/hyperlink" Target="https://www.meti.go.jp/covid-19/pdf/shodoku_jokin.pdf" TargetMode="External"/><Relationship Id="rId15" Type="http://schemas.openxmlformats.org/officeDocument/2006/relationships/image" Target="../media/image124.png"/><Relationship Id="rId10" Type="http://schemas.openxmlformats.org/officeDocument/2006/relationships/image" Target="../media/image120.png"/><Relationship Id="rId19" Type="http://schemas.openxmlformats.org/officeDocument/2006/relationships/image" Target="../media/image127.png"/><Relationship Id="rId4" Type="http://schemas.openxmlformats.org/officeDocument/2006/relationships/image" Target="../media/image117.png"/><Relationship Id="rId9" Type="http://schemas.openxmlformats.org/officeDocument/2006/relationships/image" Target="../media/image119.png"/><Relationship Id="rId14" Type="http://schemas.openxmlformats.org/officeDocument/2006/relationships/image" Target="../media/image123.png"/><Relationship Id="rId22" Type="http://schemas.openxmlformats.org/officeDocument/2006/relationships/hyperlink" Target="https://www.mhlw.go.jp/content/000847909.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1">
            <a:extLst>
              <a:ext uri="{FF2B5EF4-FFF2-40B4-BE49-F238E27FC236}">
                <a16:creationId xmlns:a16="http://schemas.microsoft.com/office/drawing/2014/main" id="{FB02B49F-DE73-4277-8B5F-2D5608A62626}"/>
              </a:ext>
            </a:extLst>
          </p:cNvPr>
          <p:cNvSpPr txBox="1"/>
          <p:nvPr/>
        </p:nvSpPr>
        <p:spPr>
          <a:xfrm>
            <a:off x="774424" y="1880548"/>
            <a:ext cx="5308326" cy="1514475"/>
          </a:xfrm>
          <a:prstGeom prst="rect">
            <a:avLst/>
          </a:prstGeom>
          <a:noFill/>
          <a:ln w="127000" cmpd="thickThin">
            <a:solidFill>
              <a:srgbClr val="FF5050"/>
            </a:solidFill>
            <a:prstDash val="solid"/>
            <a:round/>
          </a:ln>
          <a:effectLst>
            <a:softEdge rad="12700"/>
          </a:effectLst>
        </p:spPr>
        <p:style>
          <a:lnRef idx="0">
            <a:scrgbClr r="0" g="0" b="0"/>
          </a:lnRef>
          <a:fillRef idx="0">
            <a:scrgbClr r="0" g="0" b="0"/>
          </a:fillRef>
          <a:effectRef idx="0">
            <a:scrgbClr r="0" g="0" b="0"/>
          </a:effectRef>
          <a:fontRef idx="minor">
            <a:schemeClr val="dk1"/>
          </a:fontRef>
        </p:style>
        <p:txBody>
          <a:bodyPr wrap="square" rtlCol="0" anchor="ctr"/>
          <a:lstStyle/>
          <a:p>
            <a:pPr algn="ctr"/>
            <a:r>
              <a:rPr lang="en-US" altLang="ja-JP" b="1" kern="0" dirty="0">
                <a:solidFill>
                  <a:srgbClr val="FF5050"/>
                </a:solidFill>
                <a:latin typeface="メイリオ" panose="020B0604030504040204" pitchFamily="50" charset="-128"/>
                <a:ea typeface="メイリオ" panose="020B0604030504040204" pitchFamily="50" charset="-128"/>
                <a:cs typeface="Times New Roman" panose="02020603050405020304" pitchFamily="18" charset="0"/>
              </a:rPr>
              <a:t>COVID</a:t>
            </a:r>
            <a:r>
              <a:rPr lang="en-US" b="1" kern="0" dirty="0">
                <a:solidFill>
                  <a:srgbClr val="FF5050"/>
                </a:solidFill>
                <a:latin typeface="メイリオ" panose="020B0604030504040204" pitchFamily="50" charset="-128"/>
                <a:ea typeface="メイリオ" panose="020B0604030504040204" pitchFamily="50" charset="-128"/>
                <a:cs typeface="Times New Roman" panose="02020603050405020304" pitchFamily="18" charset="0"/>
              </a:rPr>
              <a:t>-19</a:t>
            </a:r>
            <a:r>
              <a:rPr lang="ja-JP" altLang="en-US" b="1" kern="0" dirty="0">
                <a:solidFill>
                  <a:srgbClr val="FF5050"/>
                </a:solidFill>
                <a:latin typeface="メイリオ" panose="020B0604030504040204" pitchFamily="50" charset="-128"/>
                <a:ea typeface="メイリオ" panose="020B0604030504040204" pitchFamily="50" charset="-128"/>
                <a:cs typeface="Times New Roman" panose="02020603050405020304" pitchFamily="18" charset="0"/>
              </a:rPr>
              <a:t>感染対策　</a:t>
            </a:r>
            <a:endParaRPr lang="en-US" altLang="ja-JP" b="1" kern="0" dirty="0">
              <a:solidFill>
                <a:srgbClr val="FF5050"/>
              </a:solidFill>
              <a:latin typeface="メイリオ" panose="020B0604030504040204" pitchFamily="50" charset="-128"/>
              <a:ea typeface="メイリオ" panose="020B0604030504040204" pitchFamily="50" charset="-128"/>
              <a:cs typeface="Times New Roman" panose="02020603050405020304" pitchFamily="18" charset="0"/>
            </a:endParaRPr>
          </a:p>
          <a:p>
            <a:pPr algn="ctr"/>
            <a:r>
              <a:rPr lang="ja-JP" altLang="en-US" b="1" kern="0" dirty="0">
                <a:solidFill>
                  <a:srgbClr val="FF5050"/>
                </a:solidFill>
                <a:latin typeface="メイリオ" panose="020B0604030504040204" pitchFamily="50" charset="-128"/>
                <a:ea typeface="メイリオ" panose="020B0604030504040204" pitchFamily="50" charset="-128"/>
                <a:cs typeface="Times New Roman" panose="02020603050405020304" pitchFamily="18" charset="0"/>
              </a:rPr>
              <a:t>個人防護具（</a:t>
            </a:r>
            <a:r>
              <a:rPr lang="en-US" b="1" kern="0" dirty="0">
                <a:solidFill>
                  <a:srgbClr val="FF5050"/>
                </a:solidFill>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b="1" kern="0" dirty="0">
                <a:solidFill>
                  <a:srgbClr val="FF5050"/>
                </a:solidFill>
                <a:latin typeface="メイリオ" panose="020B0604030504040204" pitchFamily="50" charset="-128"/>
                <a:ea typeface="メイリオ" panose="020B0604030504040204" pitchFamily="50" charset="-128"/>
                <a:cs typeface="Times New Roman" panose="02020603050405020304" pitchFamily="18" charset="0"/>
              </a:rPr>
              <a:t>）・環境整備</a:t>
            </a:r>
            <a:endParaRPr lang="en-US" altLang="ja-JP" b="1" kern="0" dirty="0">
              <a:solidFill>
                <a:srgbClr val="FF5050"/>
              </a:solidFill>
              <a:latin typeface="メイリオ" panose="020B0604030504040204" pitchFamily="50" charset="-128"/>
              <a:ea typeface="メイリオ" panose="020B0604030504040204" pitchFamily="50" charset="-128"/>
              <a:cs typeface="Times New Roman" panose="02020603050405020304" pitchFamily="18" charset="0"/>
            </a:endParaRPr>
          </a:p>
          <a:p>
            <a:pPr algn="ctr"/>
            <a:r>
              <a:rPr lang="ja-JP" altLang="en-US" b="1" kern="0" dirty="0">
                <a:solidFill>
                  <a:srgbClr val="FF5050"/>
                </a:solidFill>
                <a:latin typeface="メイリオ" panose="020B0604030504040204" pitchFamily="50" charset="-128"/>
                <a:ea typeface="メイリオ" panose="020B0604030504040204" pitchFamily="50" charset="-128"/>
                <a:cs typeface="Times New Roman" panose="02020603050405020304" pitchFamily="18" charset="0"/>
              </a:rPr>
              <a:t>マニュアル作成ガイド</a:t>
            </a:r>
            <a:endParaRPr lang="en-US" altLang="ja-JP" b="1" kern="0" dirty="0">
              <a:solidFill>
                <a:srgbClr val="FF5050"/>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C6679D0A-432B-4A38-8B92-10DEF5A9D612}"/>
              </a:ext>
            </a:extLst>
          </p:cNvPr>
          <p:cNvSpPr txBox="1"/>
          <p:nvPr/>
        </p:nvSpPr>
        <p:spPr>
          <a:xfrm>
            <a:off x="2703443" y="3836505"/>
            <a:ext cx="1470992" cy="261610"/>
          </a:xfrm>
          <a:prstGeom prst="rect">
            <a:avLst/>
          </a:prstGeom>
          <a:noFill/>
        </p:spPr>
        <p:txBody>
          <a:bodyPr wrap="square" rtlCol="0">
            <a:spAutoFit/>
          </a:bodyPr>
          <a:lstStyle/>
          <a:p>
            <a:pPr algn="ctr"/>
            <a:r>
              <a:rPr kumimoji="1" lang="en-US" altLang="ja-JP" sz="1100" dirty="0">
                <a:latin typeface="メイリオ" panose="020B0604030504040204" pitchFamily="50" charset="-128"/>
                <a:ea typeface="メイリオ" panose="020B0604030504040204" pitchFamily="50" charset="-128"/>
              </a:rPr>
              <a:t>Ver.1.0</a:t>
            </a:r>
          </a:p>
        </p:txBody>
      </p:sp>
      <p:sp>
        <p:nvSpPr>
          <p:cNvPr id="3" name="テキスト ボックス 2">
            <a:extLst>
              <a:ext uri="{FF2B5EF4-FFF2-40B4-BE49-F238E27FC236}">
                <a16:creationId xmlns:a16="http://schemas.microsoft.com/office/drawing/2014/main" id="{C9B529F0-0A10-4DE3-B258-0B486D3FCC0C}"/>
              </a:ext>
            </a:extLst>
          </p:cNvPr>
          <p:cNvSpPr txBox="1"/>
          <p:nvPr/>
        </p:nvSpPr>
        <p:spPr>
          <a:xfrm>
            <a:off x="722036" y="5278984"/>
            <a:ext cx="5507314" cy="430887"/>
          </a:xfrm>
          <a:prstGeom prst="rect">
            <a:avLst/>
          </a:prstGeom>
          <a:noFill/>
        </p:spPr>
        <p:txBody>
          <a:bodyPr wrap="square" rtlCol="0">
            <a:spAutoFit/>
          </a:bodyPr>
          <a:lstStyle/>
          <a:p>
            <a:r>
              <a:rPr kumimoji="1" lang="ja-JP" altLang="en-US" sz="1100" dirty="0">
                <a:latin typeface="メイリオ" panose="020B0604030504040204" pitchFamily="50" charset="-128"/>
                <a:ea typeface="メイリオ" panose="020B0604030504040204" pitchFamily="50" charset="-128"/>
              </a:rPr>
              <a:t>　本ガイドは、感染管理認定看護師、感染症看護専門看護師、感染制御実践看護師が在籍していない中小規模病院や施設を対象に作成しています。</a:t>
            </a:r>
          </a:p>
        </p:txBody>
      </p:sp>
      <p:sp>
        <p:nvSpPr>
          <p:cNvPr id="8" name="テキスト ボックス 7">
            <a:extLst>
              <a:ext uri="{FF2B5EF4-FFF2-40B4-BE49-F238E27FC236}">
                <a16:creationId xmlns:a16="http://schemas.microsoft.com/office/drawing/2014/main" id="{D81828CE-7AD0-4C41-BBC8-320B287F5B68}"/>
              </a:ext>
            </a:extLst>
          </p:cNvPr>
          <p:cNvSpPr txBox="1"/>
          <p:nvPr/>
        </p:nvSpPr>
        <p:spPr>
          <a:xfrm>
            <a:off x="1891437" y="7593832"/>
            <a:ext cx="3168512" cy="553998"/>
          </a:xfrm>
          <a:prstGeom prst="rect">
            <a:avLst/>
          </a:prstGeom>
          <a:noFill/>
        </p:spPr>
        <p:txBody>
          <a:bodyPr wrap="square">
            <a:spAutoFit/>
          </a:bodyPr>
          <a:lstStyle/>
          <a:p>
            <a:pPr algn="ctr"/>
            <a:r>
              <a:rPr kumimoji="1" lang="ja-JP" altLang="en-US" sz="1800" dirty="0">
                <a:latin typeface="メイリオ" panose="020B0604030504040204" pitchFamily="50" charset="-128"/>
                <a:ea typeface="メイリオ" panose="020B0604030504040204" pitchFamily="50" charset="-128"/>
              </a:rPr>
              <a:t>　</a:t>
            </a:r>
            <a:r>
              <a:rPr kumimoji="1" lang="ja-JP" altLang="en-US" sz="1600" b="1" dirty="0">
                <a:latin typeface="メイリオ" panose="020B0604030504040204" pitchFamily="50" charset="-128"/>
                <a:ea typeface="メイリオ" panose="020B0604030504040204" pitchFamily="50" charset="-128"/>
              </a:rPr>
              <a:t>公益社団法人 東京都看護協会</a:t>
            </a:r>
            <a:endParaRPr kumimoji="1" lang="en-US" altLang="ja-JP" sz="1600" b="1"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危機管理室作成（</a:t>
            </a:r>
            <a:r>
              <a:rPr kumimoji="1" lang="en-US" altLang="ja-JP" sz="1200" dirty="0">
                <a:latin typeface="メイリオ" panose="020B0604030504040204" pitchFamily="50" charset="-128"/>
                <a:ea typeface="メイリオ" panose="020B0604030504040204" pitchFamily="50" charset="-128"/>
              </a:rPr>
              <a:t>2021.12.15</a:t>
            </a:r>
            <a:r>
              <a:rPr kumimoji="1" lang="ja-JP" altLang="en-US" sz="1200"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269835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a:extLst>
              <a:ext uri="{FF2B5EF4-FFF2-40B4-BE49-F238E27FC236}">
                <a16:creationId xmlns:a16="http://schemas.microsoft.com/office/drawing/2014/main" id="{F1DCC798-7EDA-451C-B5B0-82F68391BD7E}"/>
              </a:ext>
            </a:extLst>
          </p:cNvPr>
          <p:cNvSpPr txBox="1"/>
          <p:nvPr/>
        </p:nvSpPr>
        <p:spPr>
          <a:xfrm>
            <a:off x="384394" y="461093"/>
            <a:ext cx="5947158" cy="261610"/>
          </a:xfrm>
          <a:prstGeom prst="rect">
            <a:avLst/>
          </a:prstGeom>
          <a:noFill/>
        </p:spPr>
        <p:txBody>
          <a:bodyPr wrap="square" rtlCol="0">
            <a:spAutoFit/>
          </a:bodyPr>
          <a:lstStyle/>
          <a:p>
            <a:r>
              <a:rPr lang="ja-JP" altLang="en-US" sz="1100" kern="100" dirty="0">
                <a:latin typeface="メイリオ" panose="020B0604030504040204" pitchFamily="50" charset="-128"/>
                <a:ea typeface="メイリオ" panose="020B0604030504040204" pitchFamily="50" charset="-128"/>
                <a:cs typeface="Times New Roman" panose="02020603050405020304" pitchFamily="18" charset="0"/>
              </a:rPr>
              <a:t>（３）</a:t>
            </a:r>
            <a:r>
              <a:rPr lang="ja-JP" altLang="ja-JP" sz="1100" kern="100" dirty="0">
                <a:latin typeface="メイリオ" panose="020B0604030504040204" pitchFamily="50" charset="-128"/>
                <a:ea typeface="メイリオ" panose="020B0604030504040204" pitchFamily="50" charset="-128"/>
                <a:cs typeface="Times New Roman" panose="02020603050405020304" pitchFamily="18" charset="0"/>
              </a:rPr>
              <a:t>感染経路別予防策</a:t>
            </a:r>
            <a:endParaRPr lang="en-US" altLang="ja-JP" sz="11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70" name="グループ化 69">
            <a:extLst>
              <a:ext uri="{FF2B5EF4-FFF2-40B4-BE49-F238E27FC236}">
                <a16:creationId xmlns:a16="http://schemas.microsoft.com/office/drawing/2014/main" id="{B8DFFDE5-584F-472D-94FB-42E4FD00EA2C}"/>
              </a:ext>
            </a:extLst>
          </p:cNvPr>
          <p:cNvGrpSpPr/>
          <p:nvPr/>
        </p:nvGrpSpPr>
        <p:grpSpPr>
          <a:xfrm>
            <a:off x="455222" y="1321137"/>
            <a:ext cx="5822279" cy="4718008"/>
            <a:chOff x="0" y="129560"/>
            <a:chExt cx="5577838" cy="4281922"/>
          </a:xfrm>
        </p:grpSpPr>
        <p:grpSp>
          <p:nvGrpSpPr>
            <p:cNvPr id="71" name="グループ化 70">
              <a:extLst>
                <a:ext uri="{FF2B5EF4-FFF2-40B4-BE49-F238E27FC236}">
                  <a16:creationId xmlns:a16="http://schemas.microsoft.com/office/drawing/2014/main" id="{FE5F69D9-D3D1-4EAA-83CE-FBCDEC149526}"/>
                </a:ext>
              </a:extLst>
            </p:cNvPr>
            <p:cNvGrpSpPr/>
            <p:nvPr/>
          </p:nvGrpSpPr>
          <p:grpSpPr>
            <a:xfrm>
              <a:off x="0" y="129560"/>
              <a:ext cx="5577838" cy="4281922"/>
              <a:chOff x="0" y="-232381"/>
              <a:chExt cx="5578157" cy="4282209"/>
            </a:xfrm>
          </p:grpSpPr>
          <p:grpSp>
            <p:nvGrpSpPr>
              <p:cNvPr id="73" name="グループ化 72">
                <a:extLst>
                  <a:ext uri="{FF2B5EF4-FFF2-40B4-BE49-F238E27FC236}">
                    <a16:creationId xmlns:a16="http://schemas.microsoft.com/office/drawing/2014/main" id="{AFEB7042-3DCB-4D7A-B46F-975D9DD1084C}"/>
                  </a:ext>
                </a:extLst>
              </p:cNvPr>
              <p:cNvGrpSpPr/>
              <p:nvPr/>
            </p:nvGrpSpPr>
            <p:grpSpPr>
              <a:xfrm>
                <a:off x="342900" y="-232381"/>
                <a:ext cx="5235257" cy="4282209"/>
                <a:chOff x="0" y="-232381"/>
                <a:chExt cx="5235257" cy="4282209"/>
              </a:xfrm>
            </p:grpSpPr>
            <p:sp>
              <p:nvSpPr>
                <p:cNvPr id="78" name="テキスト ボックス 695">
                  <a:extLst>
                    <a:ext uri="{FF2B5EF4-FFF2-40B4-BE49-F238E27FC236}">
                      <a16:creationId xmlns:a16="http://schemas.microsoft.com/office/drawing/2014/main" id="{5CDA20CE-445E-4730-B76A-718E2A07C451}"/>
                    </a:ext>
                  </a:extLst>
                </p:cNvPr>
                <p:cNvSpPr txBox="1"/>
                <p:nvPr/>
              </p:nvSpPr>
              <p:spPr>
                <a:xfrm>
                  <a:off x="0" y="1162049"/>
                  <a:ext cx="1686560" cy="130699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300"/>
                    </a:lnSpc>
                  </a:pPr>
                  <a:r>
                    <a:rPr lang="ja-JP" altLang="en-US" sz="900" kern="100" dirty="0">
                      <a:effectLst/>
                      <a:latin typeface="游明朝" panose="02020400000000000000" pitchFamily="18" charset="-128"/>
                      <a:ea typeface="メイリオ" panose="020B0604030504040204" pitchFamily="50" charset="-128"/>
                      <a:cs typeface="Times New Roman" panose="02020603050405020304" pitchFamily="18" charset="0"/>
                    </a:rPr>
                    <a:t>　</a:t>
                  </a: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患者同士の接触によるものや、医療従事者の手や医療器具などを介しておこる</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79" name="グループ化 78">
                  <a:extLst>
                    <a:ext uri="{FF2B5EF4-FFF2-40B4-BE49-F238E27FC236}">
                      <a16:creationId xmlns:a16="http://schemas.microsoft.com/office/drawing/2014/main" id="{80FE868A-2887-4BB6-AF77-6D7277E30D26}"/>
                    </a:ext>
                  </a:extLst>
                </p:cNvPr>
                <p:cNvGrpSpPr/>
                <p:nvPr/>
              </p:nvGrpSpPr>
              <p:grpSpPr>
                <a:xfrm>
                  <a:off x="0" y="-232381"/>
                  <a:ext cx="5235257" cy="4282209"/>
                  <a:chOff x="0" y="-232381"/>
                  <a:chExt cx="5235257" cy="4282209"/>
                </a:xfrm>
              </p:grpSpPr>
              <p:grpSp>
                <p:nvGrpSpPr>
                  <p:cNvPr id="80" name="グループ化 79">
                    <a:extLst>
                      <a:ext uri="{FF2B5EF4-FFF2-40B4-BE49-F238E27FC236}">
                        <a16:creationId xmlns:a16="http://schemas.microsoft.com/office/drawing/2014/main" id="{8F7DA125-219B-4089-9161-D0E3B93D2F4E}"/>
                      </a:ext>
                    </a:extLst>
                  </p:cNvPr>
                  <p:cNvGrpSpPr/>
                  <p:nvPr/>
                </p:nvGrpSpPr>
                <p:grpSpPr>
                  <a:xfrm>
                    <a:off x="0" y="-232381"/>
                    <a:ext cx="5235257" cy="1403511"/>
                    <a:chOff x="0" y="-232381"/>
                    <a:chExt cx="5235257" cy="1403511"/>
                  </a:xfrm>
                </p:grpSpPr>
                <p:cxnSp>
                  <p:nvCxnSpPr>
                    <p:cNvPr id="90" name="直線コネクタ 89">
                      <a:extLst>
                        <a:ext uri="{FF2B5EF4-FFF2-40B4-BE49-F238E27FC236}">
                          <a16:creationId xmlns:a16="http://schemas.microsoft.com/office/drawing/2014/main" id="{7643C912-B886-41DE-93CA-3D5DEF76E4EE}"/>
                        </a:ext>
                      </a:extLst>
                    </p:cNvPr>
                    <p:cNvCxnSpPr/>
                    <p:nvPr/>
                  </p:nvCxnSpPr>
                  <p:spPr>
                    <a:xfrm>
                      <a:off x="2667000" y="381000"/>
                      <a:ext cx="0" cy="381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 name="グループ化 90">
                      <a:extLst>
                        <a:ext uri="{FF2B5EF4-FFF2-40B4-BE49-F238E27FC236}">
                          <a16:creationId xmlns:a16="http://schemas.microsoft.com/office/drawing/2014/main" id="{71A9386A-A3C9-4EBA-A713-CBFBFFFE678F}"/>
                        </a:ext>
                      </a:extLst>
                    </p:cNvPr>
                    <p:cNvGrpSpPr/>
                    <p:nvPr/>
                  </p:nvGrpSpPr>
                  <p:grpSpPr>
                    <a:xfrm>
                      <a:off x="0" y="-232381"/>
                      <a:ext cx="5235257" cy="1403511"/>
                      <a:chOff x="0" y="-232381"/>
                      <a:chExt cx="5235257" cy="1403511"/>
                    </a:xfrm>
                  </p:grpSpPr>
                  <p:grpSp>
                    <p:nvGrpSpPr>
                      <p:cNvPr id="92" name="グループ化 91">
                        <a:extLst>
                          <a:ext uri="{FF2B5EF4-FFF2-40B4-BE49-F238E27FC236}">
                            <a16:creationId xmlns:a16="http://schemas.microsoft.com/office/drawing/2014/main" id="{665DA225-CD4F-4D17-8D67-5D63F77A113C}"/>
                          </a:ext>
                        </a:extLst>
                      </p:cNvPr>
                      <p:cNvGrpSpPr/>
                      <p:nvPr/>
                    </p:nvGrpSpPr>
                    <p:grpSpPr>
                      <a:xfrm>
                        <a:off x="904875" y="389804"/>
                        <a:ext cx="3493591" cy="373942"/>
                        <a:chOff x="0" y="-721"/>
                        <a:chExt cx="3493591" cy="373942"/>
                      </a:xfrm>
                    </p:grpSpPr>
                    <p:cxnSp>
                      <p:nvCxnSpPr>
                        <p:cNvPr id="98" name="コネクタ: カギ線 97">
                          <a:extLst>
                            <a:ext uri="{FF2B5EF4-FFF2-40B4-BE49-F238E27FC236}">
                              <a16:creationId xmlns:a16="http://schemas.microsoft.com/office/drawing/2014/main" id="{04828182-052B-4DC9-B392-340A9D5C56B4}"/>
                            </a:ext>
                          </a:extLst>
                        </p:cNvPr>
                        <p:cNvCxnSpPr/>
                        <p:nvPr/>
                      </p:nvCxnSpPr>
                      <p:spPr>
                        <a:xfrm rot="5400000">
                          <a:off x="695325" y="-694214"/>
                          <a:ext cx="372110" cy="1762760"/>
                        </a:xfrm>
                        <a:prstGeom prst="bentConnector3">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コネクタ: カギ線 98">
                          <a:extLst>
                            <a:ext uri="{FF2B5EF4-FFF2-40B4-BE49-F238E27FC236}">
                              <a16:creationId xmlns:a16="http://schemas.microsoft.com/office/drawing/2014/main" id="{2DF5414B-1E07-4C9C-B866-3ADE09FA62E5}"/>
                            </a:ext>
                          </a:extLst>
                        </p:cNvPr>
                        <p:cNvCxnSpPr>
                          <a:cxnSpLocks/>
                        </p:cNvCxnSpPr>
                        <p:nvPr/>
                      </p:nvCxnSpPr>
                      <p:spPr>
                        <a:xfrm rot="16200000" flipH="1">
                          <a:off x="2442349" y="-679854"/>
                          <a:ext cx="372110" cy="1730375"/>
                        </a:xfrm>
                        <a:prstGeom prst="bentConnector3">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3" name="グループ化 92">
                        <a:extLst>
                          <a:ext uri="{FF2B5EF4-FFF2-40B4-BE49-F238E27FC236}">
                            <a16:creationId xmlns:a16="http://schemas.microsoft.com/office/drawing/2014/main" id="{620C00A5-7A69-41BD-8104-17A0CC0F60A2}"/>
                          </a:ext>
                        </a:extLst>
                      </p:cNvPr>
                      <p:cNvGrpSpPr/>
                      <p:nvPr/>
                    </p:nvGrpSpPr>
                    <p:grpSpPr>
                      <a:xfrm>
                        <a:off x="0" y="-232381"/>
                        <a:ext cx="5235257" cy="1403511"/>
                        <a:chOff x="0" y="-232381"/>
                        <a:chExt cx="5235257" cy="1403511"/>
                      </a:xfrm>
                    </p:grpSpPr>
                    <p:sp>
                      <p:nvSpPr>
                        <p:cNvPr id="94" name="テキスト ボックス 634">
                          <a:extLst>
                            <a:ext uri="{FF2B5EF4-FFF2-40B4-BE49-F238E27FC236}">
                              <a16:creationId xmlns:a16="http://schemas.microsoft.com/office/drawing/2014/main" id="{2C6E98DC-4C6C-425B-9D36-C6601C6FF9C4}"/>
                            </a:ext>
                          </a:extLst>
                        </p:cNvPr>
                        <p:cNvSpPr txBox="1"/>
                        <p:nvPr/>
                      </p:nvSpPr>
                      <p:spPr>
                        <a:xfrm>
                          <a:off x="0" y="757238"/>
                          <a:ext cx="1686588" cy="41389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pPr>
                          <a:r>
                            <a:rPr lang="ja-JP" sz="1100" b="1" kern="100" dirty="0">
                              <a:effectLst/>
                              <a:latin typeface="游明朝" panose="02020400000000000000" pitchFamily="18" charset="-128"/>
                              <a:ea typeface="メイリオ" panose="020B0604030504040204" pitchFamily="50" charset="-128"/>
                              <a:cs typeface="Times New Roman" panose="02020603050405020304" pitchFamily="18" charset="0"/>
                            </a:rPr>
                            <a:t>接触予防策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5" name="テキスト ボックス 641">
                          <a:extLst>
                            <a:ext uri="{FF2B5EF4-FFF2-40B4-BE49-F238E27FC236}">
                              <a16:creationId xmlns:a16="http://schemas.microsoft.com/office/drawing/2014/main" id="{D431D870-FC7E-473D-94D9-49DB897058F0}"/>
                            </a:ext>
                          </a:extLst>
                        </p:cNvPr>
                        <p:cNvSpPr txBox="1"/>
                        <p:nvPr/>
                      </p:nvSpPr>
                      <p:spPr>
                        <a:xfrm>
                          <a:off x="1771650" y="757238"/>
                          <a:ext cx="1687286" cy="40277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pPr>
                          <a:r>
                            <a:rPr lang="ja-JP" sz="1100" b="1" kern="100" dirty="0">
                              <a:effectLst/>
                              <a:latin typeface="游明朝" panose="02020400000000000000" pitchFamily="18" charset="-128"/>
                              <a:ea typeface="メイリオ" panose="020B0604030504040204" pitchFamily="50" charset="-128"/>
                              <a:cs typeface="Times New Roman" panose="02020603050405020304" pitchFamily="18" charset="0"/>
                            </a:rPr>
                            <a:t>飛沫予防策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6" name="テキスト ボックス 653">
                          <a:extLst>
                            <a:ext uri="{FF2B5EF4-FFF2-40B4-BE49-F238E27FC236}">
                              <a16:creationId xmlns:a16="http://schemas.microsoft.com/office/drawing/2014/main" id="{5C1A01EB-31C3-46F4-889D-860F740E5B5A}"/>
                            </a:ext>
                          </a:extLst>
                        </p:cNvPr>
                        <p:cNvSpPr txBox="1"/>
                        <p:nvPr/>
                      </p:nvSpPr>
                      <p:spPr>
                        <a:xfrm>
                          <a:off x="3548062" y="757238"/>
                          <a:ext cx="1687195" cy="40259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000"/>
                            </a:lnSpc>
                          </a:pPr>
                          <a:r>
                            <a:rPr lang="ja-JP" sz="1100" b="1" kern="100" dirty="0">
                              <a:effectLst/>
                              <a:latin typeface="游明朝" panose="02020400000000000000" pitchFamily="18" charset="-128"/>
                              <a:ea typeface="メイリオ" panose="020B0604030504040204" pitchFamily="50" charset="-128"/>
                              <a:cs typeface="Times New Roman" panose="02020603050405020304" pitchFamily="18" charset="0"/>
                            </a:rPr>
                            <a:t>空気予防策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7" name="テキスト ボックス 629">
                          <a:extLst>
                            <a:ext uri="{FF2B5EF4-FFF2-40B4-BE49-F238E27FC236}">
                              <a16:creationId xmlns:a16="http://schemas.microsoft.com/office/drawing/2014/main" id="{54EE4772-CBC6-4837-9457-544BE80F5823}"/>
                            </a:ext>
                          </a:extLst>
                        </p:cNvPr>
                        <p:cNvSpPr txBox="1"/>
                        <p:nvPr/>
                      </p:nvSpPr>
                      <p:spPr>
                        <a:xfrm>
                          <a:off x="1861897" y="-232381"/>
                          <a:ext cx="1592925" cy="3427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pPr>
                          <a:r>
                            <a:rPr lang="ja-JP" altLang="en-US" sz="1100" b="1" kern="100" dirty="0">
                              <a:effectLst/>
                              <a:latin typeface="游明朝" panose="02020400000000000000" pitchFamily="18" charset="-128"/>
                              <a:ea typeface="メイリオ" panose="020B0604030504040204" pitchFamily="50" charset="-128"/>
                              <a:cs typeface="Times New Roman" panose="02020603050405020304" pitchFamily="18" charset="0"/>
                            </a:rPr>
                            <a:t>標準予防策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grpSp>
              <p:grpSp>
                <p:nvGrpSpPr>
                  <p:cNvPr id="81" name="グループ化 80">
                    <a:extLst>
                      <a:ext uri="{FF2B5EF4-FFF2-40B4-BE49-F238E27FC236}">
                        <a16:creationId xmlns:a16="http://schemas.microsoft.com/office/drawing/2014/main" id="{79957462-B04E-4273-BC98-6554AF6ACDB4}"/>
                      </a:ext>
                    </a:extLst>
                  </p:cNvPr>
                  <p:cNvGrpSpPr/>
                  <p:nvPr/>
                </p:nvGrpSpPr>
                <p:grpSpPr>
                  <a:xfrm>
                    <a:off x="0" y="1162049"/>
                    <a:ext cx="5234623" cy="2887779"/>
                    <a:chOff x="0" y="-1"/>
                    <a:chExt cx="5234623" cy="2887779"/>
                  </a:xfrm>
                </p:grpSpPr>
                <p:sp>
                  <p:nvSpPr>
                    <p:cNvPr id="82" name="テキスト ボックス 696">
                      <a:extLst>
                        <a:ext uri="{FF2B5EF4-FFF2-40B4-BE49-F238E27FC236}">
                          <a16:creationId xmlns:a16="http://schemas.microsoft.com/office/drawing/2014/main" id="{92411FD3-50B4-49AD-A0C8-71FCAF00F6A8}"/>
                        </a:ext>
                      </a:extLst>
                    </p:cNvPr>
                    <p:cNvSpPr txBox="1"/>
                    <p:nvPr/>
                  </p:nvSpPr>
                  <p:spPr>
                    <a:xfrm>
                      <a:off x="1771650" y="-1"/>
                      <a:ext cx="1686560" cy="130699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300"/>
                        </a:lnSpc>
                      </a:pPr>
                      <a:r>
                        <a:rPr lang="ja-JP" altLang="en-US" sz="900" kern="100" dirty="0">
                          <a:effectLst/>
                          <a:latin typeface="游明朝" panose="02020400000000000000" pitchFamily="18" charset="-128"/>
                          <a:ea typeface="メイリオ" panose="020B0604030504040204" pitchFamily="50" charset="-128"/>
                          <a:cs typeface="Times New Roman" panose="02020603050405020304" pitchFamily="18" charset="0"/>
                        </a:rPr>
                        <a:t>　</a:t>
                      </a: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咳・くしゃみによって飛散した飛沫が、感受性のある人の目・鼻・口等の粘膜に付着することで感染する</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3" name="テキスト ボックス 697">
                      <a:extLst>
                        <a:ext uri="{FF2B5EF4-FFF2-40B4-BE49-F238E27FC236}">
                          <a16:creationId xmlns:a16="http://schemas.microsoft.com/office/drawing/2014/main" id="{B5BCF420-9080-4C4F-A849-FC324EC64405}"/>
                        </a:ext>
                      </a:extLst>
                    </p:cNvPr>
                    <p:cNvSpPr txBox="1"/>
                    <p:nvPr/>
                  </p:nvSpPr>
                  <p:spPr>
                    <a:xfrm>
                      <a:off x="3548063" y="-1"/>
                      <a:ext cx="1686560" cy="130699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300"/>
                        </a:lnSpc>
                      </a:pPr>
                      <a:r>
                        <a:rPr lang="ja-JP" altLang="en-US" sz="900" kern="100" dirty="0">
                          <a:effectLst/>
                          <a:latin typeface="游明朝" panose="02020400000000000000" pitchFamily="18" charset="-128"/>
                          <a:ea typeface="メイリオ" panose="020B0604030504040204" pitchFamily="50" charset="-128"/>
                          <a:cs typeface="Times New Roman" panose="02020603050405020304" pitchFamily="18" charset="0"/>
                        </a:rPr>
                        <a:t>　</a:t>
                      </a: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感染者が咳やくしゃみ、会話などで放出した飛沫から水分が蒸発し、飛沫核となる。</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ts val="1300"/>
                        </a:lnSpc>
                      </a:pPr>
                      <a:r>
                        <a:rPr lang="ja-JP" altLang="en-US" sz="900" kern="100" dirty="0">
                          <a:effectLst/>
                          <a:latin typeface="游明朝" panose="02020400000000000000" pitchFamily="18" charset="-128"/>
                          <a:ea typeface="メイリオ" panose="020B0604030504040204" pitchFamily="50" charset="-128"/>
                          <a:cs typeface="Times New Roman" panose="02020603050405020304" pitchFamily="18" charset="0"/>
                        </a:rPr>
                        <a:t>　</a:t>
                      </a: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長時間空中を浮遊し、空気の流れによって広範囲に拡散した飛沫核を感受性のある人が吸入することによって感染する</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4" name="テキスト ボックス 698">
                      <a:extLst>
                        <a:ext uri="{FF2B5EF4-FFF2-40B4-BE49-F238E27FC236}">
                          <a16:creationId xmlns:a16="http://schemas.microsoft.com/office/drawing/2014/main" id="{93FA761E-0BB7-4B50-81BC-E866CD8040EE}"/>
                        </a:ext>
                      </a:extLst>
                    </p:cNvPr>
                    <p:cNvSpPr txBox="1"/>
                    <p:nvPr/>
                  </p:nvSpPr>
                  <p:spPr>
                    <a:xfrm>
                      <a:off x="1771650" y="1291381"/>
                      <a:ext cx="1686560" cy="98024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200"/>
                        </a:lnSpc>
                      </a:pP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・インフルエンザ</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ts val="1200"/>
                        </a:lnSpc>
                      </a:pP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・マイコプラズマ肺炎</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ts val="1200"/>
                        </a:lnSpc>
                      </a:pPr>
                      <a:r>
                        <a:rPr lang="ja-JP" altLang="en-US" sz="900" kern="100" dirty="0">
                          <a:effectLst/>
                          <a:latin typeface="游明朝" panose="02020400000000000000" pitchFamily="18" charset="-128"/>
                          <a:ea typeface="メイリオ" panose="020B0604030504040204" pitchFamily="50" charset="-128"/>
                          <a:cs typeface="Times New Roman" panose="02020603050405020304" pitchFamily="18" charset="0"/>
                        </a:rPr>
                        <a:t>・風しん</a:t>
                      </a:r>
                      <a:endParaRPr lang="en-US" altLang="ja-JP" sz="900" kern="100" dirty="0">
                        <a:effectLst/>
                        <a:latin typeface="游明朝" panose="02020400000000000000" pitchFamily="18" charset="-128"/>
                        <a:ea typeface="メイリオ" panose="020B0604030504040204" pitchFamily="50" charset="-128"/>
                        <a:cs typeface="Times New Roman" panose="02020603050405020304" pitchFamily="18" charset="0"/>
                      </a:endParaRPr>
                    </a:p>
                    <a:p>
                      <a:pPr>
                        <a:lnSpc>
                          <a:spcPts val="1200"/>
                        </a:lnSpc>
                      </a:pPr>
                      <a:r>
                        <a:rPr lang="ja-JP" altLang="en-US" sz="900" kern="100" dirty="0">
                          <a:latin typeface="游明朝" panose="02020400000000000000" pitchFamily="18" charset="-128"/>
                          <a:ea typeface="メイリオ" panose="020B0604030504040204" pitchFamily="50" charset="-128"/>
                          <a:cs typeface="Times New Roman" panose="02020603050405020304" pitchFamily="18" charset="0"/>
                        </a:rPr>
                        <a:t>・</a:t>
                      </a:r>
                      <a:r>
                        <a:rPr lang="en-US" altLang="ja-JP" sz="9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COVID-19</a:t>
                      </a:r>
                      <a:endParaRPr lang="en-US" altLang="ja-JP" sz="900"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1200"/>
                        </a:lnSpc>
                      </a:pP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など</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5" name="テキスト ボックス 699">
                      <a:extLst>
                        <a:ext uri="{FF2B5EF4-FFF2-40B4-BE49-F238E27FC236}">
                          <a16:creationId xmlns:a16="http://schemas.microsoft.com/office/drawing/2014/main" id="{8FF7E3E0-C552-4C3F-9CF8-0B7C278C56DA}"/>
                        </a:ext>
                      </a:extLst>
                    </p:cNvPr>
                    <p:cNvSpPr txBox="1"/>
                    <p:nvPr/>
                  </p:nvSpPr>
                  <p:spPr>
                    <a:xfrm>
                      <a:off x="3548063" y="1291381"/>
                      <a:ext cx="1686560" cy="98024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200"/>
                        </a:lnSpc>
                      </a:pP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・結核</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ts val="1200"/>
                        </a:lnSpc>
                      </a:pP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・麻しん</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ts val="1200"/>
                        </a:lnSpc>
                      </a:pP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・水痘</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6" name="テキスト ボックス 700">
                      <a:extLst>
                        <a:ext uri="{FF2B5EF4-FFF2-40B4-BE49-F238E27FC236}">
                          <a16:creationId xmlns:a16="http://schemas.microsoft.com/office/drawing/2014/main" id="{A345F300-1DCC-4C39-9898-9D0D2BEA9626}"/>
                        </a:ext>
                      </a:extLst>
                    </p:cNvPr>
                    <p:cNvSpPr txBox="1"/>
                    <p:nvPr/>
                  </p:nvSpPr>
                  <p:spPr>
                    <a:xfrm>
                      <a:off x="0" y="1291381"/>
                      <a:ext cx="1686560" cy="98024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indent="-133350">
                        <a:lnSpc>
                          <a:spcPts val="1200"/>
                        </a:lnSpc>
                      </a:pP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a:t>
                      </a:r>
                      <a:r>
                        <a:rPr lang="en-US" sz="900" kern="100" dirty="0">
                          <a:effectLst/>
                          <a:latin typeface="メイリオ" panose="020B0604030504040204" pitchFamily="50" charset="-128"/>
                          <a:ea typeface="メイリオ" panose="020B0604030504040204" pitchFamily="50" charset="-128"/>
                          <a:cs typeface="Times New Roman" panose="02020603050405020304" pitchFamily="18" charset="0"/>
                        </a:rPr>
                        <a:t>MRSA</a:t>
                      </a: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をはじめとする多剤耐性菌感染症</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ts val="1200"/>
                        </a:lnSpc>
                      </a:pP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・ウイルス性胃腸炎</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ts val="1200"/>
                        </a:lnSpc>
                      </a:pP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・疥癬</a:t>
                      </a:r>
                      <a:endParaRPr lang="en-US" altLang="ja-JP" sz="900" kern="100" dirty="0">
                        <a:latin typeface="游明朝" panose="02020400000000000000" pitchFamily="18" charset="-128"/>
                        <a:ea typeface="游明朝" panose="02020400000000000000" pitchFamily="18" charset="-128"/>
                        <a:cs typeface="Times New Roman" panose="02020603050405020304" pitchFamily="18" charset="0"/>
                      </a:endParaRPr>
                    </a:p>
                    <a:p>
                      <a:pPr>
                        <a:lnSpc>
                          <a:spcPts val="1200"/>
                        </a:lnSpc>
                      </a:pPr>
                      <a:r>
                        <a:rPr lang="ja-JP" altLang="en-US" sz="9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900"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COVID-19</a:t>
                      </a:r>
                      <a:endParaRPr lang="ja-JP" sz="900"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1200"/>
                        </a:lnSpc>
                      </a:pP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など</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7" name="テキスト ボックス 703">
                      <a:extLst>
                        <a:ext uri="{FF2B5EF4-FFF2-40B4-BE49-F238E27FC236}">
                          <a16:creationId xmlns:a16="http://schemas.microsoft.com/office/drawing/2014/main" id="{5F45FBB6-BF4E-4533-958C-AD9D4BB430B9}"/>
                        </a:ext>
                      </a:extLst>
                    </p:cNvPr>
                    <p:cNvSpPr txBox="1"/>
                    <p:nvPr/>
                  </p:nvSpPr>
                  <p:spPr>
                    <a:xfrm>
                      <a:off x="0" y="2273416"/>
                      <a:ext cx="1686560" cy="61436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200"/>
                        </a:lnSpc>
                      </a:pP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・手指衛生</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ts val="1200"/>
                        </a:lnSpc>
                      </a:pP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・手袋</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ts val="1200"/>
                        </a:lnSpc>
                      </a:pP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・ガウン</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8" name="テキスト ボックス 234">
                      <a:extLst>
                        <a:ext uri="{FF2B5EF4-FFF2-40B4-BE49-F238E27FC236}">
                          <a16:creationId xmlns:a16="http://schemas.microsoft.com/office/drawing/2014/main" id="{182AC410-6B20-44F6-B3F6-8BA293442833}"/>
                        </a:ext>
                      </a:extLst>
                    </p:cNvPr>
                    <p:cNvSpPr txBox="1"/>
                    <p:nvPr/>
                  </p:nvSpPr>
                  <p:spPr>
                    <a:xfrm>
                      <a:off x="1771650" y="2273416"/>
                      <a:ext cx="1686560" cy="61404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200"/>
                        </a:lnSpc>
                      </a:pP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・サージカルマスク</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33350" indent="-133350">
                        <a:lnSpc>
                          <a:spcPts val="1200"/>
                        </a:lnSpc>
                      </a:pPr>
                      <a:r>
                        <a:rPr lang="ja-JP" sz="900" kern="100" dirty="0">
                          <a:effectLst/>
                          <a:latin typeface="游明朝" panose="02020400000000000000" pitchFamily="18" charset="-128"/>
                          <a:ea typeface="メイリオ" panose="020B0604030504040204" pitchFamily="50" charset="-128"/>
                          <a:cs typeface="Times New Roman" panose="02020603050405020304" pitchFamily="18" charset="0"/>
                        </a:rPr>
                        <a:t>・</a:t>
                      </a:r>
                      <a:r>
                        <a:rPr lang="ja-JP" altLang="en-US" sz="900" kern="100" dirty="0">
                          <a:effectLst/>
                          <a:latin typeface="游明朝" panose="02020400000000000000" pitchFamily="18" charset="-128"/>
                          <a:ea typeface="メイリオ" panose="020B0604030504040204" pitchFamily="50" charset="-128"/>
                          <a:cs typeface="Times New Roman" panose="02020603050405020304" pitchFamily="18" charset="0"/>
                        </a:rPr>
                        <a:t>アイガード</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9" name="テキスト ボックス 245">
                      <a:extLst>
                        <a:ext uri="{FF2B5EF4-FFF2-40B4-BE49-F238E27FC236}">
                          <a16:creationId xmlns:a16="http://schemas.microsoft.com/office/drawing/2014/main" id="{F1238911-B31C-4D1E-AABE-506438E28957}"/>
                        </a:ext>
                      </a:extLst>
                    </p:cNvPr>
                    <p:cNvSpPr txBox="1"/>
                    <p:nvPr/>
                  </p:nvSpPr>
                  <p:spPr>
                    <a:xfrm>
                      <a:off x="3548063" y="2273416"/>
                      <a:ext cx="1686560" cy="61404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200"/>
                        </a:lnSpc>
                      </a:pPr>
                      <a:r>
                        <a:rPr lang="ja-JP" sz="9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sz="900" kern="100" dirty="0">
                          <a:effectLst/>
                          <a:latin typeface="メイリオ" panose="020B0604030504040204" pitchFamily="50" charset="-128"/>
                          <a:ea typeface="メイリオ" panose="020B0604030504040204" pitchFamily="50" charset="-128"/>
                          <a:cs typeface="Times New Roman" panose="02020603050405020304" pitchFamily="18" charset="0"/>
                        </a:rPr>
                        <a:t>N95</a:t>
                      </a:r>
                      <a:r>
                        <a:rPr lang="ja-JP" sz="900" kern="100" dirty="0">
                          <a:effectLst/>
                          <a:latin typeface="メイリオ" panose="020B0604030504040204" pitchFamily="50" charset="-128"/>
                          <a:ea typeface="メイリオ" panose="020B0604030504040204" pitchFamily="50" charset="-128"/>
                          <a:cs typeface="Times New Roman" panose="02020603050405020304" pitchFamily="18" charset="0"/>
                        </a:rPr>
                        <a:t>マスク</a:t>
                      </a:r>
                    </a:p>
                  </p:txBody>
                </p:sp>
              </p:grpSp>
            </p:grpSp>
          </p:grpSp>
          <p:grpSp>
            <p:nvGrpSpPr>
              <p:cNvPr id="74" name="グループ化 73">
                <a:extLst>
                  <a:ext uri="{FF2B5EF4-FFF2-40B4-BE49-F238E27FC236}">
                    <a16:creationId xmlns:a16="http://schemas.microsoft.com/office/drawing/2014/main" id="{756352D8-7848-426C-A0EB-13140833BDFA}"/>
                  </a:ext>
                </a:extLst>
              </p:cNvPr>
              <p:cNvGrpSpPr/>
              <p:nvPr/>
            </p:nvGrpSpPr>
            <p:grpSpPr>
              <a:xfrm>
                <a:off x="0" y="1171175"/>
                <a:ext cx="342900" cy="2877621"/>
                <a:chOff x="0" y="-2707"/>
                <a:chExt cx="342900" cy="2877621"/>
              </a:xfrm>
            </p:grpSpPr>
            <p:sp>
              <p:nvSpPr>
                <p:cNvPr id="75" name="テキスト ボックス 266">
                  <a:extLst>
                    <a:ext uri="{FF2B5EF4-FFF2-40B4-BE49-F238E27FC236}">
                      <a16:creationId xmlns:a16="http://schemas.microsoft.com/office/drawing/2014/main" id="{9125AB62-0653-4791-BC3C-EF0C48B5584B}"/>
                    </a:ext>
                  </a:extLst>
                </p:cNvPr>
                <p:cNvSpPr txBox="1"/>
                <p:nvPr/>
              </p:nvSpPr>
              <p:spPr>
                <a:xfrm>
                  <a:off x="0" y="-2707"/>
                  <a:ext cx="342900" cy="1306992"/>
                </a:xfrm>
                <a:prstGeom prst="rect">
                  <a:avLst/>
                </a:prstGeom>
                <a:solidFill>
                  <a:schemeClr val="lt1"/>
                </a:solidFill>
                <a:ln w="6350">
                  <a:solidFill>
                    <a:prstClr val="black"/>
                  </a:solidFill>
                </a:ln>
              </p:spPr>
              <p:txBody>
                <a:bodyPr rot="0" spcFirstLastPara="0" vert="eaVert" wrap="square" lIns="91440" tIns="45720" rIns="91440" bIns="45720" numCol="1" spcCol="0" rtlCol="0" fromWordArt="0" anchor="t" anchorCtr="0" forceAA="0" compatLnSpc="1">
                  <a:prstTxWarp prst="textNoShape">
                    <a:avLst/>
                  </a:prstTxWarp>
                  <a:noAutofit/>
                </a:bodyPr>
                <a:lstStyle/>
                <a:p>
                  <a:pPr algn="ctr">
                    <a:lnSpc>
                      <a:spcPts val="1200"/>
                    </a:lnSpc>
                  </a:pPr>
                  <a:r>
                    <a:rPr lang="ja-JP" sz="1000" kern="100" dirty="0">
                      <a:effectLst/>
                      <a:latin typeface="游明朝" panose="02020400000000000000" pitchFamily="18" charset="-128"/>
                      <a:ea typeface="メイリオ" panose="020B0604030504040204" pitchFamily="50" charset="-128"/>
                      <a:cs typeface="Times New Roman" panose="02020603050405020304" pitchFamily="18" charset="0"/>
                    </a:rPr>
                    <a:t>感染経路</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76" name="テキスト ボックス 267">
                  <a:extLst>
                    <a:ext uri="{FF2B5EF4-FFF2-40B4-BE49-F238E27FC236}">
                      <a16:creationId xmlns:a16="http://schemas.microsoft.com/office/drawing/2014/main" id="{98553FEA-65D2-476B-A3B1-18FD9A247239}"/>
                    </a:ext>
                  </a:extLst>
                </p:cNvPr>
                <p:cNvSpPr txBox="1"/>
                <p:nvPr/>
              </p:nvSpPr>
              <p:spPr>
                <a:xfrm>
                  <a:off x="0" y="1279356"/>
                  <a:ext cx="342900" cy="1012918"/>
                </a:xfrm>
                <a:prstGeom prst="rect">
                  <a:avLst/>
                </a:prstGeom>
                <a:solidFill>
                  <a:schemeClr val="lt1"/>
                </a:solidFill>
                <a:ln w="6350">
                  <a:solidFill>
                    <a:prstClr val="black"/>
                  </a:solidFill>
                </a:ln>
              </p:spPr>
              <p:txBody>
                <a:bodyPr rot="0" spcFirstLastPara="0" vert="eaVert" wrap="square" lIns="91440" tIns="45720" rIns="91440" bIns="45720" numCol="1" spcCol="0" rtlCol="0" fromWordArt="0" anchor="t" anchorCtr="0" forceAA="0" compatLnSpc="1">
                  <a:prstTxWarp prst="textNoShape">
                    <a:avLst/>
                  </a:prstTxWarp>
                  <a:noAutofit/>
                </a:bodyPr>
                <a:lstStyle/>
                <a:p>
                  <a:pPr algn="ctr">
                    <a:lnSpc>
                      <a:spcPts val="1200"/>
                    </a:lnSpc>
                  </a:pPr>
                  <a:r>
                    <a:rPr lang="ja-JP" sz="1000" kern="100" dirty="0">
                      <a:effectLst/>
                      <a:latin typeface="游明朝" panose="02020400000000000000" pitchFamily="18" charset="-128"/>
                      <a:ea typeface="メイリオ" panose="020B0604030504040204" pitchFamily="50" charset="-128"/>
                      <a:cs typeface="Times New Roman" panose="02020603050405020304" pitchFamily="18" charset="0"/>
                    </a:rPr>
                    <a:t>感染症</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77" name="テキスト ボックス 268">
                  <a:extLst>
                    <a:ext uri="{FF2B5EF4-FFF2-40B4-BE49-F238E27FC236}">
                      <a16:creationId xmlns:a16="http://schemas.microsoft.com/office/drawing/2014/main" id="{18FCFFDD-BFD8-47CB-820C-A847B443D94E}"/>
                    </a:ext>
                  </a:extLst>
                </p:cNvPr>
                <p:cNvSpPr txBox="1"/>
                <p:nvPr/>
              </p:nvSpPr>
              <p:spPr>
                <a:xfrm>
                  <a:off x="0" y="2261315"/>
                  <a:ext cx="342900" cy="613599"/>
                </a:xfrm>
                <a:prstGeom prst="rect">
                  <a:avLst/>
                </a:prstGeom>
                <a:solidFill>
                  <a:schemeClr val="lt1"/>
                </a:solidFill>
                <a:ln w="6350">
                  <a:solidFill>
                    <a:prstClr val="black"/>
                  </a:solidFill>
                </a:ln>
              </p:spPr>
              <p:txBody>
                <a:bodyPr rot="0" spcFirstLastPara="0" vert="eaVert" wrap="square" lIns="91440" tIns="45720" rIns="91440" bIns="45720" numCol="1" spcCol="0" rtlCol="0" fromWordArt="0" anchor="t" anchorCtr="0" forceAA="0" compatLnSpc="1">
                  <a:prstTxWarp prst="textNoShape">
                    <a:avLst/>
                  </a:prstTxWarp>
                  <a:noAutofit/>
                </a:bodyPr>
                <a:lstStyle/>
                <a:p>
                  <a:pPr algn="ctr">
                    <a:lnSpc>
                      <a:spcPts val="1200"/>
                    </a:lnSpc>
                  </a:pPr>
                  <a:r>
                    <a:rPr lang="ja-JP" sz="1000" kern="100">
                      <a:effectLst/>
                      <a:latin typeface="游明朝" panose="02020400000000000000" pitchFamily="18" charset="-128"/>
                      <a:ea typeface="メイリオ" panose="020B0604030504040204" pitchFamily="50" charset="-128"/>
                      <a:cs typeface="Times New Roman" panose="02020603050405020304" pitchFamily="18" charset="0"/>
                    </a:rPr>
                    <a:t>防護具</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sp>
          <p:nvSpPr>
            <p:cNvPr id="72" name="加算記号 71">
              <a:extLst>
                <a:ext uri="{FF2B5EF4-FFF2-40B4-BE49-F238E27FC236}">
                  <a16:creationId xmlns:a16="http://schemas.microsoft.com/office/drawing/2014/main" id="{4A8BE96B-4CB5-4183-BEB2-61FC260B3690}"/>
                </a:ext>
              </a:extLst>
            </p:cNvPr>
            <p:cNvSpPr/>
            <p:nvPr/>
          </p:nvSpPr>
          <p:spPr>
            <a:xfrm>
              <a:off x="2886075" y="480492"/>
              <a:ext cx="245415" cy="252852"/>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36" name="テキスト ボックス 35">
            <a:extLst>
              <a:ext uri="{FF2B5EF4-FFF2-40B4-BE49-F238E27FC236}">
                <a16:creationId xmlns:a16="http://schemas.microsoft.com/office/drawing/2014/main" id="{2755C16B-57FA-410B-957C-3D7BE5D130D7}"/>
              </a:ext>
            </a:extLst>
          </p:cNvPr>
          <p:cNvSpPr txBox="1"/>
          <p:nvPr/>
        </p:nvSpPr>
        <p:spPr>
          <a:xfrm>
            <a:off x="444606" y="6553861"/>
            <a:ext cx="4885373" cy="276999"/>
          </a:xfrm>
          <a:prstGeom prst="rect">
            <a:avLst/>
          </a:prstGeom>
          <a:noFill/>
        </p:spPr>
        <p:txBody>
          <a:bodyPr wrap="square" rtlCol="0">
            <a:spAutoFit/>
          </a:bodyPr>
          <a:lstStyle/>
          <a:p>
            <a:r>
              <a:rPr kumimoji="1" lang="ja-JP" altLang="en-US" sz="1200" b="1" dirty="0">
                <a:latin typeface="メイリオ" panose="020B0604030504040204" pitchFamily="50" charset="-128"/>
                <a:ea typeface="メイリオ" panose="020B0604030504040204" pitchFamily="50" charset="-128"/>
              </a:rPr>
              <a:t>４）環境整備</a:t>
            </a:r>
          </a:p>
        </p:txBody>
      </p:sp>
      <p:sp>
        <p:nvSpPr>
          <p:cNvPr id="3" name="テキスト ボックス 2">
            <a:extLst>
              <a:ext uri="{FF2B5EF4-FFF2-40B4-BE49-F238E27FC236}">
                <a16:creationId xmlns:a16="http://schemas.microsoft.com/office/drawing/2014/main" id="{B818B298-B9D2-4062-B4FE-7374C3435AD7}"/>
              </a:ext>
            </a:extLst>
          </p:cNvPr>
          <p:cNvSpPr txBox="1"/>
          <p:nvPr/>
        </p:nvSpPr>
        <p:spPr>
          <a:xfrm>
            <a:off x="560939" y="6803771"/>
            <a:ext cx="3944386" cy="1310615"/>
          </a:xfrm>
          <a:prstGeom prst="rect">
            <a:avLst/>
          </a:prstGeom>
          <a:noFill/>
        </p:spPr>
        <p:txBody>
          <a:bodyPr wrap="square" rtlCol="0">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感染対策における環境整備の基本</a:t>
            </a:r>
            <a:endParaRPr kumimoji="1" lang="en-US" altLang="ja-JP" sz="1000" dirty="0">
              <a:latin typeface="メイリオ" panose="020B0604030504040204" pitchFamily="50" charset="-128"/>
              <a:ea typeface="メイリオ" panose="020B0604030504040204" pitchFamily="50" charset="-128"/>
            </a:endParaRPr>
          </a:p>
          <a:p>
            <a:pPr marL="228600" indent="-228600">
              <a:lnSpc>
                <a:spcPts val="1560"/>
              </a:lnSpc>
              <a:buFont typeface="+mj-ea"/>
              <a:buAutoNum type="circleNumDbPlain"/>
            </a:pPr>
            <a:r>
              <a:rPr kumimoji="1" lang="ja-JP" altLang="en-US" sz="1000" dirty="0">
                <a:latin typeface="メイリオ" panose="020B0604030504040204" pitchFamily="50" charset="-128"/>
                <a:ea typeface="メイリオ" panose="020B0604030504040204" pitchFamily="50" charset="-128"/>
              </a:rPr>
              <a:t>その部屋の汚染を部屋外に出さない。</a:t>
            </a:r>
            <a:endParaRPr kumimoji="1" lang="en-US" altLang="ja-JP" sz="1000" dirty="0">
              <a:latin typeface="メイリオ" panose="020B0604030504040204" pitchFamily="50" charset="-128"/>
              <a:ea typeface="メイリオ" panose="020B0604030504040204" pitchFamily="50" charset="-128"/>
            </a:endParaRPr>
          </a:p>
          <a:p>
            <a:pPr marL="228600" indent="-228600">
              <a:lnSpc>
                <a:spcPts val="1560"/>
              </a:lnSpc>
              <a:buFont typeface="+mj-ea"/>
              <a:buAutoNum type="circleNumDbPlain"/>
            </a:pPr>
            <a:r>
              <a:rPr kumimoji="1" lang="ja-JP" altLang="en-US" sz="1000" dirty="0">
                <a:latin typeface="メイリオ" panose="020B0604030504040204" pitchFamily="50" charset="-128"/>
                <a:ea typeface="メイリオ" panose="020B0604030504040204" pitchFamily="50" charset="-128"/>
              </a:rPr>
              <a:t>医療従事者や訪問者への感染を予防する。</a:t>
            </a:r>
            <a:endParaRPr kumimoji="1" lang="en-US" altLang="ja-JP" sz="1000" dirty="0">
              <a:latin typeface="メイリオ" panose="020B0604030504040204" pitchFamily="50" charset="-128"/>
              <a:ea typeface="メイリオ" panose="020B0604030504040204" pitchFamily="50" charset="-128"/>
            </a:endParaRPr>
          </a:p>
          <a:p>
            <a:pPr marL="228600" indent="-228600">
              <a:lnSpc>
                <a:spcPts val="1560"/>
              </a:lnSpc>
              <a:buFont typeface="+mj-ea"/>
              <a:buAutoNum type="circleNumDbPlain"/>
            </a:pPr>
            <a:r>
              <a:rPr kumimoji="1" lang="ja-JP" altLang="en-US" sz="1000" dirty="0">
                <a:latin typeface="メイリオ" panose="020B0604030504040204" pitchFamily="50" charset="-128"/>
                <a:ea typeface="メイリオ" panose="020B0604030504040204" pitchFamily="50" charset="-128"/>
              </a:rPr>
              <a:t>塵埃の除去を目的とした定期的な清掃をする。</a:t>
            </a:r>
            <a:endParaRPr kumimoji="1" lang="en-US" altLang="ja-JP" sz="1000" dirty="0">
              <a:latin typeface="メイリオ" panose="020B0604030504040204" pitchFamily="50" charset="-128"/>
              <a:ea typeface="メイリオ" panose="020B0604030504040204" pitchFamily="50" charset="-128"/>
            </a:endParaRPr>
          </a:p>
          <a:p>
            <a:pPr marL="228600" indent="-228600">
              <a:lnSpc>
                <a:spcPts val="1560"/>
              </a:lnSpc>
              <a:buFont typeface="+mj-ea"/>
              <a:buAutoNum type="circleNumDbPlain"/>
            </a:pPr>
            <a:r>
              <a:rPr kumimoji="1" lang="ja-JP" altLang="en-US" sz="1000" dirty="0">
                <a:latin typeface="メイリオ" panose="020B0604030504040204" pitchFamily="50" charset="-128"/>
                <a:ea typeface="メイリオ" panose="020B0604030504040204" pitchFamily="50" charset="-128"/>
              </a:rPr>
              <a:t>付着した汚染物質の除去をする。</a:t>
            </a:r>
            <a:endParaRPr kumimoji="1" lang="en-US" altLang="ja-JP" sz="1000" dirty="0">
              <a:latin typeface="メイリオ" panose="020B0604030504040204" pitchFamily="50" charset="-128"/>
              <a:ea typeface="メイリオ" panose="020B0604030504040204" pitchFamily="50" charset="-128"/>
            </a:endParaRPr>
          </a:p>
          <a:p>
            <a:pPr marL="228600" indent="-228600">
              <a:lnSpc>
                <a:spcPts val="1560"/>
              </a:lnSpc>
              <a:buFont typeface="+mj-ea"/>
              <a:buAutoNum type="circleNumDbPlain"/>
            </a:pPr>
            <a:r>
              <a:rPr kumimoji="1" lang="ja-JP" altLang="en-US" sz="1000" dirty="0">
                <a:latin typeface="メイリオ" panose="020B0604030504040204" pitchFamily="50" charset="-128"/>
                <a:ea typeface="メイリオ" panose="020B0604030504040204" pitchFamily="50" charset="-128"/>
              </a:rPr>
              <a:t>汚染物質や感染症の状況に応じて消毒を選択して使用する。</a:t>
            </a:r>
            <a:endParaRPr kumimoji="1" lang="en-US" altLang="ja-JP" sz="1000" dirty="0">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FEF5C185-4F94-410B-A8CD-73923C02146D}"/>
              </a:ext>
            </a:extLst>
          </p:cNvPr>
          <p:cNvSpPr txBox="1"/>
          <p:nvPr/>
        </p:nvSpPr>
        <p:spPr>
          <a:xfrm>
            <a:off x="564033" y="687765"/>
            <a:ext cx="5777044" cy="502702"/>
          </a:xfrm>
          <a:prstGeom prst="rect">
            <a:avLst/>
          </a:prstGeom>
          <a:noFill/>
        </p:spPr>
        <p:txBody>
          <a:bodyPr wrap="square">
            <a:spAutoFit/>
          </a:bodyPr>
          <a:lstStyle/>
          <a:p>
            <a:pPr>
              <a:lnSpc>
                <a:spcPts val="1560"/>
              </a:lnSpc>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感染対策において、</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標準予防策</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以上の予防策が必要となる感染症に対し、</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標準予防策</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に加えて、感染経路別の予防策を</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実施する</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p>
        </p:txBody>
      </p:sp>
      <p:grpSp>
        <p:nvGrpSpPr>
          <p:cNvPr id="5" name="グループ化 4">
            <a:extLst>
              <a:ext uri="{FF2B5EF4-FFF2-40B4-BE49-F238E27FC236}">
                <a16:creationId xmlns:a16="http://schemas.microsoft.com/office/drawing/2014/main" id="{29C74A00-0E4F-49F3-9B0C-556BA7D0CE10}"/>
              </a:ext>
            </a:extLst>
          </p:cNvPr>
          <p:cNvGrpSpPr/>
          <p:nvPr/>
        </p:nvGrpSpPr>
        <p:grpSpPr>
          <a:xfrm>
            <a:off x="4468443" y="7095748"/>
            <a:ext cx="2084758" cy="493725"/>
            <a:chOff x="1714" y="7974546"/>
            <a:chExt cx="3946036" cy="302281"/>
          </a:xfrm>
        </p:grpSpPr>
        <p:sp>
          <p:nvSpPr>
            <p:cNvPr id="2" name="矢印: 下 1">
              <a:extLst>
                <a:ext uri="{FF2B5EF4-FFF2-40B4-BE49-F238E27FC236}">
                  <a16:creationId xmlns:a16="http://schemas.microsoft.com/office/drawing/2014/main" id="{57420985-66EA-496B-925D-E4594286AC0D}"/>
                </a:ext>
              </a:extLst>
            </p:cNvPr>
            <p:cNvSpPr/>
            <p:nvPr/>
          </p:nvSpPr>
          <p:spPr>
            <a:xfrm rot="16200000">
              <a:off x="198307" y="7836948"/>
              <a:ext cx="132245" cy="5254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5DC34098-4A0A-4144-875C-7E35D4C3B82B}"/>
                </a:ext>
              </a:extLst>
            </p:cNvPr>
            <p:cNvSpPr txBox="1"/>
            <p:nvPr/>
          </p:nvSpPr>
          <p:spPr>
            <a:xfrm>
              <a:off x="766639" y="7974546"/>
              <a:ext cx="3181111" cy="302281"/>
            </a:xfrm>
            <a:prstGeom prst="rect">
              <a:avLst/>
            </a:prstGeom>
            <a:noFill/>
          </p:spPr>
          <p:txBody>
            <a:bodyPr wrap="square" rtlCol="0">
              <a:spAutoFit/>
            </a:bodyPr>
            <a:lstStyle/>
            <a:p>
              <a:pPr>
                <a:lnSpc>
                  <a:spcPts val="1560"/>
                </a:lnSpc>
              </a:pPr>
              <a:r>
                <a:rPr kumimoji="1" lang="ja-JP" altLang="en-US" sz="1100" b="1" dirty="0">
                  <a:solidFill>
                    <a:srgbClr val="FF0000"/>
                  </a:solidFill>
                  <a:latin typeface="メイリオ" panose="020B0604030504040204" pitchFamily="50" charset="-128"/>
                  <a:ea typeface="メイリオ" panose="020B0604030504040204" pitchFamily="50" charset="-128"/>
                </a:rPr>
                <a:t>感染が伝播にしにくい</a:t>
              </a:r>
              <a:endParaRPr kumimoji="1" lang="en-US" altLang="ja-JP" sz="1100" b="1" dirty="0">
                <a:solidFill>
                  <a:srgbClr val="FF0000"/>
                </a:solidFill>
                <a:latin typeface="メイリオ" panose="020B0604030504040204" pitchFamily="50" charset="-128"/>
                <a:ea typeface="メイリオ" panose="020B0604030504040204" pitchFamily="50" charset="-128"/>
              </a:endParaRPr>
            </a:p>
            <a:p>
              <a:pPr>
                <a:lnSpc>
                  <a:spcPts val="1560"/>
                </a:lnSpc>
              </a:pPr>
              <a:r>
                <a:rPr kumimoji="1" lang="ja-JP" altLang="en-US" sz="1100" b="1" dirty="0">
                  <a:solidFill>
                    <a:srgbClr val="FF0000"/>
                  </a:solidFill>
                  <a:latin typeface="メイリオ" panose="020B0604030504040204" pitchFamily="50" charset="-128"/>
                  <a:ea typeface="メイリオ" panose="020B0604030504040204" pitchFamily="50" charset="-128"/>
                </a:rPr>
                <a:t>環境を作る。</a:t>
              </a:r>
            </a:p>
          </p:txBody>
        </p:sp>
      </p:grpSp>
      <p:sp>
        <p:nvSpPr>
          <p:cNvPr id="40" name="テキスト ボックス 39">
            <a:extLst>
              <a:ext uri="{FF2B5EF4-FFF2-40B4-BE49-F238E27FC236}">
                <a16:creationId xmlns:a16="http://schemas.microsoft.com/office/drawing/2014/main" id="{ABA535C8-1BEE-42E8-AA15-A190FBABDD1B}"/>
              </a:ext>
            </a:extLst>
          </p:cNvPr>
          <p:cNvSpPr txBox="1"/>
          <p:nvPr/>
        </p:nvSpPr>
        <p:spPr>
          <a:xfrm>
            <a:off x="557654" y="8203524"/>
            <a:ext cx="5698091" cy="284693"/>
          </a:xfrm>
          <a:prstGeom prst="rect">
            <a:avLst/>
          </a:prstGeom>
          <a:noFill/>
        </p:spPr>
        <p:txBody>
          <a:bodyPr wrap="square">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環境整備のポイントについては、</a:t>
            </a:r>
            <a:r>
              <a:rPr kumimoji="1" lang="en-US" altLang="ja-JP" sz="1000" dirty="0">
                <a:latin typeface="メイリオ" panose="020B0604030504040204" pitchFamily="50" charset="-128"/>
                <a:ea typeface="メイリオ" panose="020B0604030504040204" pitchFamily="50" charset="-128"/>
              </a:rPr>
              <a:t>P33</a:t>
            </a:r>
            <a:r>
              <a:rPr kumimoji="1" lang="ja-JP" altLang="en-US" sz="1000" dirty="0">
                <a:latin typeface="メイリオ" panose="020B0604030504040204" pitchFamily="50" charset="-128"/>
                <a:ea typeface="メイリオ" panose="020B0604030504040204" pitchFamily="50" charset="-128"/>
              </a:rPr>
              <a:t> からの「環境整備」の項目を参照。</a:t>
            </a:r>
            <a:endParaRPr kumimoji="1" lang="en-US" altLang="ja-JP" sz="1000" dirty="0">
              <a:latin typeface="メイリオ" panose="020B0604030504040204" pitchFamily="50" charset="-128"/>
              <a:ea typeface="メイリオ" panose="020B0604030504040204" pitchFamily="50" charset="-128"/>
            </a:endParaRPr>
          </a:p>
        </p:txBody>
      </p:sp>
      <p:sp>
        <p:nvSpPr>
          <p:cNvPr id="6" name="スライド番号プレースホルダー 5">
            <a:extLst>
              <a:ext uri="{FF2B5EF4-FFF2-40B4-BE49-F238E27FC236}">
                <a16:creationId xmlns:a16="http://schemas.microsoft.com/office/drawing/2014/main" id="{C4BFFC11-AFE6-4A45-87E1-0DCA37AFD7BC}"/>
              </a:ext>
            </a:extLst>
          </p:cNvPr>
          <p:cNvSpPr>
            <a:spLocks noGrp="1"/>
          </p:cNvSpPr>
          <p:nvPr>
            <p:ph type="sldNum" sz="quarter" idx="12"/>
          </p:nvPr>
        </p:nvSpPr>
        <p:spPr/>
        <p:txBody>
          <a:bodyPr/>
          <a:lstStyle/>
          <a:p>
            <a:fld id="{698D96D4-A717-436E-8A31-61B20D5A5D02}" type="slidenum">
              <a:rPr kumimoji="1" lang="ja-JP" altLang="en-US" smtClean="0"/>
              <a:t>10</a:t>
            </a:fld>
            <a:endParaRPr kumimoji="1" lang="ja-JP" altLang="en-US"/>
          </a:p>
        </p:txBody>
      </p:sp>
    </p:spTree>
    <p:extLst>
      <p:ext uri="{BB962C8B-B14F-4D97-AF65-F5344CB8AC3E}">
        <p14:creationId xmlns:p14="http://schemas.microsoft.com/office/powerpoint/2010/main" val="3537272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9894CE0-6F85-4FF5-9CC9-24F34016637E}"/>
              </a:ext>
            </a:extLst>
          </p:cNvPr>
          <p:cNvSpPr txBox="1"/>
          <p:nvPr/>
        </p:nvSpPr>
        <p:spPr>
          <a:xfrm>
            <a:off x="144995" y="1741863"/>
            <a:ext cx="6281422" cy="2336537"/>
          </a:xfrm>
          <a:prstGeom prst="rect">
            <a:avLst/>
          </a:prstGeom>
          <a:noFill/>
        </p:spPr>
        <p:txBody>
          <a:bodyPr wrap="square">
            <a:spAutoFit/>
          </a:bodyPr>
          <a:lstStyle/>
          <a:p>
            <a:pPr marL="742930" lvl="1" indent="-285750">
              <a:lnSpc>
                <a:spcPts val="1560"/>
              </a:lnSpc>
              <a:buFont typeface="Wingdings" panose="05000000000000000000" pitchFamily="2" charset="2"/>
              <a:buChar char="l"/>
            </a:pP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COVID-19 </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患者は発症の </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2 ⽇</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ほど前から他の⼈に感染させる可能性があり</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COVID-19</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感染</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対策の一環として</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マスクの</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常時着用が</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提唱</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されてい</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る。</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404478" indent="-404478">
              <a:lnSpc>
                <a:spcPts val="1560"/>
              </a:lnSpc>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l"/>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マスクの着用により、</a:t>
            </a:r>
            <a:b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b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①</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無症状あるいは症状が軽微な職員から他の職員</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または</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患者</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への感染を防ぐ。</a:t>
            </a:r>
            <a:b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b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②</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患者から職員</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または</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他の患者への感染を防</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ぐ。</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l"/>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休憩室での食事の際は、マスクなしでの会話を控え黙食をする。</a:t>
            </a:r>
            <a:b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b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または、アクリル板を設置するなど、飛沫を防止する。</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l"/>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更衣室などでの会話はマスクを着用して行う。</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6A97B780-B3FE-4BEB-BA17-BB520FB4CB11}"/>
              </a:ext>
            </a:extLst>
          </p:cNvPr>
          <p:cNvSpPr txBox="1"/>
          <p:nvPr/>
        </p:nvSpPr>
        <p:spPr>
          <a:xfrm>
            <a:off x="488778" y="8060770"/>
            <a:ext cx="5976201" cy="1277273"/>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参考文献</a:t>
            </a:r>
            <a:endParaRPr kumimoji="1" lang="en-US" altLang="ja-JP" sz="700" dirty="0">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古川祐子 日本赤十字社医療センター感染管理室 監修</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写真でわかる看護のための感染防止アドバンス 病院感染対策の基本・実践のポイントを徹底理解</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インターメディカ</a:t>
            </a:r>
            <a:r>
              <a:rPr lang="en-US" altLang="ja-JP" sz="700" dirty="0">
                <a:latin typeface="メイリオ" panose="020B0604030504040204" pitchFamily="50" charset="-128"/>
                <a:ea typeface="メイリオ" panose="020B0604030504040204" pitchFamily="50" charset="-128"/>
              </a:rPr>
              <a:t>, 2018.</a:t>
            </a: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西川有子</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新型コロナウイルス対応に基づいた手指衛生・消毒薬の使い分けの教え方</a:t>
            </a:r>
            <a:r>
              <a:rPr lang="en-US" altLang="ja-JP" sz="700" dirty="0">
                <a:latin typeface="メイリオ" panose="020B0604030504040204" pitchFamily="50" charset="-128"/>
                <a:ea typeface="メイリオ" panose="020B0604030504040204" pitchFamily="50" charset="-128"/>
              </a:rPr>
              <a:t> Infect. Control  Japanese J. Infect. Control  ICT</a:t>
            </a:r>
            <a:r>
              <a:rPr lang="ja-JP" altLang="en-US" sz="700" dirty="0">
                <a:latin typeface="メイリオ" panose="020B0604030504040204" pitchFamily="50" charset="-128"/>
                <a:ea typeface="メイリオ" panose="020B0604030504040204" pitchFamily="50" charset="-128"/>
              </a:rPr>
              <a:t>・</a:t>
            </a:r>
            <a:r>
              <a:rPr lang="en-US" altLang="ja-JP" sz="700" dirty="0">
                <a:latin typeface="メイリオ" panose="020B0604030504040204" pitchFamily="50" charset="-128"/>
                <a:ea typeface="メイリオ" panose="020B0604030504040204" pitchFamily="50" charset="-128"/>
              </a:rPr>
              <a:t>AST</a:t>
            </a:r>
            <a:r>
              <a:rPr lang="ja-JP" altLang="en-US" sz="700" dirty="0">
                <a:latin typeface="メイリオ" panose="020B0604030504040204" pitchFamily="50" charset="-128"/>
                <a:ea typeface="メイリオ" panose="020B0604030504040204" pitchFamily="50" charset="-128"/>
              </a:rPr>
              <a:t>のための医療関連感染対策の総合専門誌</a:t>
            </a:r>
            <a:r>
              <a:rPr lang="en-US" altLang="ja-JP" sz="700" dirty="0">
                <a:latin typeface="メイリオ" panose="020B0604030504040204" pitchFamily="50" charset="-128"/>
                <a:ea typeface="メイリオ" panose="020B0604030504040204" pitchFamily="50" charset="-128"/>
              </a:rPr>
              <a:t>, 2021, pp.352–356 .</a:t>
            </a: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加藤豊範</a:t>
            </a:r>
            <a:r>
              <a:rPr lang="en-US" altLang="ja-JP" sz="700" dirty="0">
                <a:latin typeface="メイリオ" panose="020B0604030504040204" pitchFamily="50" charset="-128"/>
                <a:ea typeface="メイリオ" panose="020B0604030504040204" pitchFamily="50" charset="-128"/>
              </a:rPr>
              <a:t>(2015).</a:t>
            </a:r>
            <a:r>
              <a:rPr lang="ja-JP" altLang="en-US" sz="700" dirty="0">
                <a:latin typeface="メイリオ" panose="020B0604030504040204" pitchFamily="50" charset="-128"/>
                <a:ea typeface="メイリオ" panose="020B0604030504040204" pitchFamily="50" charset="-128"/>
              </a:rPr>
              <a:t>「手指衛生遵守率向上のための組織的な取り組みとその評価」</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日本環境感染学会誌</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第</a:t>
            </a:r>
            <a:r>
              <a:rPr lang="en-US" altLang="ja-JP" sz="700" dirty="0">
                <a:latin typeface="メイリオ" panose="020B0604030504040204" pitchFamily="50" charset="-128"/>
                <a:ea typeface="メイリオ" panose="020B0604030504040204" pitchFamily="50" charset="-128"/>
              </a:rPr>
              <a:t>33</a:t>
            </a:r>
            <a:r>
              <a:rPr lang="ja-JP" altLang="en-US" sz="700" dirty="0">
                <a:latin typeface="メイリオ" panose="020B0604030504040204" pitchFamily="50" charset="-128"/>
                <a:ea typeface="メイリオ" panose="020B0604030504040204" pitchFamily="50" charset="-128"/>
              </a:rPr>
              <a:t>巻</a:t>
            </a:r>
            <a:r>
              <a:rPr lang="en-US" altLang="ja-JP" sz="700" dirty="0">
                <a:latin typeface="メイリオ" panose="020B0604030504040204" pitchFamily="50" charset="-128"/>
                <a:ea typeface="メイリオ" panose="020B0604030504040204" pitchFamily="50" charset="-128"/>
              </a:rPr>
              <a:t>4</a:t>
            </a:r>
            <a:r>
              <a:rPr lang="ja-JP" altLang="en-US" sz="700" dirty="0">
                <a:latin typeface="メイリオ" panose="020B0604030504040204" pitchFamily="50" charset="-128"/>
                <a:ea typeface="メイリオ" panose="020B0604030504040204" pitchFamily="50" charset="-128"/>
              </a:rPr>
              <a:t>号</a:t>
            </a:r>
            <a:r>
              <a:rPr lang="en-US" altLang="ja-JP" sz="700" dirty="0">
                <a:latin typeface="メイリオ" panose="020B0604030504040204" pitchFamily="50" charset="-128"/>
                <a:ea typeface="メイリオ" panose="020B0604030504040204" pitchFamily="50" charset="-128"/>
              </a:rPr>
              <a:t>, pp.274-280.</a:t>
            </a: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坂本史衣</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基礎から学ぶ医療関連感染対策　標準予防策からサーベイランスまで</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 改訂第</a:t>
            </a:r>
            <a:r>
              <a:rPr lang="en-US" altLang="ja-JP" sz="700" dirty="0">
                <a:latin typeface="メイリオ" panose="020B0604030504040204" pitchFamily="50" charset="-128"/>
                <a:ea typeface="メイリオ" panose="020B0604030504040204" pitchFamily="50" charset="-128"/>
              </a:rPr>
              <a:t>3</a:t>
            </a:r>
            <a:r>
              <a:rPr lang="ja-JP" altLang="en-US" sz="700" dirty="0">
                <a:latin typeface="メイリオ" panose="020B0604030504040204" pitchFamily="50" charset="-128"/>
                <a:ea typeface="メイリオ" panose="020B0604030504040204" pitchFamily="50" charset="-128"/>
              </a:rPr>
              <a:t>版</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 南江堂</a:t>
            </a:r>
            <a:r>
              <a:rPr lang="en-US" altLang="ja-JP" sz="700" dirty="0">
                <a:latin typeface="メイリオ" panose="020B0604030504040204" pitchFamily="50" charset="-128"/>
                <a:ea typeface="メイリオ" panose="020B0604030504040204" pitchFamily="50" charset="-128"/>
              </a:rPr>
              <a:t>, 2020.</a:t>
            </a: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佐希子藤本</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新型コロナウイルス対応に基づいた患者とその家族への対応の教え方</a:t>
            </a:r>
            <a:r>
              <a:rPr lang="en-US" altLang="ja-JP" sz="700" dirty="0">
                <a:latin typeface="メイリオ" panose="020B0604030504040204" pitchFamily="50" charset="-128"/>
                <a:ea typeface="メイリオ" panose="020B0604030504040204" pitchFamily="50" charset="-128"/>
              </a:rPr>
              <a:t> Infect. Control  Japanese J. Infect. Control  ICT</a:t>
            </a:r>
            <a:r>
              <a:rPr lang="ja-JP" altLang="en-US" sz="700" dirty="0">
                <a:latin typeface="メイリオ" panose="020B0604030504040204" pitchFamily="50" charset="-128"/>
                <a:ea typeface="メイリオ" panose="020B0604030504040204" pitchFamily="50" charset="-128"/>
              </a:rPr>
              <a:t>・</a:t>
            </a:r>
            <a:r>
              <a:rPr lang="en-US" altLang="ja-JP" sz="700" dirty="0">
                <a:latin typeface="メイリオ" panose="020B0604030504040204" pitchFamily="50" charset="-128"/>
                <a:ea typeface="メイリオ" panose="020B0604030504040204" pitchFamily="50" charset="-128"/>
              </a:rPr>
              <a:t>AST</a:t>
            </a:r>
            <a:r>
              <a:rPr lang="ja-JP" altLang="en-US" sz="700" dirty="0">
                <a:latin typeface="メイリオ" panose="020B0604030504040204" pitchFamily="50" charset="-128"/>
                <a:ea typeface="メイリオ" panose="020B0604030504040204" pitchFamily="50" charset="-128"/>
              </a:rPr>
              <a:t>のための医療関連感染対策の総合専門誌</a:t>
            </a:r>
            <a:r>
              <a:rPr lang="en-US" altLang="ja-JP" sz="700" dirty="0">
                <a:latin typeface="メイリオ" panose="020B0604030504040204" pitchFamily="50" charset="-128"/>
                <a:ea typeface="メイリオ" panose="020B0604030504040204" pitchFamily="50" charset="-128"/>
              </a:rPr>
              <a:t>, 2021, pp373–379.</a:t>
            </a: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メドライン・ジャパン合同会社</a:t>
            </a:r>
            <a:r>
              <a:rPr lang="en-US" altLang="ja-JP" sz="700" dirty="0">
                <a:latin typeface="メイリオ" panose="020B0604030504040204" pitchFamily="50" charset="-128"/>
                <a:ea typeface="メイリオ" panose="020B0604030504040204" pitchFamily="50" charset="-128"/>
              </a:rPr>
              <a:t>, PPE(</a:t>
            </a:r>
            <a:r>
              <a:rPr lang="ja-JP" altLang="en-US" sz="700" dirty="0">
                <a:latin typeface="メイリオ" panose="020B0604030504040204" pitchFamily="50" charset="-128"/>
                <a:ea typeface="メイリオ" panose="020B0604030504040204" pitchFamily="50" charset="-128"/>
              </a:rPr>
              <a:t>個人防護具</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の選び方 使い方</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閲覧日　</a:t>
            </a:r>
            <a:r>
              <a:rPr lang="en-US" altLang="ja-JP" sz="700" dirty="0">
                <a:latin typeface="メイリオ" panose="020B0604030504040204" pitchFamily="50" charset="-128"/>
                <a:ea typeface="メイリオ" panose="020B0604030504040204" pitchFamily="50" charset="-128"/>
              </a:rPr>
              <a:t>2021-11-28</a:t>
            </a:r>
            <a:r>
              <a:rPr lang="ja-JP" altLang="en-US" sz="700" dirty="0">
                <a:latin typeface="メイリオ" panose="020B0604030504040204" pitchFamily="50" charset="-128"/>
                <a:ea typeface="メイリオ" panose="020B0604030504040204" pitchFamily="50" charset="-128"/>
              </a:rPr>
              <a:t>，</a:t>
            </a:r>
            <a:r>
              <a:rPr lang="en-US" altLang="ja-JP" sz="700" dirty="0">
                <a:latin typeface="メイリオ" panose="020B0604030504040204" pitchFamily="50" charset="-128"/>
                <a:ea typeface="メイリオ" panose="020B0604030504040204" pitchFamily="50" charset="-128"/>
              </a:rPr>
              <a:t>https://www.medline.co.jp/doc/ppe/ppe-leaflet.pdf.  </a:t>
            </a:r>
            <a:endParaRPr kumimoji="1" lang="ja-JP" altLang="en-US" sz="700" dirty="0">
              <a:latin typeface="メイリオ" panose="020B0604030504040204" pitchFamily="50" charset="-128"/>
              <a:ea typeface="メイリオ" panose="020B0604030504040204" pitchFamily="50" charset="-128"/>
            </a:endParaRPr>
          </a:p>
        </p:txBody>
      </p:sp>
      <p:grpSp>
        <p:nvGrpSpPr>
          <p:cNvPr id="46" name="グループ化 45">
            <a:extLst>
              <a:ext uri="{FF2B5EF4-FFF2-40B4-BE49-F238E27FC236}">
                <a16:creationId xmlns:a16="http://schemas.microsoft.com/office/drawing/2014/main" id="{A6C99EA9-BE69-4AC9-8CFB-D82EBF01B97D}"/>
              </a:ext>
            </a:extLst>
          </p:cNvPr>
          <p:cNvGrpSpPr/>
          <p:nvPr/>
        </p:nvGrpSpPr>
        <p:grpSpPr>
          <a:xfrm>
            <a:off x="576180" y="4310950"/>
            <a:ext cx="5805570" cy="2402650"/>
            <a:chOff x="722247" y="4408738"/>
            <a:chExt cx="5805570" cy="2402650"/>
          </a:xfrm>
        </p:grpSpPr>
        <p:grpSp>
          <p:nvGrpSpPr>
            <p:cNvPr id="42" name="グループ化 41">
              <a:extLst>
                <a:ext uri="{FF2B5EF4-FFF2-40B4-BE49-F238E27FC236}">
                  <a16:creationId xmlns:a16="http://schemas.microsoft.com/office/drawing/2014/main" id="{DBEF634E-75EE-4889-BEFF-7AB5B130C313}"/>
                </a:ext>
              </a:extLst>
            </p:cNvPr>
            <p:cNvGrpSpPr/>
            <p:nvPr/>
          </p:nvGrpSpPr>
          <p:grpSpPr>
            <a:xfrm>
              <a:off x="722247" y="4408738"/>
              <a:ext cx="5604473" cy="2043767"/>
              <a:chOff x="722247" y="4389688"/>
              <a:chExt cx="5604473" cy="2043767"/>
            </a:xfrm>
          </p:grpSpPr>
          <p:grpSp>
            <p:nvGrpSpPr>
              <p:cNvPr id="28" name="グループ化 27">
                <a:extLst>
                  <a:ext uri="{FF2B5EF4-FFF2-40B4-BE49-F238E27FC236}">
                    <a16:creationId xmlns:a16="http://schemas.microsoft.com/office/drawing/2014/main" id="{F8412337-42F2-472C-99B7-2E050C0D0AEB}"/>
                  </a:ext>
                </a:extLst>
              </p:cNvPr>
              <p:cNvGrpSpPr/>
              <p:nvPr/>
            </p:nvGrpSpPr>
            <p:grpSpPr>
              <a:xfrm>
                <a:off x="722247" y="4389688"/>
                <a:ext cx="2475561" cy="2043767"/>
                <a:chOff x="1136041" y="4792442"/>
                <a:chExt cx="2475561" cy="2043767"/>
              </a:xfrm>
            </p:grpSpPr>
            <p:pic>
              <p:nvPicPr>
                <p:cNvPr id="18" name="図 17">
                  <a:extLst>
                    <a:ext uri="{FF2B5EF4-FFF2-40B4-BE49-F238E27FC236}">
                      <a16:creationId xmlns:a16="http://schemas.microsoft.com/office/drawing/2014/main" id="{66C079AD-4C4E-4922-8CD4-77F5DCF3C93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97203" y="4964032"/>
                  <a:ext cx="914399" cy="922740"/>
                </a:xfrm>
                <a:prstGeom prst="rect">
                  <a:avLst/>
                </a:prstGeom>
              </p:spPr>
            </p:pic>
            <p:pic>
              <p:nvPicPr>
                <p:cNvPr id="19" name="図 18" descr="ロゴ&#10;&#10;自動的に生成された説明">
                  <a:extLst>
                    <a:ext uri="{FF2B5EF4-FFF2-40B4-BE49-F238E27FC236}">
                      <a16:creationId xmlns:a16="http://schemas.microsoft.com/office/drawing/2014/main" id="{EDE7FEED-DECF-4E4F-8073-2A9E085164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5735" b="23538"/>
                <a:stretch/>
              </p:blipFill>
              <p:spPr>
                <a:xfrm>
                  <a:off x="1197874" y="4792442"/>
                  <a:ext cx="759811" cy="1070607"/>
                </a:xfrm>
                <a:prstGeom prst="rect">
                  <a:avLst/>
                </a:prstGeom>
              </p:spPr>
            </p:pic>
            <p:pic>
              <p:nvPicPr>
                <p:cNvPr id="5" name="図 4" descr="ダイアグラム が含まれている画像&#10;&#10;自動的に生成された説明">
                  <a:extLst>
                    <a:ext uri="{FF2B5EF4-FFF2-40B4-BE49-F238E27FC236}">
                      <a16:creationId xmlns:a16="http://schemas.microsoft.com/office/drawing/2014/main" id="{5E0E51B8-BC0B-4B1C-9D47-C3C5D6B231D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7393" r="19399" b="49435"/>
                <a:stretch/>
              </p:blipFill>
              <p:spPr>
                <a:xfrm>
                  <a:off x="1915982" y="5847267"/>
                  <a:ext cx="914400" cy="868967"/>
                </a:xfrm>
                <a:prstGeom prst="rect">
                  <a:avLst/>
                </a:prstGeom>
              </p:spPr>
            </p:pic>
            <p:sp>
              <p:nvSpPr>
                <p:cNvPr id="20" name="四角形: 角を丸くする 19">
                  <a:extLst>
                    <a:ext uri="{FF2B5EF4-FFF2-40B4-BE49-F238E27FC236}">
                      <a16:creationId xmlns:a16="http://schemas.microsoft.com/office/drawing/2014/main" id="{0192E3AE-9950-42DE-A0B0-81DBF7E6FA39}"/>
                    </a:ext>
                  </a:extLst>
                </p:cNvPr>
                <p:cNvSpPr/>
                <p:nvPr/>
              </p:nvSpPr>
              <p:spPr>
                <a:xfrm>
                  <a:off x="1136041" y="4897217"/>
                  <a:ext cx="2411102" cy="19389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左右 23">
                  <a:extLst>
                    <a:ext uri="{FF2B5EF4-FFF2-40B4-BE49-F238E27FC236}">
                      <a16:creationId xmlns:a16="http://schemas.microsoft.com/office/drawing/2014/main" id="{D2F92116-7F4D-4206-8ABC-615A20493363}"/>
                    </a:ext>
                  </a:extLst>
                </p:cNvPr>
                <p:cNvSpPr/>
                <p:nvPr/>
              </p:nvSpPr>
              <p:spPr>
                <a:xfrm>
                  <a:off x="2055384" y="5458037"/>
                  <a:ext cx="551862" cy="230366"/>
                </a:xfrm>
                <a:prstGeom prst="lef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左右 25">
                  <a:extLst>
                    <a:ext uri="{FF2B5EF4-FFF2-40B4-BE49-F238E27FC236}">
                      <a16:creationId xmlns:a16="http://schemas.microsoft.com/office/drawing/2014/main" id="{280D0616-5178-4BEF-BB90-932472A58CCE}"/>
                    </a:ext>
                  </a:extLst>
                </p:cNvPr>
                <p:cNvSpPr/>
                <p:nvPr/>
              </p:nvSpPr>
              <p:spPr>
                <a:xfrm rot="2566159">
                  <a:off x="1511520" y="6092137"/>
                  <a:ext cx="551862" cy="230366"/>
                </a:xfrm>
                <a:prstGeom prst="lef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左右 26">
                  <a:extLst>
                    <a:ext uri="{FF2B5EF4-FFF2-40B4-BE49-F238E27FC236}">
                      <a16:creationId xmlns:a16="http://schemas.microsoft.com/office/drawing/2014/main" id="{9EDAC5B1-5142-462E-B8FA-9B95CF92E22E}"/>
                    </a:ext>
                  </a:extLst>
                </p:cNvPr>
                <p:cNvSpPr/>
                <p:nvPr/>
              </p:nvSpPr>
              <p:spPr>
                <a:xfrm rot="19033841" flipH="1">
                  <a:off x="2601493" y="6067366"/>
                  <a:ext cx="551862" cy="230366"/>
                </a:xfrm>
                <a:prstGeom prst="lef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E8DF0B67-2DF2-4C3A-9AF7-AB0F83E7326D}"/>
                  </a:ext>
                </a:extLst>
              </p:cNvPr>
              <p:cNvGrpSpPr/>
              <p:nvPr/>
            </p:nvGrpSpPr>
            <p:grpSpPr>
              <a:xfrm>
                <a:off x="4070618" y="4494463"/>
                <a:ext cx="2256102" cy="1938992"/>
                <a:chOff x="4069369" y="4897216"/>
                <a:chExt cx="2256102" cy="1938992"/>
              </a:xfrm>
            </p:grpSpPr>
            <p:pic>
              <p:nvPicPr>
                <p:cNvPr id="7" name="図 6" descr="ロゴ&#10;&#10;自動的に生成された説明">
                  <a:extLst>
                    <a:ext uri="{FF2B5EF4-FFF2-40B4-BE49-F238E27FC236}">
                      <a16:creationId xmlns:a16="http://schemas.microsoft.com/office/drawing/2014/main" id="{37851E1B-8655-45EE-B16A-C78778151E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3257" t="8712" b="9523"/>
                <a:stretch/>
              </p:blipFill>
              <p:spPr>
                <a:xfrm>
                  <a:off x="4256802" y="4964032"/>
                  <a:ext cx="654476" cy="1144836"/>
                </a:xfrm>
                <a:prstGeom prst="rect">
                  <a:avLst/>
                </a:prstGeom>
              </p:spPr>
            </p:pic>
            <p:pic>
              <p:nvPicPr>
                <p:cNvPr id="9" name="図 8" descr="ロゴ&#10;&#10;自動的に生成された説明">
                  <a:extLst>
                    <a:ext uri="{FF2B5EF4-FFF2-40B4-BE49-F238E27FC236}">
                      <a16:creationId xmlns:a16="http://schemas.microsoft.com/office/drawing/2014/main" id="{FD363E9E-141D-4BA8-B077-812A345CF22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50920" b="22770"/>
                <a:stretch/>
              </p:blipFill>
              <p:spPr>
                <a:xfrm>
                  <a:off x="4865077" y="5703420"/>
                  <a:ext cx="654476" cy="1029859"/>
                </a:xfrm>
                <a:prstGeom prst="rect">
                  <a:avLst/>
                </a:prstGeom>
              </p:spPr>
            </p:pic>
            <p:sp>
              <p:nvSpPr>
                <p:cNvPr id="22" name="四角形: 角を丸くする 21">
                  <a:extLst>
                    <a:ext uri="{FF2B5EF4-FFF2-40B4-BE49-F238E27FC236}">
                      <a16:creationId xmlns:a16="http://schemas.microsoft.com/office/drawing/2014/main" id="{1ED70930-C091-4142-A87B-D878FDE9A351}"/>
                    </a:ext>
                  </a:extLst>
                </p:cNvPr>
                <p:cNvSpPr/>
                <p:nvPr/>
              </p:nvSpPr>
              <p:spPr>
                <a:xfrm>
                  <a:off x="4069369" y="4897216"/>
                  <a:ext cx="2256102" cy="19389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左右 24">
                  <a:extLst>
                    <a:ext uri="{FF2B5EF4-FFF2-40B4-BE49-F238E27FC236}">
                      <a16:creationId xmlns:a16="http://schemas.microsoft.com/office/drawing/2014/main" id="{F43339C6-27E2-40A0-8428-4FEB7A877B18}"/>
                    </a:ext>
                  </a:extLst>
                </p:cNvPr>
                <p:cNvSpPr/>
                <p:nvPr/>
              </p:nvSpPr>
              <p:spPr>
                <a:xfrm>
                  <a:off x="4912098" y="5453950"/>
                  <a:ext cx="551862" cy="230366"/>
                </a:xfrm>
                <a:prstGeom prst="lef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E8848E2C-3D7C-456A-97ED-35DA1AD8DE1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71982" y="4992576"/>
                  <a:ext cx="717603" cy="1029859"/>
                </a:xfrm>
                <a:prstGeom prst="rect">
                  <a:avLst/>
                </a:prstGeom>
              </p:spPr>
            </p:pic>
            <p:sp>
              <p:nvSpPr>
                <p:cNvPr id="30" name="矢印: 左右 29">
                  <a:extLst>
                    <a:ext uri="{FF2B5EF4-FFF2-40B4-BE49-F238E27FC236}">
                      <a16:creationId xmlns:a16="http://schemas.microsoft.com/office/drawing/2014/main" id="{BDBCE304-23A1-467C-BB7E-69F384C9C3EF}"/>
                    </a:ext>
                  </a:extLst>
                </p:cNvPr>
                <p:cNvSpPr/>
                <p:nvPr/>
              </p:nvSpPr>
              <p:spPr>
                <a:xfrm rot="2566159">
                  <a:off x="4356057" y="6204003"/>
                  <a:ext cx="551862" cy="230366"/>
                </a:xfrm>
                <a:prstGeom prst="lef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矢印: 左右 30">
                  <a:extLst>
                    <a:ext uri="{FF2B5EF4-FFF2-40B4-BE49-F238E27FC236}">
                      <a16:creationId xmlns:a16="http://schemas.microsoft.com/office/drawing/2014/main" id="{51375DBC-FF64-40AD-9F38-A56B0D9BBC4C}"/>
                    </a:ext>
                  </a:extLst>
                </p:cNvPr>
                <p:cNvSpPr/>
                <p:nvPr/>
              </p:nvSpPr>
              <p:spPr>
                <a:xfrm rot="19033841" flipH="1">
                  <a:off x="5446029" y="6179233"/>
                  <a:ext cx="551862" cy="230366"/>
                </a:xfrm>
                <a:prstGeom prst="lef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矢印: 左右 32">
                <a:extLst>
                  <a:ext uri="{FF2B5EF4-FFF2-40B4-BE49-F238E27FC236}">
                    <a16:creationId xmlns:a16="http://schemas.microsoft.com/office/drawing/2014/main" id="{C84C242E-5F24-46BE-8252-4BB639F53D03}"/>
                  </a:ext>
                </a:extLst>
              </p:cNvPr>
              <p:cNvSpPr/>
              <p:nvPr/>
            </p:nvSpPr>
            <p:spPr>
              <a:xfrm>
                <a:off x="3353519" y="5493657"/>
                <a:ext cx="551862" cy="230366"/>
              </a:xfrm>
              <a:prstGeom prst="lef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C1C8927A-BC31-4472-8CC0-86D22B39E0CF}"/>
                  </a:ext>
                </a:extLst>
              </p:cNvPr>
              <p:cNvSpPr txBox="1"/>
              <p:nvPr/>
            </p:nvSpPr>
            <p:spPr>
              <a:xfrm>
                <a:off x="3209999" y="4835657"/>
                <a:ext cx="769030" cy="577081"/>
              </a:xfrm>
              <a:prstGeom prst="rect">
                <a:avLst/>
              </a:prstGeom>
              <a:noFill/>
            </p:spPr>
            <p:txBody>
              <a:bodyPr wrap="square" rtlCol="0">
                <a:spAutoFit/>
              </a:bodyPr>
              <a:lstStyle/>
              <a:p>
                <a:pPr algn="ctr"/>
                <a:r>
                  <a:rPr kumimoji="1" lang="ja-JP" altLang="en-US" sz="1050" dirty="0">
                    <a:solidFill>
                      <a:srgbClr val="FF0000"/>
                    </a:solidFill>
                    <a:latin typeface="メイリオ" panose="020B0604030504040204" pitchFamily="50" charset="-128"/>
                    <a:ea typeface="メイリオ" panose="020B0604030504040204" pitchFamily="50" charset="-128"/>
                  </a:rPr>
                  <a:t>医療者と患者間の感染予防</a:t>
                </a:r>
              </a:p>
            </p:txBody>
          </p:sp>
          <p:sp>
            <p:nvSpPr>
              <p:cNvPr id="35" name="テキスト ボックス 34">
                <a:extLst>
                  <a:ext uri="{FF2B5EF4-FFF2-40B4-BE49-F238E27FC236}">
                    <a16:creationId xmlns:a16="http://schemas.microsoft.com/office/drawing/2014/main" id="{AAF7DA44-1070-43E5-8296-632F2F5BB2D2}"/>
                  </a:ext>
                </a:extLst>
              </p:cNvPr>
              <p:cNvSpPr txBox="1"/>
              <p:nvPr/>
            </p:nvSpPr>
            <p:spPr>
              <a:xfrm>
                <a:off x="1425988" y="4561278"/>
                <a:ext cx="1042312" cy="430887"/>
              </a:xfrm>
              <a:prstGeom prst="rect">
                <a:avLst/>
              </a:prstGeom>
              <a:noFill/>
            </p:spPr>
            <p:txBody>
              <a:bodyPr wrap="square" rtlCol="0">
                <a:spAutoFit/>
              </a:bodyPr>
              <a:lstStyle/>
              <a:p>
                <a:pPr algn="ctr"/>
                <a:r>
                  <a:rPr kumimoji="1" lang="ja-JP" altLang="en-US" sz="1050" dirty="0">
                    <a:solidFill>
                      <a:srgbClr val="FF0000"/>
                    </a:solidFill>
                    <a:latin typeface="メイリオ" panose="020B0604030504040204" pitchFamily="50" charset="-128"/>
                    <a:ea typeface="メイリオ" panose="020B0604030504040204" pitchFamily="50" charset="-128"/>
                  </a:rPr>
                  <a:t>医療従事者間</a:t>
                </a:r>
                <a:endParaRPr kumimoji="1" lang="en-US" altLang="ja-JP" sz="1050" dirty="0">
                  <a:solidFill>
                    <a:srgbClr val="FF0000"/>
                  </a:solidFill>
                  <a:latin typeface="メイリオ" panose="020B0604030504040204" pitchFamily="50" charset="-128"/>
                  <a:ea typeface="メイリオ" panose="020B0604030504040204" pitchFamily="50" charset="-128"/>
                </a:endParaRPr>
              </a:p>
              <a:p>
                <a:pPr algn="ctr"/>
                <a:r>
                  <a:rPr kumimoji="1" lang="ja-JP" altLang="en-US" sz="1050" dirty="0">
                    <a:solidFill>
                      <a:srgbClr val="FF0000"/>
                    </a:solidFill>
                    <a:latin typeface="メイリオ" panose="020B0604030504040204" pitchFamily="50" charset="-128"/>
                    <a:ea typeface="メイリオ" panose="020B0604030504040204" pitchFamily="50" charset="-128"/>
                  </a:rPr>
                  <a:t>の感染予防</a:t>
                </a:r>
              </a:p>
            </p:txBody>
          </p:sp>
          <p:sp>
            <p:nvSpPr>
              <p:cNvPr id="36" name="テキスト ボックス 35">
                <a:extLst>
                  <a:ext uri="{FF2B5EF4-FFF2-40B4-BE49-F238E27FC236}">
                    <a16:creationId xmlns:a16="http://schemas.microsoft.com/office/drawing/2014/main" id="{A54B4ABE-E15F-4B28-A43D-D62FCC1B674E}"/>
                  </a:ext>
                </a:extLst>
              </p:cNvPr>
              <p:cNvSpPr txBox="1"/>
              <p:nvPr/>
            </p:nvSpPr>
            <p:spPr>
              <a:xfrm>
                <a:off x="4879900" y="4608638"/>
                <a:ext cx="830817" cy="430887"/>
              </a:xfrm>
              <a:prstGeom prst="rect">
                <a:avLst/>
              </a:prstGeom>
              <a:noFill/>
            </p:spPr>
            <p:txBody>
              <a:bodyPr wrap="square" rtlCol="0">
                <a:spAutoFit/>
              </a:bodyPr>
              <a:lstStyle/>
              <a:p>
                <a:r>
                  <a:rPr kumimoji="1" lang="ja-JP" altLang="en-US" sz="1050" dirty="0">
                    <a:solidFill>
                      <a:srgbClr val="FF0000"/>
                    </a:solidFill>
                    <a:latin typeface="メイリオ" panose="020B0604030504040204" pitchFamily="50" charset="-128"/>
                    <a:ea typeface="メイリオ" panose="020B0604030504040204" pitchFamily="50" charset="-128"/>
                  </a:rPr>
                  <a:t>患者間の感染予防</a:t>
                </a:r>
              </a:p>
            </p:txBody>
          </p:sp>
        </p:grpSp>
        <p:sp>
          <p:nvSpPr>
            <p:cNvPr id="44" name="テキスト ボックス 43">
              <a:extLst>
                <a:ext uri="{FF2B5EF4-FFF2-40B4-BE49-F238E27FC236}">
                  <a16:creationId xmlns:a16="http://schemas.microsoft.com/office/drawing/2014/main" id="{72ADC84F-DDFD-41A1-B795-F66E26C99FEC}"/>
                </a:ext>
              </a:extLst>
            </p:cNvPr>
            <p:cNvSpPr txBox="1"/>
            <p:nvPr/>
          </p:nvSpPr>
          <p:spPr>
            <a:xfrm>
              <a:off x="809803" y="6547755"/>
              <a:ext cx="2388005" cy="261610"/>
            </a:xfrm>
            <a:prstGeom prst="rect">
              <a:avLst/>
            </a:prstGeom>
            <a:noFill/>
          </p:spPr>
          <p:txBody>
            <a:bodyPr wrap="square" rtlCol="0">
              <a:spAutoFit/>
            </a:bodyPr>
            <a:lstStyle/>
            <a:p>
              <a:r>
                <a:rPr kumimoji="1" lang="ja-JP" altLang="en-US" sz="1050" dirty="0">
                  <a:solidFill>
                    <a:srgbClr val="FF0000"/>
                  </a:solidFill>
                  <a:latin typeface="メイリオ" panose="020B0604030504040204" pitchFamily="50" charset="-128"/>
                  <a:ea typeface="メイリオ" panose="020B0604030504040204" pitchFamily="50" charset="-128"/>
                </a:rPr>
                <a:t>すべての職員がマスクを着用する。</a:t>
              </a:r>
            </a:p>
          </p:txBody>
        </p:sp>
        <p:sp>
          <p:nvSpPr>
            <p:cNvPr id="45" name="テキスト ボックス 44">
              <a:extLst>
                <a:ext uri="{FF2B5EF4-FFF2-40B4-BE49-F238E27FC236}">
                  <a16:creationId xmlns:a16="http://schemas.microsoft.com/office/drawing/2014/main" id="{370D61C7-E101-4AEB-90FD-5BC3BD50A609}"/>
                </a:ext>
              </a:extLst>
            </p:cNvPr>
            <p:cNvSpPr txBox="1"/>
            <p:nvPr/>
          </p:nvSpPr>
          <p:spPr>
            <a:xfrm>
              <a:off x="3999316" y="6549778"/>
              <a:ext cx="2528501" cy="261610"/>
            </a:xfrm>
            <a:prstGeom prst="rect">
              <a:avLst/>
            </a:prstGeom>
            <a:noFill/>
          </p:spPr>
          <p:txBody>
            <a:bodyPr wrap="square" rtlCol="0">
              <a:spAutoFit/>
            </a:bodyPr>
            <a:lstStyle/>
            <a:p>
              <a:r>
                <a:rPr kumimoji="1" lang="ja-JP" altLang="en-US" sz="1050" dirty="0">
                  <a:solidFill>
                    <a:srgbClr val="FF0000"/>
                  </a:solidFill>
                  <a:latin typeface="メイリオ" panose="020B0604030504040204" pitchFamily="50" charset="-128"/>
                  <a:ea typeface="メイリオ" panose="020B0604030504040204" pitchFamily="50" charset="-128"/>
                </a:rPr>
                <a:t>可能な限り、患者もマスクを着用する。</a:t>
              </a:r>
            </a:p>
          </p:txBody>
        </p:sp>
      </p:grpSp>
      <p:grpSp>
        <p:nvGrpSpPr>
          <p:cNvPr id="8" name="グループ化 7">
            <a:extLst>
              <a:ext uri="{FF2B5EF4-FFF2-40B4-BE49-F238E27FC236}">
                <a16:creationId xmlns:a16="http://schemas.microsoft.com/office/drawing/2014/main" id="{FEC628CE-AB70-401C-BD11-BA5F4F090811}"/>
              </a:ext>
            </a:extLst>
          </p:cNvPr>
          <p:cNvGrpSpPr/>
          <p:nvPr/>
        </p:nvGrpSpPr>
        <p:grpSpPr>
          <a:xfrm>
            <a:off x="681002" y="6993944"/>
            <a:ext cx="5253073" cy="491801"/>
            <a:chOff x="715267" y="6871549"/>
            <a:chExt cx="5253073" cy="491801"/>
          </a:xfrm>
        </p:grpSpPr>
        <p:sp>
          <p:nvSpPr>
            <p:cNvPr id="47" name="テキスト ボックス 46">
              <a:extLst>
                <a:ext uri="{FF2B5EF4-FFF2-40B4-BE49-F238E27FC236}">
                  <a16:creationId xmlns:a16="http://schemas.microsoft.com/office/drawing/2014/main" id="{BDD0AEE0-18D7-416C-A741-FAB98AEAA231}"/>
                </a:ext>
              </a:extLst>
            </p:cNvPr>
            <p:cNvSpPr txBox="1"/>
            <p:nvPr/>
          </p:nvSpPr>
          <p:spPr>
            <a:xfrm>
              <a:off x="1210163" y="6871549"/>
              <a:ext cx="4758177" cy="491801"/>
            </a:xfrm>
            <a:prstGeom prst="rect">
              <a:avLst/>
            </a:prstGeom>
            <a:noFill/>
          </p:spPr>
          <p:txBody>
            <a:bodyPr wrap="square" rtlCol="0">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常時マスクを装着しているため、マスクは汚染されている可能性がある。</a:t>
              </a:r>
              <a:endParaRPr kumimoji="1" lang="en-US" altLang="ja-JP" sz="1000" dirty="0">
                <a:latin typeface="メイリオ" panose="020B0604030504040204" pitchFamily="50" charset="-128"/>
                <a:ea typeface="メイリオ" panose="020B0604030504040204" pitchFamily="50" charset="-128"/>
              </a:endParaRPr>
            </a:p>
            <a:p>
              <a:pPr>
                <a:lnSpc>
                  <a:spcPts val="1560"/>
                </a:lnSpc>
              </a:pPr>
              <a:r>
                <a:rPr kumimoji="1" lang="ja-JP" altLang="en-US" sz="1000" dirty="0">
                  <a:latin typeface="メイリオ" panose="020B0604030504040204" pitchFamily="50" charset="-128"/>
                  <a:ea typeface="メイリオ" panose="020B0604030504040204" pitchFamily="50" charset="-128"/>
                </a:rPr>
                <a:t>マスクを触らないように意識し、触ったら手指消毒を行う。</a:t>
              </a:r>
            </a:p>
          </p:txBody>
        </p:sp>
        <p:grpSp>
          <p:nvGrpSpPr>
            <p:cNvPr id="55" name="グループ化 54">
              <a:extLst>
                <a:ext uri="{FF2B5EF4-FFF2-40B4-BE49-F238E27FC236}">
                  <a16:creationId xmlns:a16="http://schemas.microsoft.com/office/drawing/2014/main" id="{B87F7469-CAFF-439F-AA81-C095DCC47D86}"/>
                </a:ext>
              </a:extLst>
            </p:cNvPr>
            <p:cNvGrpSpPr/>
            <p:nvPr/>
          </p:nvGrpSpPr>
          <p:grpSpPr>
            <a:xfrm>
              <a:off x="715267" y="6872479"/>
              <a:ext cx="467413" cy="467413"/>
              <a:chOff x="-4079632" y="3767753"/>
              <a:chExt cx="1170238" cy="1170238"/>
            </a:xfrm>
          </p:grpSpPr>
          <p:grpSp>
            <p:nvGrpSpPr>
              <p:cNvPr id="54" name="グループ化 53">
                <a:extLst>
                  <a:ext uri="{FF2B5EF4-FFF2-40B4-BE49-F238E27FC236}">
                    <a16:creationId xmlns:a16="http://schemas.microsoft.com/office/drawing/2014/main" id="{A142CB57-232F-4499-B9AC-C3696A122C29}"/>
                  </a:ext>
                </a:extLst>
              </p:cNvPr>
              <p:cNvGrpSpPr/>
              <p:nvPr/>
            </p:nvGrpSpPr>
            <p:grpSpPr>
              <a:xfrm>
                <a:off x="-4079632" y="3767753"/>
                <a:ext cx="1170238" cy="1170238"/>
                <a:chOff x="-5562600" y="3409950"/>
                <a:chExt cx="1170238" cy="1170238"/>
              </a:xfrm>
            </p:grpSpPr>
            <p:grpSp>
              <p:nvGrpSpPr>
                <p:cNvPr id="50" name="グループ化 49">
                  <a:extLst>
                    <a:ext uri="{FF2B5EF4-FFF2-40B4-BE49-F238E27FC236}">
                      <a16:creationId xmlns:a16="http://schemas.microsoft.com/office/drawing/2014/main" id="{A0D18CC9-DA5F-4398-B2A4-9950740CC927}"/>
                    </a:ext>
                  </a:extLst>
                </p:cNvPr>
                <p:cNvGrpSpPr/>
                <p:nvPr/>
              </p:nvGrpSpPr>
              <p:grpSpPr>
                <a:xfrm>
                  <a:off x="-5562600" y="3409950"/>
                  <a:ext cx="1170238" cy="1170238"/>
                  <a:chOff x="-5562600" y="3409950"/>
                  <a:chExt cx="1170238" cy="1170238"/>
                </a:xfrm>
              </p:grpSpPr>
              <p:sp>
                <p:nvSpPr>
                  <p:cNvPr id="48" name="楕円 47">
                    <a:extLst>
                      <a:ext uri="{FF2B5EF4-FFF2-40B4-BE49-F238E27FC236}">
                        <a16:creationId xmlns:a16="http://schemas.microsoft.com/office/drawing/2014/main" id="{E1D5F119-BF99-4FB8-A23F-4B52AA616E90}"/>
                      </a:ext>
                    </a:extLst>
                  </p:cNvPr>
                  <p:cNvSpPr/>
                  <p:nvPr/>
                </p:nvSpPr>
                <p:spPr>
                  <a:xfrm>
                    <a:off x="-5562600" y="3409950"/>
                    <a:ext cx="1170238" cy="117023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2911BC08-2B7D-4E06-9106-B3BEE7DCE025}"/>
                      </a:ext>
                    </a:extLst>
                  </p:cNvPr>
                  <p:cNvSpPr/>
                  <p:nvPr/>
                </p:nvSpPr>
                <p:spPr>
                  <a:xfrm>
                    <a:off x="-5467350" y="3505200"/>
                    <a:ext cx="972000" cy="9720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grpSp>
            <p:pic>
              <p:nvPicPr>
                <p:cNvPr id="53" name="グラフィックス 52" descr="感嘆符 単色塗りつぶし">
                  <a:extLst>
                    <a:ext uri="{FF2B5EF4-FFF2-40B4-BE49-F238E27FC236}">
                      <a16:creationId xmlns:a16="http://schemas.microsoft.com/office/drawing/2014/main" id="{133DBD55-B165-417B-9123-01D97B74CDBD}"/>
                    </a:ext>
                  </a:extLst>
                </p:cNvPr>
                <p:cNvPicPr>
                  <a:picLocks noChangeAspect="1"/>
                </p:cNvPicPr>
                <p:nvPr/>
              </p:nvPicPr>
              <p:blipFill>
                <a:blip r:embed="rId7" cstate="print">
                  <a:alphaModFix amt="62000"/>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9250" y="3534000"/>
                  <a:ext cx="914400" cy="914400"/>
                </a:xfrm>
                <a:prstGeom prst="rect">
                  <a:avLst/>
                </a:prstGeom>
              </p:spPr>
            </p:pic>
          </p:grpSp>
          <p:sp>
            <p:nvSpPr>
              <p:cNvPr id="51" name="テキスト ボックス 50">
                <a:extLst>
                  <a:ext uri="{FF2B5EF4-FFF2-40B4-BE49-F238E27FC236}">
                    <a16:creationId xmlns:a16="http://schemas.microsoft.com/office/drawing/2014/main" id="{4DC4EEDC-E944-4A8A-B5BD-89E7151F281F}"/>
                  </a:ext>
                </a:extLst>
              </p:cNvPr>
              <p:cNvSpPr txBox="1"/>
              <p:nvPr/>
            </p:nvSpPr>
            <p:spPr>
              <a:xfrm>
                <a:off x="-4033665" y="4021731"/>
                <a:ext cx="1112884" cy="616451"/>
              </a:xfrm>
              <a:prstGeom prst="rect">
                <a:avLst/>
              </a:prstGeom>
              <a:noFill/>
            </p:spPr>
            <p:txBody>
              <a:bodyPr wrap="square" rtlCol="0">
                <a:spAutoFit/>
              </a:bodyPr>
              <a:lstStyle/>
              <a:p>
                <a:r>
                  <a:rPr kumimoji="1" lang="ja-JP" altLang="en-US" sz="1000" b="1" dirty="0">
                    <a:solidFill>
                      <a:srgbClr val="FF0000"/>
                    </a:solidFill>
                    <a:latin typeface="HG丸ｺﾞｼｯｸM-PRO" panose="020F0600000000000000" pitchFamily="50" charset="-128"/>
                    <a:ea typeface="HG丸ｺﾞｼｯｸM-PRO" panose="020F0600000000000000" pitchFamily="50" charset="-128"/>
                  </a:rPr>
                  <a:t>注意</a:t>
                </a:r>
                <a:endParaRPr kumimoji="1" lang="en-US" altLang="ja-JP" sz="1000" b="1" dirty="0">
                  <a:solidFill>
                    <a:srgbClr val="FF0000"/>
                  </a:solidFill>
                  <a:latin typeface="HG丸ｺﾞｼｯｸM-PRO" panose="020F0600000000000000" pitchFamily="50" charset="-128"/>
                  <a:ea typeface="HG丸ｺﾞｼｯｸM-PRO" panose="020F0600000000000000" pitchFamily="50" charset="-128"/>
                </a:endParaRPr>
              </a:p>
            </p:txBody>
          </p:sp>
        </p:grpSp>
      </p:grpSp>
      <p:sp>
        <p:nvSpPr>
          <p:cNvPr id="37" name="テキスト ボックス 36">
            <a:extLst>
              <a:ext uri="{FF2B5EF4-FFF2-40B4-BE49-F238E27FC236}">
                <a16:creationId xmlns:a16="http://schemas.microsoft.com/office/drawing/2014/main" id="{89B389A7-2D57-408A-864F-41617B4A34AA}"/>
              </a:ext>
            </a:extLst>
          </p:cNvPr>
          <p:cNvSpPr txBox="1"/>
          <p:nvPr/>
        </p:nvSpPr>
        <p:spPr>
          <a:xfrm>
            <a:off x="456976" y="453819"/>
            <a:ext cx="3429000" cy="276999"/>
          </a:xfrm>
          <a:prstGeom prst="rect">
            <a:avLst/>
          </a:prstGeom>
          <a:noFill/>
        </p:spPr>
        <p:txBody>
          <a:bodyPr wrap="square">
            <a:spAutoFit/>
          </a:bodyPr>
          <a:lstStyle/>
          <a:p>
            <a:pPr>
              <a:tabLst>
                <a:tab pos="180332" algn="l"/>
              </a:tabLst>
            </a:pPr>
            <a:r>
              <a:rPr lang="ja-JP" altLang="en-US" sz="1200" b="1" kern="100" dirty="0">
                <a:latin typeface="メイリオ" panose="020B0604030504040204" pitchFamily="50" charset="-128"/>
                <a:ea typeface="メイリオ" panose="020B0604030504040204" pitchFamily="50" charset="-128"/>
                <a:cs typeface="Times New Roman" panose="02020603050405020304" pitchFamily="18" charset="0"/>
              </a:rPr>
              <a:t>５）</a:t>
            </a:r>
            <a:r>
              <a:rPr lang="ja-JP" altLang="ja-JP" sz="1200" b="1" kern="100" dirty="0">
                <a:latin typeface="メイリオ" panose="020B0604030504040204" pitchFamily="50" charset="-128"/>
                <a:ea typeface="メイリオ" panose="020B0604030504040204" pitchFamily="50" charset="-128"/>
                <a:cs typeface="Times New Roman" panose="02020603050405020304" pitchFamily="18" charset="0"/>
              </a:rPr>
              <a:t>ユニバーサルマスキング</a:t>
            </a:r>
            <a:endParaRPr lang="en-US" altLang="ja-JP" sz="12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71F91231-FD73-4CB0-BFEF-DBF2A93E489A}"/>
              </a:ext>
            </a:extLst>
          </p:cNvPr>
          <p:cNvSpPr>
            <a:spLocks noGrp="1"/>
          </p:cNvSpPr>
          <p:nvPr>
            <p:ph type="sldNum" sz="quarter" idx="12"/>
          </p:nvPr>
        </p:nvSpPr>
        <p:spPr/>
        <p:txBody>
          <a:bodyPr/>
          <a:lstStyle/>
          <a:p>
            <a:fld id="{698D96D4-A717-436E-8A31-61B20D5A5D02}" type="slidenum">
              <a:rPr kumimoji="1" lang="ja-JP" altLang="en-US" smtClean="0"/>
              <a:t>11</a:t>
            </a:fld>
            <a:endParaRPr kumimoji="1" lang="ja-JP" altLang="en-US"/>
          </a:p>
        </p:txBody>
      </p:sp>
      <p:sp>
        <p:nvSpPr>
          <p:cNvPr id="40" name="テキスト ボックス 39">
            <a:extLst>
              <a:ext uri="{FF2B5EF4-FFF2-40B4-BE49-F238E27FC236}">
                <a16:creationId xmlns:a16="http://schemas.microsoft.com/office/drawing/2014/main" id="{E85E36EF-B9E7-4239-AF4D-AD3BE60FC05C}"/>
              </a:ext>
            </a:extLst>
          </p:cNvPr>
          <p:cNvSpPr txBox="1"/>
          <p:nvPr/>
        </p:nvSpPr>
        <p:spPr>
          <a:xfrm>
            <a:off x="557335" y="761776"/>
            <a:ext cx="5907644" cy="900246"/>
          </a:xfrm>
          <a:prstGeom prst="rect">
            <a:avLst/>
          </a:prstGeom>
          <a:noFill/>
        </p:spPr>
        <p:txBody>
          <a:bodyPr wrap="square">
            <a:spAutoFit/>
          </a:bodyPr>
          <a:lstStyle/>
          <a:p>
            <a:pPr>
              <a:lnSpc>
                <a:spcPts val="1560"/>
              </a:lnSpc>
              <a:tabLst>
                <a:tab pos="180332" algn="l"/>
              </a:tabLst>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咳やくしゃみの飛沫により感染する感染症を他人に感染させないために、個人が咳・くしゃみをする際に、マスクやティッシュ・ハンカチ、袖を使って、口や鼻をおさえていた「咳エチケット」から、病院・施設内等の公共の場では</a:t>
            </a:r>
            <a:r>
              <a:rPr lang="ja-JP" altLang="en-US" sz="1000" u="sng" kern="100" dirty="0">
                <a:latin typeface="メイリオ" panose="020B0604030504040204" pitchFamily="50" charset="-128"/>
                <a:ea typeface="メイリオ" panose="020B0604030504040204" pitchFamily="50" charset="-128"/>
                <a:cs typeface="Times New Roman" panose="02020603050405020304" pitchFamily="18" charset="0"/>
              </a:rPr>
              <a:t>常時サージカルマスクを着用する</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「ユニバーサルマスキング」が提唱されている。</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505396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85EB765-DB36-4D09-BDB4-CDC939305D0B}"/>
              </a:ext>
            </a:extLst>
          </p:cNvPr>
          <p:cNvSpPr>
            <a:spLocks noGrp="1"/>
          </p:cNvSpPr>
          <p:nvPr>
            <p:ph type="sldNum" sz="quarter" idx="12"/>
          </p:nvPr>
        </p:nvSpPr>
        <p:spPr/>
        <p:txBody>
          <a:bodyPr/>
          <a:lstStyle/>
          <a:p>
            <a:fld id="{698D96D4-A717-436E-8A31-61B20D5A5D02}" type="slidenum">
              <a:rPr kumimoji="1" lang="ja-JP" altLang="en-US" smtClean="0"/>
              <a:t>12</a:t>
            </a:fld>
            <a:endParaRPr kumimoji="1" lang="ja-JP" altLang="en-US"/>
          </a:p>
        </p:txBody>
      </p:sp>
    </p:spTree>
    <p:extLst>
      <p:ext uri="{BB962C8B-B14F-4D97-AF65-F5344CB8AC3E}">
        <p14:creationId xmlns:p14="http://schemas.microsoft.com/office/powerpoint/2010/main" val="1757224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27DF38-D300-451F-B8FC-E58798DD9F48}"/>
              </a:ext>
            </a:extLst>
          </p:cNvPr>
          <p:cNvSpPr>
            <a:spLocks noGrp="1"/>
          </p:cNvSpPr>
          <p:nvPr>
            <p:ph type="sldNum" sz="quarter" idx="12"/>
          </p:nvPr>
        </p:nvSpPr>
        <p:spPr/>
        <p:txBody>
          <a:bodyPr/>
          <a:lstStyle/>
          <a:p>
            <a:fld id="{698D96D4-A717-436E-8A31-61B20D5A5D02}" type="slidenum">
              <a:rPr kumimoji="1" lang="ja-JP" altLang="en-US" smtClean="0"/>
              <a:t>13</a:t>
            </a:fld>
            <a:endParaRPr kumimoji="1" lang="ja-JP" altLang="en-US"/>
          </a:p>
        </p:txBody>
      </p:sp>
      <p:sp>
        <p:nvSpPr>
          <p:cNvPr id="3" name="正方形/長方形 2">
            <a:extLst>
              <a:ext uri="{FF2B5EF4-FFF2-40B4-BE49-F238E27FC236}">
                <a16:creationId xmlns:a16="http://schemas.microsoft.com/office/drawing/2014/main" id="{284C3B73-6CB3-4E87-BFBE-32B1064936CD}"/>
              </a:ext>
            </a:extLst>
          </p:cNvPr>
          <p:cNvSpPr/>
          <p:nvPr/>
        </p:nvSpPr>
        <p:spPr>
          <a:xfrm>
            <a:off x="526349" y="4246818"/>
            <a:ext cx="5832000" cy="360000"/>
          </a:xfrm>
          <a:prstGeom prst="rect">
            <a:avLst/>
          </a:prstGeom>
          <a:solidFill>
            <a:schemeClr val="accent5">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571500" indent="-571500" algn="ctr">
              <a:lnSpc>
                <a:spcPts val="2500"/>
              </a:lnSpc>
              <a:buFont typeface="+mj-lt"/>
              <a:buAutoNum type="romanUcPeriod" startAt="2"/>
            </a:pPr>
            <a:r>
              <a:rPr lang="en-US" altLang="ja-JP" sz="1600" b="1" dirty="0">
                <a:latin typeface="メイリオ" panose="020B0604030504040204" pitchFamily="50" charset="-128"/>
                <a:ea typeface="メイリオ" panose="020B0604030504040204" pitchFamily="50" charset="-128"/>
              </a:rPr>
              <a:t>COVID-19</a:t>
            </a:r>
            <a:r>
              <a:rPr lang="ja-JP" altLang="en-US" sz="1600" b="1" dirty="0">
                <a:latin typeface="メイリオ" panose="020B0604030504040204" pitchFamily="50" charset="-128"/>
                <a:ea typeface="メイリオ" panose="020B0604030504040204" pitchFamily="50" charset="-128"/>
              </a:rPr>
              <a:t>感染者が発生した場合</a:t>
            </a:r>
          </a:p>
        </p:txBody>
      </p:sp>
    </p:spTree>
    <p:extLst>
      <p:ext uri="{BB962C8B-B14F-4D97-AF65-F5344CB8AC3E}">
        <p14:creationId xmlns:p14="http://schemas.microsoft.com/office/powerpoint/2010/main" val="3167635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2A28A0C-9105-4682-9AF6-CC6958AAE15D}"/>
              </a:ext>
            </a:extLst>
          </p:cNvPr>
          <p:cNvSpPr txBox="1"/>
          <p:nvPr/>
        </p:nvSpPr>
        <p:spPr>
          <a:xfrm>
            <a:off x="56456" y="2890687"/>
            <a:ext cx="6252371" cy="1720984"/>
          </a:xfrm>
          <a:prstGeom prst="rect">
            <a:avLst/>
          </a:prstGeom>
          <a:noFill/>
        </p:spPr>
        <p:txBody>
          <a:bodyPr wrap="square" rtlCol="0">
            <a:spAutoFit/>
          </a:bodyPr>
          <a:lstStyle/>
          <a:p>
            <a:pPr marL="742918" lvl="1" indent="-285738">
              <a:lnSpc>
                <a:spcPts val="1560"/>
              </a:lnSpc>
              <a:buFont typeface="Wingdings" panose="05000000000000000000" pitchFamily="2" charset="2"/>
              <a:buChar char="n"/>
            </a:pP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は患者ごとに</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交換</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するのが基本</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だ</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が、</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ゾーニングをして感染者のみのエリアを作った場合は以下のように取り扱う。</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1200112" lvl="2" indent="-285750">
              <a:lnSpc>
                <a:spcPts val="1560"/>
              </a:lnSpc>
              <a:buFont typeface="Wingdings" panose="05000000000000000000" pitchFamily="2" charset="2"/>
              <a:buChar char="Ø"/>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患者ごとの交換は</a:t>
            </a:r>
            <a:r>
              <a:rPr lang="ja-JP" altLang="en-US" sz="1000" b="1" kern="100" dirty="0">
                <a:latin typeface="メイリオ" panose="020B0604030504040204" pitchFamily="50" charset="-128"/>
                <a:ea typeface="メイリオ" panose="020B0604030504040204" pitchFamily="50" charset="-128"/>
                <a:cs typeface="Times New Roman" panose="02020603050405020304" pitchFamily="18" charset="0"/>
              </a:rPr>
              <a:t>不要</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ガウン、マスク、</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アイガード</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1200112" lvl="2" indent="-285750">
              <a:lnSpc>
                <a:spcPts val="1560"/>
              </a:lnSpc>
              <a:buFont typeface="Wingdings" panose="05000000000000000000" pitchFamily="2" charset="2"/>
              <a:buChar char="Ø"/>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患者ごとに交換が</a:t>
            </a:r>
            <a:r>
              <a:rPr lang="ja-JP" altLang="en-US" sz="1000" b="1" kern="100" dirty="0">
                <a:latin typeface="メイリオ" panose="020B0604030504040204" pitchFamily="50" charset="-128"/>
                <a:ea typeface="メイリオ" panose="020B0604030504040204" pitchFamily="50" charset="-128"/>
                <a:cs typeface="Times New Roman" panose="02020603050405020304" pitchFamily="18" charset="0"/>
              </a:rPr>
              <a:t>必要</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手袋、ケアに応じてエプロンなど</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1200112" lvl="2" indent="-285750">
              <a:lnSpc>
                <a:spcPts val="1560"/>
              </a:lnSpc>
              <a:buFont typeface="Wingdings" panose="05000000000000000000" pitchFamily="2" charset="2"/>
              <a:buChar char="Ø"/>
            </a:pP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18" lvl="1" indent="-285738">
              <a:lnSpc>
                <a:spcPts val="1560"/>
              </a:lnSpc>
              <a:buFont typeface="Wingdings" panose="05000000000000000000" pitchFamily="2" charset="2"/>
              <a:buChar char="n"/>
            </a:pP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手袋交換時には、必ず手指消毒を行</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う。</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18" lvl="1" indent="-285738">
              <a:lnSpc>
                <a:spcPts val="1560"/>
              </a:lnSpc>
              <a:buFont typeface="Wingdings" panose="05000000000000000000" pitchFamily="2" charset="2"/>
              <a:buChar char="n"/>
            </a:pP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18" lvl="1" indent="-285738">
              <a:lnSpc>
                <a:spcPts val="1560"/>
              </a:lnSpc>
              <a:buFont typeface="Wingdings" panose="05000000000000000000" pitchFamily="2" charset="2"/>
              <a:buChar char="n"/>
            </a:pP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ケアに応じて、ガウンの上からエプロンをする</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などが必要</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標準予防策</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 name="Rectangle 5">
            <a:extLst>
              <a:ext uri="{FF2B5EF4-FFF2-40B4-BE49-F238E27FC236}">
                <a16:creationId xmlns:a16="http://schemas.microsoft.com/office/drawing/2014/main" id="{5B8F3D8F-DBBE-4A63-A60B-C94253F644CC}"/>
              </a:ext>
            </a:extLst>
          </p:cNvPr>
          <p:cNvSpPr>
            <a:spLocks noChangeArrowheads="1"/>
          </p:cNvSpPr>
          <p:nvPr/>
        </p:nvSpPr>
        <p:spPr bwMode="auto">
          <a:xfrm>
            <a:off x="-85724" y="1115559"/>
            <a:ext cx="1847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1" tIns="45720" rIns="91441" bIns="45720" numCol="1" anchor="ctr" anchorCtr="0" compatLnSpc="1">
            <a:prstTxWarp prst="textNoShape">
              <a:avLst/>
            </a:prstTxWarp>
            <a:spAutoFit/>
          </a:bodyPr>
          <a:lstStyle/>
          <a:p>
            <a:endParaRPr lang="ja-JP" altLang="en-US"/>
          </a:p>
        </p:txBody>
      </p:sp>
      <p:sp>
        <p:nvSpPr>
          <p:cNvPr id="18" name="Rectangle 8">
            <a:extLst>
              <a:ext uri="{FF2B5EF4-FFF2-40B4-BE49-F238E27FC236}">
                <a16:creationId xmlns:a16="http://schemas.microsoft.com/office/drawing/2014/main" id="{5FA667B4-F9DD-460E-B0F9-4BA6FD3BD930}"/>
              </a:ext>
            </a:extLst>
          </p:cNvPr>
          <p:cNvSpPr>
            <a:spLocks noChangeArrowheads="1"/>
          </p:cNvSpPr>
          <p:nvPr/>
        </p:nvSpPr>
        <p:spPr bwMode="auto">
          <a:xfrm>
            <a:off x="577394" y="4655452"/>
            <a:ext cx="395493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1" tIns="45720" rIns="91441" bIns="45720" numCol="1" anchor="ctr" anchorCtr="0" compatLnSpc="1">
            <a:prstTxWarp prst="textNoShape">
              <a:avLst/>
            </a:prstTxWarp>
            <a:spAutoFit/>
          </a:bodyPr>
          <a:lstStyle/>
          <a:p>
            <a:pPr defTabSz="914362" eaLnBrk="0" fontAlgn="base" hangingPunct="0">
              <a:spcBef>
                <a:spcPct val="0"/>
              </a:spcBef>
              <a:spcAft>
                <a:spcPct val="0"/>
              </a:spcAft>
            </a:pPr>
            <a:r>
              <a:rPr kumimoji="0" lang="ja-JP" altLang="ja-JP" sz="105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（例）感染者のエリアで、</a:t>
            </a:r>
            <a:r>
              <a:rPr kumimoji="0" lang="ja-JP" altLang="en-US" sz="1050" b="1" u="sng"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複数人</a:t>
            </a:r>
            <a:r>
              <a:rPr kumimoji="0" lang="ja-JP" altLang="en-US" sz="1050" b="1"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の</a:t>
            </a:r>
            <a:r>
              <a:rPr kumimoji="0" lang="ja-JP" altLang="ja-JP" sz="1050" b="1"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おむつ交換</a:t>
            </a:r>
            <a:r>
              <a:rPr kumimoji="0" lang="ja-JP" altLang="ja-JP" sz="105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05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する場合</a:t>
            </a:r>
            <a:r>
              <a:rPr kumimoji="0" lang="ja-JP" altLang="ja-JP" sz="105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a:t>
            </a:r>
            <a:endParaRPr kumimoji="0" lang="ja-JP" altLang="ja-JP" sz="1200" dirty="0">
              <a:solidFill>
                <a:srgbClr val="0070C0"/>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EEBB2AD3-215E-4174-AAAD-0E48F6AC055A}"/>
              </a:ext>
            </a:extLst>
          </p:cNvPr>
          <p:cNvSpPr txBox="1"/>
          <p:nvPr/>
        </p:nvSpPr>
        <p:spPr>
          <a:xfrm>
            <a:off x="562020" y="794009"/>
            <a:ext cx="5896884" cy="900246"/>
          </a:xfrm>
          <a:prstGeom prst="rect">
            <a:avLst/>
          </a:prstGeom>
          <a:noFill/>
        </p:spPr>
        <p:txBody>
          <a:bodyPr wrap="square" rtlCol="0">
            <a:spAutoFit/>
          </a:bodyPr>
          <a:lstStyle/>
          <a:p>
            <a:pPr>
              <a:lnSpc>
                <a:spcPts val="1560"/>
              </a:lnSpc>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COVID-19</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感染者の対応時は、標準予防策に加え</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飛沫</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予防策』と『</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接触</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予防策』が必要に</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なる</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つまり、</a:t>
            </a:r>
            <a:r>
              <a:rPr lang="ja-JP" altLang="en-US" sz="1000" b="1" u="sng" kern="100" dirty="0">
                <a:latin typeface="メイリオ" panose="020B0604030504040204" pitchFamily="50" charset="-128"/>
                <a:ea typeface="メイリオ" panose="020B0604030504040204" pitchFamily="50" charset="-128"/>
                <a:cs typeface="Times New Roman" panose="02020603050405020304" pitchFamily="18" charset="0"/>
              </a:rPr>
              <a:t>手袋、ガウン、サージカルマスク、アイガード</a:t>
            </a:r>
            <a:r>
              <a:rPr lang="ja-JP" altLang="en-US" sz="1000" u="sng" kern="100" dirty="0">
                <a:latin typeface="メイリオ" panose="020B0604030504040204" pitchFamily="50" charset="-128"/>
                <a:ea typeface="メイリオ" panose="020B0604030504040204" pitchFamily="50" charset="-128"/>
                <a:cs typeface="Times New Roman" panose="02020603050405020304" pitchFamily="18" charset="0"/>
              </a:rPr>
              <a:t>の装着が必須</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となる。</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30186" indent="-330186">
              <a:lnSpc>
                <a:spcPts val="1560"/>
              </a:lnSpc>
            </a:pP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 </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r>
              <a:rPr lang="ja-JP" altLang="ja-JP" sz="1000" kern="100" dirty="0">
                <a:highlight>
                  <a:srgbClr val="FFFF00"/>
                </a:highlight>
                <a:latin typeface="メイリオ" panose="020B0604030504040204" pitchFamily="50" charset="-128"/>
                <a:ea typeface="メイリオ" panose="020B0604030504040204" pitchFamily="50" charset="-128"/>
                <a:cs typeface="Times New Roman" panose="02020603050405020304" pitchFamily="18" charset="0"/>
              </a:rPr>
              <a:t>エアロゾルが発生する手技</a:t>
            </a:r>
            <a:r>
              <a:rPr lang="en-US" altLang="ja-JP"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を行う場合は、サージカルマスクではなく、</a:t>
            </a:r>
            <a:r>
              <a:rPr lang="en-US" altLang="ja-JP" sz="1000" b="1" kern="100" dirty="0">
                <a:latin typeface="メイリオ" panose="020B0604030504040204" pitchFamily="50" charset="-128"/>
                <a:ea typeface="メイリオ" panose="020B0604030504040204" pitchFamily="50" charset="-128"/>
                <a:cs typeface="Times New Roman" panose="02020603050405020304" pitchFamily="18" charset="0"/>
              </a:rPr>
              <a:t>N95</a:t>
            </a:r>
            <a:r>
              <a:rPr lang="ja-JP" altLang="ja-JP" sz="1000" b="1" kern="100" dirty="0">
                <a:latin typeface="メイリオ" panose="020B0604030504040204" pitchFamily="50" charset="-128"/>
                <a:ea typeface="メイリオ" panose="020B0604030504040204" pitchFamily="50" charset="-128"/>
                <a:cs typeface="Times New Roman" panose="02020603050405020304" pitchFamily="18" charset="0"/>
              </a:rPr>
              <a:t>マスク</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を使用</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する</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083ECAA9-9532-4E57-9A7F-BECD519673C9}"/>
              </a:ext>
            </a:extLst>
          </p:cNvPr>
          <p:cNvSpPr txBox="1"/>
          <p:nvPr/>
        </p:nvSpPr>
        <p:spPr>
          <a:xfrm>
            <a:off x="447627" y="422109"/>
            <a:ext cx="6157348" cy="276999"/>
          </a:xfrm>
          <a:prstGeom prst="rect">
            <a:avLst/>
          </a:prstGeom>
          <a:noFill/>
        </p:spPr>
        <p:txBody>
          <a:bodyPr wrap="square">
            <a:spAutoFit/>
          </a:bodyPr>
          <a:lstStyle/>
          <a:p>
            <a:pPr marL="342900" indent="-342900">
              <a:buFont typeface="+mj-lt"/>
              <a:buAutoNum type="arabicPeriod"/>
            </a:pPr>
            <a:r>
              <a:rPr lang="en-US" altLang="ja-JP" sz="1200" b="1" kern="100" dirty="0">
                <a:latin typeface="メイリオ" panose="020B0604030504040204" pitchFamily="50" charset="-128"/>
                <a:ea typeface="メイリオ" panose="020B0604030504040204" pitchFamily="50" charset="-128"/>
                <a:cs typeface="Times New Roman" panose="02020603050405020304" pitchFamily="18" charset="0"/>
              </a:rPr>
              <a:t>COVID-19</a:t>
            </a:r>
            <a:r>
              <a:rPr lang="ja-JP" altLang="en-US" sz="1200" b="1" kern="100" dirty="0">
                <a:latin typeface="メイリオ" panose="020B0604030504040204" pitchFamily="50" charset="-128"/>
                <a:ea typeface="メイリオ" panose="020B0604030504040204" pitchFamily="50" charset="-128"/>
                <a:cs typeface="Times New Roman" panose="02020603050405020304" pitchFamily="18" charset="0"/>
              </a:rPr>
              <a:t>感染者、感染疑い患者に対する</a:t>
            </a:r>
            <a:r>
              <a:rPr lang="en-US" altLang="ja-JP" sz="1200" b="1" kern="100" dirty="0">
                <a:latin typeface="メイリオ" panose="020B0604030504040204" pitchFamily="50" charset="-128"/>
                <a:ea typeface="メイリオ" panose="020B0604030504040204" pitchFamily="50" charset="-128"/>
                <a:cs typeface="Times New Roman" panose="02020603050405020304" pitchFamily="18" charset="0"/>
              </a:rPr>
              <a:t>PPE</a:t>
            </a:r>
          </a:p>
        </p:txBody>
      </p:sp>
      <p:sp>
        <p:nvSpPr>
          <p:cNvPr id="12" name="テキスト ボックス 11">
            <a:extLst>
              <a:ext uri="{FF2B5EF4-FFF2-40B4-BE49-F238E27FC236}">
                <a16:creationId xmlns:a16="http://schemas.microsoft.com/office/drawing/2014/main" id="{19EF156A-9124-4362-8D19-69CC65BA2FB2}"/>
              </a:ext>
            </a:extLst>
          </p:cNvPr>
          <p:cNvSpPr txBox="1"/>
          <p:nvPr/>
        </p:nvSpPr>
        <p:spPr>
          <a:xfrm>
            <a:off x="465896" y="7293938"/>
            <a:ext cx="5002638" cy="276999"/>
          </a:xfrm>
          <a:prstGeom prst="rect">
            <a:avLst/>
          </a:prstGeom>
          <a:noFill/>
        </p:spPr>
        <p:txBody>
          <a:bodyPr wrap="square">
            <a:spAutoFit/>
          </a:bodyPr>
          <a:lstStyle/>
          <a:p>
            <a:pPr marL="342900" indent="-342900">
              <a:buFont typeface="+mj-lt"/>
              <a:buAutoNum type="arabicPeriod" startAt="2"/>
            </a:pPr>
            <a:r>
              <a:rPr lang="en-US" altLang="ja-JP" sz="1200" b="1" kern="100" dirty="0">
                <a:latin typeface="メイリオ" panose="020B0604030504040204" pitchFamily="50" charset="-128"/>
                <a:ea typeface="メイリオ" panose="020B0604030504040204" pitchFamily="50" charset="-128"/>
                <a:cs typeface="Times New Roman" panose="02020603050405020304" pitchFamily="18" charset="0"/>
              </a:rPr>
              <a:t>COVID-19</a:t>
            </a:r>
            <a:r>
              <a:rPr lang="ja-JP" altLang="en-US" sz="1200" b="1" kern="100" dirty="0">
                <a:latin typeface="メイリオ" panose="020B0604030504040204" pitchFamily="50" charset="-128"/>
                <a:ea typeface="メイリオ" panose="020B0604030504040204" pitchFamily="50" charset="-128"/>
                <a:cs typeface="Times New Roman" panose="02020603050405020304" pitchFamily="18" charset="0"/>
              </a:rPr>
              <a:t>濃厚接触者に対する</a:t>
            </a:r>
            <a:r>
              <a:rPr lang="en-US" altLang="ja-JP" sz="1200" b="1" kern="100" dirty="0">
                <a:latin typeface="メイリオ" panose="020B0604030504040204" pitchFamily="50" charset="-128"/>
                <a:ea typeface="メイリオ" panose="020B0604030504040204" pitchFamily="50" charset="-128"/>
                <a:cs typeface="Times New Roman" panose="02020603050405020304" pitchFamily="18" charset="0"/>
              </a:rPr>
              <a:t>PPE</a:t>
            </a:r>
          </a:p>
        </p:txBody>
      </p:sp>
      <p:sp>
        <p:nvSpPr>
          <p:cNvPr id="2" name="テキスト ボックス 1">
            <a:extLst>
              <a:ext uri="{FF2B5EF4-FFF2-40B4-BE49-F238E27FC236}">
                <a16:creationId xmlns:a16="http://schemas.microsoft.com/office/drawing/2014/main" id="{4DD5B1A8-62C4-46D1-92C1-7E7410BF8353}"/>
              </a:ext>
            </a:extLst>
          </p:cNvPr>
          <p:cNvSpPr txBox="1"/>
          <p:nvPr/>
        </p:nvSpPr>
        <p:spPr>
          <a:xfrm>
            <a:off x="563054" y="7599072"/>
            <a:ext cx="3989358" cy="707886"/>
          </a:xfrm>
          <a:prstGeom prst="rect">
            <a:avLst/>
          </a:prstGeom>
          <a:noFill/>
        </p:spPr>
        <p:txBody>
          <a:bodyPr wrap="square" rtlCol="0">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　基本は標準予防策で問題ない。</a:t>
            </a:r>
            <a:endParaRPr kumimoji="1" lang="en-US" altLang="ja-JP" sz="1000" dirty="0">
              <a:latin typeface="メイリオ" panose="020B0604030504040204" pitchFamily="50" charset="-128"/>
              <a:ea typeface="メイリオ" panose="020B0604030504040204" pitchFamily="50" charset="-128"/>
            </a:endParaRPr>
          </a:p>
          <a:p>
            <a:pPr>
              <a:lnSpc>
                <a:spcPts val="1560"/>
              </a:lnSpc>
            </a:pPr>
            <a:r>
              <a:rPr kumimoji="1" lang="ja-JP" altLang="en-US" sz="1000" b="1" dirty="0">
                <a:latin typeface="メイリオ" panose="020B0604030504040204" pitchFamily="50" charset="-128"/>
                <a:ea typeface="メイリオ" panose="020B0604030504040204" pitchFamily="50" charset="-128"/>
              </a:rPr>
              <a:t>　</a:t>
            </a:r>
            <a:r>
              <a:rPr kumimoji="1" lang="ja-JP" altLang="en-US" sz="1000" b="1" u="sng" dirty="0">
                <a:latin typeface="メイリオ" panose="020B0604030504040204" pitchFamily="50" charset="-128"/>
                <a:ea typeface="メイリオ" panose="020B0604030504040204" pitchFamily="50" charset="-128"/>
              </a:rPr>
              <a:t>エアロゾルが発生する手技を行う場合</a:t>
            </a:r>
            <a:r>
              <a:rPr kumimoji="1" lang="ja-JP" altLang="en-US" sz="1000" dirty="0">
                <a:latin typeface="メイリオ" panose="020B0604030504040204" pitchFamily="50" charset="-128"/>
                <a:ea typeface="メイリオ" panose="020B0604030504040204" pitchFamily="50" charset="-128"/>
              </a:rPr>
              <a:t>は、</a:t>
            </a:r>
            <a:r>
              <a:rPr kumimoji="1" lang="en-US" altLang="ja-JP" sz="1000" b="1" dirty="0">
                <a:latin typeface="メイリオ" panose="020B0604030504040204" pitchFamily="50" charset="-128"/>
                <a:ea typeface="メイリオ" panose="020B0604030504040204" pitchFamily="50" charset="-128"/>
              </a:rPr>
              <a:t>N95</a:t>
            </a:r>
            <a:r>
              <a:rPr kumimoji="1" lang="ja-JP" altLang="en-US" sz="1000" b="1" dirty="0">
                <a:latin typeface="メイリオ" panose="020B0604030504040204" pitchFamily="50" charset="-128"/>
                <a:ea typeface="メイリオ" panose="020B0604030504040204" pitchFamily="50" charset="-128"/>
              </a:rPr>
              <a:t>マスク</a:t>
            </a:r>
            <a:r>
              <a:rPr kumimoji="1" lang="ja-JP" altLang="en-US" sz="1000" dirty="0">
                <a:latin typeface="メイリオ" panose="020B0604030504040204" pitchFamily="50" charset="-128"/>
                <a:ea typeface="メイリオ" panose="020B0604030504040204" pitchFamily="50" charset="-128"/>
              </a:rPr>
              <a:t>、</a:t>
            </a:r>
            <a:endParaRPr kumimoji="1" lang="en-US" altLang="ja-JP" sz="1000" dirty="0">
              <a:latin typeface="メイリオ" panose="020B0604030504040204" pitchFamily="50" charset="-128"/>
              <a:ea typeface="メイリオ" panose="020B0604030504040204" pitchFamily="50" charset="-128"/>
            </a:endParaRPr>
          </a:p>
          <a:p>
            <a:pPr>
              <a:lnSpc>
                <a:spcPts val="1560"/>
              </a:lnSpc>
            </a:pPr>
            <a:r>
              <a:rPr kumimoji="1" lang="ja-JP" altLang="en-US" sz="1000" dirty="0">
                <a:latin typeface="メイリオ" panose="020B0604030504040204" pitchFamily="50" charset="-128"/>
                <a:ea typeface="メイリオ" panose="020B0604030504040204" pitchFamily="50" charset="-128"/>
              </a:rPr>
              <a:t>アイガード、（キャップ*）の着用をする。</a:t>
            </a:r>
            <a:endParaRPr kumimoji="1" lang="en-US" altLang="ja-JP" sz="1000" dirty="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BC23565A-717E-40CC-9AF9-ADB8C24A269D}"/>
              </a:ext>
            </a:extLst>
          </p:cNvPr>
          <p:cNvSpPr txBox="1"/>
          <p:nvPr/>
        </p:nvSpPr>
        <p:spPr>
          <a:xfrm>
            <a:off x="460579" y="8891361"/>
            <a:ext cx="5921894" cy="738664"/>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参考文献</a:t>
            </a:r>
            <a:endParaRPr kumimoji="1" lang="en-US" altLang="ja-JP" sz="700" dirty="0">
              <a:latin typeface="メイリオ" panose="020B0604030504040204" pitchFamily="50" charset="-128"/>
              <a:ea typeface="メイリオ" panose="020B0604030504040204" pitchFamily="50" charset="-128"/>
            </a:endParaRPr>
          </a:p>
          <a:p>
            <a:pPr marL="228600" indent="-228600">
              <a:buFont typeface="+mj-lt"/>
              <a:buAutoNum type="arabicPeriod"/>
            </a:pPr>
            <a:r>
              <a:rPr kumimoji="1" lang="ja-JP" altLang="en-US" sz="700" dirty="0">
                <a:latin typeface="メイリオ" panose="020B0604030504040204" pitchFamily="50" charset="-128"/>
                <a:ea typeface="メイリオ" panose="020B0604030504040204" pitchFamily="50" charset="-128"/>
              </a:rPr>
              <a:t>厚生労働省</a:t>
            </a:r>
            <a:r>
              <a:rPr kumimoji="1" lang="en-US" altLang="ja-JP" sz="700" dirty="0">
                <a:latin typeface="メイリオ" panose="020B0604030504040204" pitchFamily="50" charset="-128"/>
                <a:ea typeface="メイリオ" panose="020B0604030504040204" pitchFamily="50" charset="-128"/>
              </a:rPr>
              <a:t>.</a:t>
            </a:r>
            <a:r>
              <a:rPr kumimoji="1" lang="ja-JP" altLang="en-US" sz="700" dirty="0">
                <a:latin typeface="メイリオ" panose="020B0604030504040204" pitchFamily="50" charset="-128"/>
                <a:ea typeface="メイリオ" panose="020B0604030504040204" pitchFamily="50" charset="-128"/>
              </a:rPr>
              <a:t> </a:t>
            </a:r>
            <a:r>
              <a:rPr kumimoji="1" lang="en-US" altLang="ja-JP" sz="700" dirty="0">
                <a:latin typeface="メイリオ" panose="020B0604030504040204" pitchFamily="50" charset="-128"/>
                <a:ea typeface="メイリオ" panose="020B0604030504040204" pitchFamily="50" charset="-128"/>
              </a:rPr>
              <a:t>(2021).</a:t>
            </a:r>
            <a:r>
              <a:rPr kumimoji="1" lang="ja-JP" altLang="en-US" sz="700" dirty="0">
                <a:latin typeface="メイリオ" panose="020B0604030504040204" pitchFamily="50" charset="-128"/>
                <a:ea typeface="メイリオ" panose="020B0604030504040204" pitchFamily="50" charset="-128"/>
              </a:rPr>
              <a:t> 新型コロナウイルス感染症</a:t>
            </a:r>
            <a:r>
              <a:rPr kumimoji="1" lang="en-US" altLang="ja-JP" sz="700" dirty="0">
                <a:latin typeface="メイリオ" panose="020B0604030504040204" pitchFamily="50" charset="-128"/>
                <a:ea typeface="メイリオ" panose="020B0604030504040204" pitchFamily="50" charset="-128"/>
              </a:rPr>
              <a:t>COVID-19</a:t>
            </a:r>
            <a:r>
              <a:rPr kumimoji="1" lang="ja-JP" altLang="en-US" sz="700" dirty="0">
                <a:latin typeface="メイリオ" panose="020B0604030504040204" pitchFamily="50" charset="-128"/>
                <a:ea typeface="メイリオ" panose="020B0604030504040204" pitchFamily="50" charset="-128"/>
              </a:rPr>
              <a:t>　診療の手引き　第</a:t>
            </a:r>
            <a:r>
              <a:rPr kumimoji="1" lang="en-US" altLang="ja-JP" sz="700" dirty="0">
                <a:latin typeface="メイリオ" panose="020B0604030504040204" pitchFamily="50" charset="-128"/>
                <a:ea typeface="メイリオ" panose="020B0604030504040204" pitchFamily="50" charset="-128"/>
              </a:rPr>
              <a:t>6.0</a:t>
            </a:r>
            <a:r>
              <a:rPr kumimoji="1" lang="ja-JP" altLang="en-US" sz="700" dirty="0">
                <a:latin typeface="メイリオ" panose="020B0604030504040204" pitchFamily="50" charset="-128"/>
                <a:ea typeface="メイリオ" panose="020B0604030504040204" pitchFamily="50" charset="-128"/>
              </a:rPr>
              <a:t>版（</a:t>
            </a:r>
            <a:r>
              <a:rPr kumimoji="1" lang="en-US" altLang="ja-JP" sz="700" dirty="0">
                <a:latin typeface="メイリオ" panose="020B0604030504040204" pitchFamily="50" charset="-128"/>
                <a:ea typeface="メイリオ" panose="020B0604030504040204" pitchFamily="50" charset="-128"/>
              </a:rPr>
              <a:t>60-61</a:t>
            </a:r>
            <a:r>
              <a:rPr kumimoji="1" lang="ja-JP" altLang="en-US" sz="700" dirty="0">
                <a:latin typeface="メイリオ" panose="020B0604030504040204" pitchFamily="50" charset="-128"/>
                <a:ea typeface="メイリオ" panose="020B0604030504040204" pitchFamily="50" charset="-128"/>
              </a:rPr>
              <a:t>）</a:t>
            </a:r>
            <a:r>
              <a:rPr kumimoji="1" lang="en-US" altLang="ja-JP" sz="700" dirty="0">
                <a:latin typeface="メイリオ" panose="020B0604030504040204" pitchFamily="50" charset="-128"/>
                <a:ea typeface="メイリオ" panose="020B0604030504040204" pitchFamily="50" charset="-128"/>
              </a:rPr>
              <a:t>.</a:t>
            </a: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国立国際医療研究センター 編集大曲貴夫 責任編集</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国立国際医療研究センター</a:t>
            </a:r>
            <a:r>
              <a:rPr lang="en-US" altLang="ja-JP" sz="700" dirty="0">
                <a:latin typeface="メイリオ" panose="020B0604030504040204" pitchFamily="50" charset="-128"/>
                <a:ea typeface="メイリオ" panose="020B0604030504040204" pitchFamily="50" charset="-128"/>
              </a:rPr>
              <a:t>&lt;NCGM&gt;.(2021)</a:t>
            </a:r>
            <a:r>
              <a:rPr lang="ja-JP" altLang="en-US" sz="700" dirty="0">
                <a:latin typeface="メイリオ" panose="020B0604030504040204" pitchFamily="50" charset="-128"/>
                <a:ea typeface="メイリオ" panose="020B0604030504040204" pitchFamily="50" charset="-128"/>
              </a:rPr>
              <a:t>　新型コロナウイルス感染症</a:t>
            </a:r>
            <a:r>
              <a:rPr lang="en-US" altLang="ja-JP" sz="700" dirty="0">
                <a:latin typeface="メイリオ" panose="020B0604030504040204" pitchFamily="50" charset="-128"/>
                <a:ea typeface="メイリオ" panose="020B0604030504040204" pitchFamily="50" charset="-128"/>
              </a:rPr>
              <a:t>COVID-19</a:t>
            </a:r>
            <a:r>
              <a:rPr lang="ja-JP" altLang="en-US" sz="700" dirty="0">
                <a:latin typeface="メイリオ" panose="020B0604030504040204" pitchFamily="50" charset="-128"/>
                <a:ea typeface="メイリオ" panose="020B0604030504040204" pitchFamily="50" charset="-128"/>
              </a:rPr>
              <a:t>対応マニュアル </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目指せ院内感染ゼロへ</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南江堂</a:t>
            </a:r>
            <a:r>
              <a:rPr lang="en-US" altLang="ja-JP" sz="700" dirty="0">
                <a:latin typeface="メイリオ" panose="020B0604030504040204" pitchFamily="50" charset="-128"/>
                <a:ea typeface="メイリオ" panose="020B0604030504040204" pitchFamily="50" charset="-128"/>
              </a:rPr>
              <a:t>.</a:t>
            </a: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大阪市立十三市民病院</a:t>
            </a:r>
            <a:r>
              <a:rPr lang="en-US" altLang="ja-JP" sz="700" dirty="0">
                <a:latin typeface="メイリオ" panose="020B0604030504040204" pitchFamily="50" charset="-128"/>
                <a:ea typeface="メイリオ" panose="020B0604030504040204" pitchFamily="50" charset="-128"/>
              </a:rPr>
              <a:t>COVID-19</a:t>
            </a:r>
            <a:r>
              <a:rPr lang="ja-JP" altLang="en-US" sz="700" dirty="0">
                <a:latin typeface="メイリオ" panose="020B0604030504040204" pitchFamily="50" charset="-128"/>
                <a:ea typeface="メイリオ" panose="020B0604030504040204" pitchFamily="50" charset="-128"/>
              </a:rPr>
              <a:t>対策委員会 監修</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西口幸雄</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白石訓</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山本紀子 編著</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大阪市立十三市民病院がつくった新型コロナウイルス感染症</a:t>
            </a:r>
            <a:r>
              <a:rPr lang="en-US" altLang="ja-JP" sz="700" dirty="0">
                <a:latin typeface="メイリオ" panose="020B0604030504040204" pitchFamily="50" charset="-128"/>
                <a:ea typeface="メイリオ" panose="020B0604030504040204" pitchFamily="50" charset="-128"/>
              </a:rPr>
              <a:t>〈COVID-19〉</a:t>
            </a:r>
            <a:r>
              <a:rPr lang="ja-JP" altLang="en-US" sz="700" dirty="0">
                <a:latin typeface="メイリオ" panose="020B0604030504040204" pitchFamily="50" charset="-128"/>
                <a:ea typeface="メイリオ" panose="020B0604030504040204" pitchFamily="50" charset="-128"/>
              </a:rPr>
              <a:t>対応</a:t>
            </a:r>
            <a:r>
              <a:rPr lang="en-US" altLang="ja-JP" sz="700" dirty="0">
                <a:latin typeface="メイリオ" panose="020B0604030504040204" pitchFamily="50" charset="-128"/>
                <a:ea typeface="メイリオ" panose="020B0604030504040204" pitchFamily="50" charset="-128"/>
              </a:rPr>
              <a:t>BOOK.(2020</a:t>
            </a:r>
            <a:r>
              <a:rPr lang="ja-JP" altLang="en-US" sz="700" dirty="0">
                <a:latin typeface="メイリオ" panose="020B0604030504040204" pitchFamily="50" charset="-128"/>
                <a:ea typeface="メイリオ" panose="020B0604030504040204" pitchFamily="50" charset="-128"/>
              </a:rPr>
              <a:t>）</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照林社</a:t>
            </a:r>
            <a:r>
              <a:rPr lang="en-US" altLang="ja-JP" sz="700" dirty="0">
                <a:latin typeface="メイリオ" panose="020B0604030504040204" pitchFamily="50" charset="-128"/>
                <a:ea typeface="メイリオ" panose="020B0604030504040204" pitchFamily="50" charset="-128"/>
              </a:rPr>
              <a:t>.</a:t>
            </a:r>
          </a:p>
        </p:txBody>
      </p:sp>
      <p:grpSp>
        <p:nvGrpSpPr>
          <p:cNvPr id="8" name="グループ化 7">
            <a:extLst>
              <a:ext uri="{FF2B5EF4-FFF2-40B4-BE49-F238E27FC236}">
                <a16:creationId xmlns:a16="http://schemas.microsoft.com/office/drawing/2014/main" id="{83EDF3E0-7DCA-423C-91C7-D07C6D79120C}"/>
              </a:ext>
            </a:extLst>
          </p:cNvPr>
          <p:cNvGrpSpPr/>
          <p:nvPr/>
        </p:nvGrpSpPr>
        <p:grpSpPr>
          <a:xfrm>
            <a:off x="691215" y="4967413"/>
            <a:ext cx="5281893" cy="1762521"/>
            <a:chOff x="746969" y="5820559"/>
            <a:chExt cx="5281893" cy="1762521"/>
          </a:xfrm>
        </p:grpSpPr>
        <p:sp>
          <p:nvSpPr>
            <p:cNvPr id="17" name="テキスト ボックス 3">
              <a:extLst>
                <a:ext uri="{FF2B5EF4-FFF2-40B4-BE49-F238E27FC236}">
                  <a16:creationId xmlns:a16="http://schemas.microsoft.com/office/drawing/2014/main" id="{DF0B3DAC-09AF-4D23-87B4-638B596F982A}"/>
                </a:ext>
              </a:extLst>
            </p:cNvPr>
            <p:cNvSpPr txBox="1"/>
            <p:nvPr/>
          </p:nvSpPr>
          <p:spPr>
            <a:xfrm>
              <a:off x="3528493" y="5820559"/>
              <a:ext cx="2500369" cy="1762520"/>
            </a:xfrm>
            <a:prstGeom prst="rect">
              <a:avLst/>
            </a:prstGeom>
            <a:solidFill>
              <a:schemeClr val="lt1"/>
            </a:solidFill>
            <a:ln w="6350">
              <a:solidFill>
                <a:prstClr val="black"/>
              </a:solidFill>
            </a:ln>
          </p:spPr>
          <p:txBody>
            <a:bodyPr rot="0" spcFirstLastPara="0" vert="horz" wrap="square" lIns="91441" tIns="45720" rIns="91441" bIns="45720" numCol="1" spcCol="0" rtlCol="0" fromWordArt="0" anchor="t" anchorCtr="0" forceAA="0" compatLnSpc="1">
              <a:prstTxWarp prst="textNoShape">
                <a:avLst/>
              </a:prstTxWarp>
              <a:noAutofit/>
            </a:bodyPr>
            <a:lstStyle/>
            <a:p>
              <a:endParaRPr lang="en-US" altLang="ja-JP" sz="110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ja-JP" sz="1050" b="1" kern="100" dirty="0">
                  <a:latin typeface="メイリオ" panose="020B0604030504040204" pitchFamily="50" charset="-128"/>
                  <a:ea typeface="メイリオ" panose="020B0604030504040204" pitchFamily="50" charset="-128"/>
                  <a:cs typeface="Times New Roman" panose="02020603050405020304" pitchFamily="18" charset="0"/>
                </a:rPr>
                <a:t>プラスチックエプロン</a:t>
              </a:r>
              <a:endParaRPr lang="ja-JP" altLang="ja-JP" sz="105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5" name="テキスト ボックス 1">
              <a:extLst>
                <a:ext uri="{FF2B5EF4-FFF2-40B4-BE49-F238E27FC236}">
                  <a16:creationId xmlns:a16="http://schemas.microsoft.com/office/drawing/2014/main" id="{FDC4BBB2-3E8C-4AB9-976E-1034BB381722}"/>
                </a:ext>
              </a:extLst>
            </p:cNvPr>
            <p:cNvSpPr txBox="1"/>
            <p:nvPr/>
          </p:nvSpPr>
          <p:spPr>
            <a:xfrm>
              <a:off x="746969" y="5820560"/>
              <a:ext cx="2196732" cy="1762520"/>
            </a:xfrm>
            <a:prstGeom prst="rect">
              <a:avLst/>
            </a:prstGeom>
            <a:solidFill>
              <a:schemeClr val="lt1"/>
            </a:solidFill>
            <a:ln w="6350">
              <a:solidFill>
                <a:prstClr val="black"/>
              </a:solidFill>
            </a:ln>
          </p:spPr>
          <p:txBody>
            <a:bodyPr rot="0" spcFirstLastPara="0" vert="horz" wrap="square" lIns="91441" tIns="45720" rIns="91441" bIns="45720" numCol="1" spcCol="0" rtlCol="0" fromWordArt="0" anchor="t" anchorCtr="0" forceAA="0" compatLnSpc="1">
              <a:prstTxWarp prst="textNoShape">
                <a:avLst/>
              </a:prstTxWarp>
              <a:noAutofit/>
            </a:bodyPr>
            <a:lstStyle/>
            <a:p>
              <a:endParaRPr lang="en-US" altLang="ja-JP" sz="11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en-US" altLang="ja-JP" sz="105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50" b="1" kern="100" dirty="0">
                  <a:latin typeface="メイリオ" panose="020B0604030504040204" pitchFamily="50" charset="-128"/>
                  <a:ea typeface="メイリオ" panose="020B0604030504040204" pitchFamily="50" charset="-128"/>
                  <a:cs typeface="Times New Roman" panose="02020603050405020304" pitchFamily="18" charset="0"/>
                </a:rPr>
                <a:t>必須</a:t>
              </a:r>
              <a:r>
                <a:rPr lang="en-US" altLang="ja-JP" sz="1050" b="1"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50" b="1" kern="100" dirty="0">
                  <a:latin typeface="メイリオ" panose="020B0604030504040204" pitchFamily="50" charset="-128"/>
                  <a:ea typeface="メイリオ" panose="020B0604030504040204" pitchFamily="50" charset="-128"/>
                  <a:cs typeface="Times New Roman" panose="02020603050405020304" pitchFamily="18" charset="0"/>
                </a:rPr>
                <a:t>　</a:t>
              </a:r>
              <a:endParaRPr lang="en-US" altLang="ja-JP" sz="105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0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000" dirty="0">
                  <a:latin typeface="メイリオ" panose="020B0604030504040204" pitchFamily="50" charset="-128"/>
                  <a:ea typeface="メイリオ" panose="020B0604030504040204" pitchFamily="50" charset="-128"/>
                  <a:cs typeface="Times New Roman" panose="02020603050405020304" pitchFamily="18" charset="0"/>
                </a:rPr>
                <a:t>手袋</a:t>
              </a:r>
              <a:r>
                <a:rPr lang="en-US" altLang="ja-JP" sz="1000" baseline="300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endParaRPr lang="en-US" altLang="ja-JP" sz="1000" kern="100" dirty="0">
                <a:latin typeface="游明朝" panose="02020400000000000000" pitchFamily="18" charset="-128"/>
                <a:ea typeface="メイリオ" panose="020B0604030504040204" pitchFamily="50" charset="-128"/>
                <a:cs typeface="Times New Roman" panose="02020603050405020304" pitchFamily="18" charset="0"/>
              </a:endParaRPr>
            </a:p>
            <a:p>
              <a:r>
                <a:rPr lang="ja-JP" altLang="en-US" sz="1000" kern="100" dirty="0">
                  <a:latin typeface="游明朝" panose="02020400000000000000" pitchFamily="18" charset="-128"/>
                  <a:ea typeface="メイリオ" panose="020B0604030504040204" pitchFamily="50" charset="-128"/>
                  <a:cs typeface="Times New Roman" panose="02020603050405020304" pitchFamily="18" charset="0"/>
                </a:rPr>
                <a:t>・ガウン</a:t>
              </a:r>
              <a:endParaRPr lang="en-US" altLang="ja-JP" sz="1000" kern="100" dirty="0">
                <a:latin typeface="游明朝" panose="02020400000000000000" pitchFamily="18" charset="-128"/>
                <a:ea typeface="メイリオ" panose="020B0604030504040204" pitchFamily="50" charset="-128"/>
                <a:cs typeface="Times New Roman" panose="02020603050405020304" pitchFamily="18" charset="0"/>
              </a:endParaRPr>
            </a:p>
            <a:p>
              <a:r>
                <a:rPr lang="ja-JP" altLang="en-US" sz="1000" kern="100" dirty="0">
                  <a:latin typeface="游明朝" panose="02020400000000000000" pitchFamily="18" charset="-128"/>
                  <a:ea typeface="メイリオ" panose="020B0604030504040204" pitchFamily="50" charset="-128"/>
                  <a:cs typeface="Times New Roman" panose="02020603050405020304" pitchFamily="18" charset="0"/>
                </a:rPr>
                <a:t>・マスク</a:t>
              </a:r>
              <a:endParaRPr lang="en-US" altLang="ja-JP" sz="1000" kern="100" dirty="0">
                <a:latin typeface="游明朝" panose="02020400000000000000" pitchFamily="18" charset="-128"/>
                <a:ea typeface="メイリオ" panose="020B0604030504040204" pitchFamily="50" charset="-128"/>
                <a:cs typeface="Times New Roman" panose="02020603050405020304" pitchFamily="18" charset="0"/>
              </a:endParaRPr>
            </a:p>
            <a:p>
              <a:r>
                <a:rPr lang="ja-JP" altLang="en-US" sz="1000" kern="100" dirty="0">
                  <a:latin typeface="游明朝" panose="02020400000000000000" pitchFamily="18" charset="-128"/>
                  <a:ea typeface="メイリオ" panose="020B0604030504040204" pitchFamily="50" charset="-128"/>
                  <a:cs typeface="Times New Roman" panose="02020603050405020304" pitchFamily="18" charset="0"/>
                </a:rPr>
                <a:t>・アイガード</a:t>
              </a:r>
              <a:r>
                <a:rPr lang="en-US" sz="1000" kern="100" dirty="0">
                  <a:latin typeface="游明朝" panose="02020400000000000000" pitchFamily="18" charset="-128"/>
                  <a:ea typeface="游明朝" panose="02020400000000000000" pitchFamily="18" charset="-128"/>
                  <a:cs typeface="Times New Roman" panose="02020603050405020304" pitchFamily="18" charset="0"/>
                </a:rPr>
                <a:t> </a:t>
              </a:r>
              <a:endParaRPr lang="ja-JP" altLang="en-US" sz="10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sz="1000" kern="100" dirty="0">
                  <a:latin typeface="游明朝" panose="02020400000000000000" pitchFamily="18" charset="-128"/>
                  <a:ea typeface="游明朝" panose="02020400000000000000" pitchFamily="18" charset="-128"/>
                  <a:cs typeface="Times New Roman" panose="02020603050405020304" pitchFamily="18" charset="0"/>
                </a:rPr>
                <a:t> </a:t>
              </a:r>
              <a:endParaRPr lang="ja-JP" altLang="en-US" sz="10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6" name="十字形 15">
              <a:extLst>
                <a:ext uri="{FF2B5EF4-FFF2-40B4-BE49-F238E27FC236}">
                  <a16:creationId xmlns:a16="http://schemas.microsoft.com/office/drawing/2014/main" id="{241E998E-0C60-4410-8159-0B39FFA347A1}"/>
                </a:ext>
              </a:extLst>
            </p:cNvPr>
            <p:cNvSpPr/>
            <p:nvPr/>
          </p:nvSpPr>
          <p:spPr>
            <a:xfrm>
              <a:off x="3166190" y="6549513"/>
              <a:ext cx="160869" cy="148105"/>
            </a:xfrm>
            <a:prstGeom prst="plus">
              <a:avLst>
                <a:gd name="adj" fmla="val 33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prstTxWarp prst="textNoShape">
                <a:avLst/>
              </a:prstTxWarp>
              <a:noAutofit/>
            </a:bodyPr>
            <a:lstStyle/>
            <a:p>
              <a:endParaRPr lang="ja-JP" altLang="en-US"/>
            </a:p>
          </p:txBody>
        </p:sp>
        <p:sp>
          <p:nvSpPr>
            <p:cNvPr id="20" name="テキスト ボックス 19">
              <a:extLst>
                <a:ext uri="{FF2B5EF4-FFF2-40B4-BE49-F238E27FC236}">
                  <a16:creationId xmlns:a16="http://schemas.microsoft.com/office/drawing/2014/main" id="{947EECE2-4C3E-4489-AADB-8C6CB0214E6F}"/>
                </a:ext>
              </a:extLst>
            </p:cNvPr>
            <p:cNvSpPr txBox="1"/>
            <p:nvPr/>
          </p:nvSpPr>
          <p:spPr>
            <a:xfrm>
              <a:off x="3550667" y="6313243"/>
              <a:ext cx="1423573" cy="553998"/>
            </a:xfrm>
            <a:prstGeom prst="rect">
              <a:avLst/>
            </a:prstGeom>
            <a:noFill/>
          </p:spPr>
          <p:txBody>
            <a:bodyPr wrap="square">
              <a:spAutoFit/>
            </a:bodyPr>
            <a:lstStyle/>
            <a:p>
              <a:pPr algn="just"/>
              <a:r>
                <a:rPr lang="en-US" altLang="ja-JP"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000" b="1" u="sng" kern="100" dirty="0">
                  <a:latin typeface="メイリオ" panose="020B0604030504040204" pitchFamily="50" charset="-128"/>
                  <a:ea typeface="メイリオ" panose="020B0604030504040204" pitchFamily="50" charset="-128"/>
                  <a:cs typeface="Times New Roman" panose="02020603050405020304" pitchFamily="18" charset="0"/>
                </a:rPr>
                <a:t>手袋</a:t>
              </a:r>
              <a:r>
                <a:rPr lang="ja-JP" altLang="ja-JP" sz="1000" u="sng"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000" b="1" u="sng" kern="100" dirty="0">
                  <a:latin typeface="メイリオ" panose="020B0604030504040204" pitchFamily="50" charset="-128"/>
                  <a:ea typeface="メイリオ" panose="020B0604030504040204" pitchFamily="50" charset="-128"/>
                  <a:cs typeface="Times New Roman" panose="02020603050405020304" pitchFamily="18" charset="0"/>
                </a:rPr>
                <a:t>プラスチックエプロン</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は</a:t>
              </a:r>
              <a:r>
                <a:rPr lang="ja-JP" altLang="ja-JP"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患者ごとに</a:t>
              </a:r>
              <a:r>
                <a:rPr lang="ja-JP" altLang="en-US" sz="1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交換</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する</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29" name="グループ化 28">
              <a:extLst>
                <a:ext uri="{FF2B5EF4-FFF2-40B4-BE49-F238E27FC236}">
                  <a16:creationId xmlns:a16="http://schemas.microsoft.com/office/drawing/2014/main" id="{603F4A17-60D7-4107-8E78-AA01002E4B2C}"/>
                </a:ext>
              </a:extLst>
            </p:cNvPr>
            <p:cNvGrpSpPr/>
            <p:nvPr/>
          </p:nvGrpSpPr>
          <p:grpSpPr>
            <a:xfrm>
              <a:off x="1931033" y="5879522"/>
              <a:ext cx="894719" cy="1664593"/>
              <a:chOff x="1998760" y="5805880"/>
              <a:chExt cx="894719" cy="1664593"/>
            </a:xfrm>
          </p:grpSpPr>
          <p:pic>
            <p:nvPicPr>
              <p:cNvPr id="30" name="図 29">
                <a:extLst>
                  <a:ext uri="{FF2B5EF4-FFF2-40B4-BE49-F238E27FC236}">
                    <a16:creationId xmlns:a16="http://schemas.microsoft.com/office/drawing/2014/main" id="{2DF9AF34-96FF-4734-BE43-49813C751542}"/>
                  </a:ext>
                </a:extLst>
              </p:cNvPr>
              <p:cNvPicPr>
                <a:picLocks noChangeAspect="1"/>
              </p:cNvPicPr>
              <p:nvPr/>
            </p:nvPicPr>
            <p:blipFill>
              <a:blip r:embed="rId2"/>
              <a:stretch>
                <a:fillRect/>
              </a:stretch>
            </p:blipFill>
            <p:spPr>
              <a:xfrm>
                <a:off x="1998760" y="5805880"/>
                <a:ext cx="894719" cy="1664593"/>
              </a:xfrm>
              <a:prstGeom prst="rect">
                <a:avLst/>
              </a:prstGeom>
            </p:spPr>
          </p:pic>
          <p:pic>
            <p:nvPicPr>
              <p:cNvPr id="31" name="図 30">
                <a:extLst>
                  <a:ext uri="{FF2B5EF4-FFF2-40B4-BE49-F238E27FC236}">
                    <a16:creationId xmlns:a16="http://schemas.microsoft.com/office/drawing/2014/main" id="{4FC753C8-9CE0-4D61-AECE-CBF2C3A61079}"/>
                  </a:ext>
                </a:extLst>
              </p:cNvPr>
              <p:cNvPicPr>
                <a:picLocks noChangeAspect="1"/>
              </p:cNvPicPr>
              <p:nvPr/>
            </p:nvPicPr>
            <p:blipFill>
              <a:blip r:embed="rId3">
                <a:duotone>
                  <a:prstClr val="black"/>
                  <a:schemeClr val="accent4">
                    <a:tint val="45000"/>
                    <a:satMod val="400000"/>
                  </a:schemeClr>
                </a:duotone>
              </a:blip>
              <a:stretch>
                <a:fillRect/>
              </a:stretch>
            </p:blipFill>
            <p:spPr>
              <a:xfrm>
                <a:off x="2109237" y="6341734"/>
                <a:ext cx="673210" cy="912091"/>
              </a:xfrm>
              <a:prstGeom prst="rect">
                <a:avLst/>
              </a:prstGeom>
            </p:spPr>
          </p:pic>
          <p:pic>
            <p:nvPicPr>
              <p:cNvPr id="32" name="図 31">
                <a:extLst>
                  <a:ext uri="{FF2B5EF4-FFF2-40B4-BE49-F238E27FC236}">
                    <a16:creationId xmlns:a16="http://schemas.microsoft.com/office/drawing/2014/main" id="{D282D2B3-BEF7-473F-BE43-0A3F830FEBF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204471" y="6019336"/>
                <a:ext cx="476474" cy="460444"/>
              </a:xfrm>
              <a:prstGeom prst="rect">
                <a:avLst/>
              </a:prstGeom>
            </p:spPr>
          </p:pic>
        </p:grpSp>
        <p:grpSp>
          <p:nvGrpSpPr>
            <p:cNvPr id="37" name="グループ化 36">
              <a:extLst>
                <a:ext uri="{FF2B5EF4-FFF2-40B4-BE49-F238E27FC236}">
                  <a16:creationId xmlns:a16="http://schemas.microsoft.com/office/drawing/2014/main" id="{428561D0-75FB-4237-B001-D127C8B68409}"/>
                </a:ext>
              </a:extLst>
            </p:cNvPr>
            <p:cNvGrpSpPr/>
            <p:nvPr/>
          </p:nvGrpSpPr>
          <p:grpSpPr>
            <a:xfrm>
              <a:off x="4978322" y="5881176"/>
              <a:ext cx="893970" cy="1663200"/>
              <a:chOff x="4062361" y="5776622"/>
              <a:chExt cx="893970" cy="1663200"/>
            </a:xfrm>
          </p:grpSpPr>
          <p:grpSp>
            <p:nvGrpSpPr>
              <p:cNvPr id="36" name="グループ化 35">
                <a:extLst>
                  <a:ext uri="{FF2B5EF4-FFF2-40B4-BE49-F238E27FC236}">
                    <a16:creationId xmlns:a16="http://schemas.microsoft.com/office/drawing/2014/main" id="{C03B3801-18CC-4489-BEBF-10281344D196}"/>
                  </a:ext>
                </a:extLst>
              </p:cNvPr>
              <p:cNvGrpSpPr/>
              <p:nvPr/>
            </p:nvGrpSpPr>
            <p:grpSpPr>
              <a:xfrm>
                <a:off x="4062361" y="5776622"/>
                <a:ext cx="893970" cy="1663200"/>
                <a:chOff x="4062361" y="5776622"/>
                <a:chExt cx="893970" cy="1663200"/>
              </a:xfrm>
            </p:grpSpPr>
            <p:grpSp>
              <p:nvGrpSpPr>
                <p:cNvPr id="35" name="グループ化 34">
                  <a:extLst>
                    <a:ext uri="{FF2B5EF4-FFF2-40B4-BE49-F238E27FC236}">
                      <a16:creationId xmlns:a16="http://schemas.microsoft.com/office/drawing/2014/main" id="{0964FDF2-FF6A-4E8C-8BF9-5A264788AE92}"/>
                    </a:ext>
                  </a:extLst>
                </p:cNvPr>
                <p:cNvGrpSpPr/>
                <p:nvPr/>
              </p:nvGrpSpPr>
              <p:grpSpPr>
                <a:xfrm>
                  <a:off x="4062361" y="5776622"/>
                  <a:ext cx="893970" cy="1663200"/>
                  <a:chOff x="4062361" y="5776622"/>
                  <a:chExt cx="893970" cy="1663200"/>
                </a:xfrm>
              </p:grpSpPr>
              <p:pic>
                <p:nvPicPr>
                  <p:cNvPr id="23" name="図 22">
                    <a:extLst>
                      <a:ext uri="{FF2B5EF4-FFF2-40B4-BE49-F238E27FC236}">
                        <a16:creationId xmlns:a16="http://schemas.microsoft.com/office/drawing/2014/main" id="{DA8347A9-10AB-4A4E-874B-920578E701C8}"/>
                      </a:ext>
                    </a:extLst>
                  </p:cNvPr>
                  <p:cNvPicPr>
                    <a:picLocks noChangeAspect="1"/>
                  </p:cNvPicPr>
                  <p:nvPr/>
                </p:nvPicPr>
                <p:blipFill>
                  <a:blip r:embed="rId2"/>
                  <a:stretch>
                    <a:fillRect/>
                  </a:stretch>
                </p:blipFill>
                <p:spPr>
                  <a:xfrm>
                    <a:off x="4062361" y="5776622"/>
                    <a:ext cx="893970" cy="1663200"/>
                  </a:xfrm>
                  <a:prstGeom prst="rect">
                    <a:avLst/>
                  </a:prstGeom>
                </p:spPr>
              </p:pic>
              <p:pic>
                <p:nvPicPr>
                  <p:cNvPr id="9" name="図 8">
                    <a:extLst>
                      <a:ext uri="{FF2B5EF4-FFF2-40B4-BE49-F238E27FC236}">
                        <a16:creationId xmlns:a16="http://schemas.microsoft.com/office/drawing/2014/main" id="{4F8C76F2-0E76-4597-806C-2855D2051521}"/>
                      </a:ext>
                    </a:extLst>
                  </p:cNvPr>
                  <p:cNvPicPr>
                    <a:picLocks noChangeAspect="1"/>
                  </p:cNvPicPr>
                  <p:nvPr/>
                </p:nvPicPr>
                <p:blipFill>
                  <a:blip r:embed="rId3">
                    <a:duotone>
                      <a:prstClr val="black"/>
                      <a:schemeClr val="accent4">
                        <a:tint val="45000"/>
                        <a:satMod val="400000"/>
                      </a:schemeClr>
                    </a:duotone>
                  </a:blip>
                  <a:stretch>
                    <a:fillRect/>
                  </a:stretch>
                </p:blipFill>
                <p:spPr>
                  <a:xfrm>
                    <a:off x="4172439" y="6314718"/>
                    <a:ext cx="663303" cy="898669"/>
                  </a:xfrm>
                  <a:prstGeom prst="rect">
                    <a:avLst/>
                  </a:prstGeom>
                </p:spPr>
              </p:pic>
            </p:grpSp>
            <p:pic>
              <p:nvPicPr>
                <p:cNvPr id="28" name="図 27">
                  <a:extLst>
                    <a:ext uri="{FF2B5EF4-FFF2-40B4-BE49-F238E27FC236}">
                      <a16:creationId xmlns:a16="http://schemas.microsoft.com/office/drawing/2014/main" id="{20EBDF36-73B6-49EF-9EB3-5257FBE1B395}"/>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4258651" y="6307476"/>
                  <a:ext cx="490877" cy="838255"/>
                </a:xfrm>
                <a:prstGeom prst="rect">
                  <a:avLst/>
                </a:prstGeom>
              </p:spPr>
            </p:pic>
          </p:grpSp>
          <p:pic>
            <p:nvPicPr>
              <p:cNvPr id="25" name="図 24">
                <a:extLst>
                  <a:ext uri="{FF2B5EF4-FFF2-40B4-BE49-F238E27FC236}">
                    <a16:creationId xmlns:a16="http://schemas.microsoft.com/office/drawing/2014/main" id="{E4A6B3C4-3FC7-4A58-8CF0-C4D00CDEB9F7}"/>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278793" y="5988424"/>
                <a:ext cx="472133" cy="456249"/>
              </a:xfrm>
              <a:prstGeom prst="rect">
                <a:avLst/>
              </a:prstGeom>
            </p:spPr>
          </p:pic>
        </p:grpSp>
      </p:grpSp>
      <p:grpSp>
        <p:nvGrpSpPr>
          <p:cNvPr id="22" name="グループ化 21">
            <a:extLst>
              <a:ext uri="{FF2B5EF4-FFF2-40B4-BE49-F238E27FC236}">
                <a16:creationId xmlns:a16="http://schemas.microsoft.com/office/drawing/2014/main" id="{5DF601F6-6598-41EF-B35F-B88CACDF37FA}"/>
              </a:ext>
            </a:extLst>
          </p:cNvPr>
          <p:cNvGrpSpPr/>
          <p:nvPr/>
        </p:nvGrpSpPr>
        <p:grpSpPr>
          <a:xfrm>
            <a:off x="552495" y="1922375"/>
            <a:ext cx="5235080" cy="824434"/>
            <a:chOff x="664479" y="2997229"/>
            <a:chExt cx="5235080" cy="824434"/>
          </a:xfrm>
        </p:grpSpPr>
        <p:grpSp>
          <p:nvGrpSpPr>
            <p:cNvPr id="10" name="グループ化 9">
              <a:extLst>
                <a:ext uri="{FF2B5EF4-FFF2-40B4-BE49-F238E27FC236}">
                  <a16:creationId xmlns:a16="http://schemas.microsoft.com/office/drawing/2014/main" id="{FFA15978-D76C-47B7-BAE9-709D0AC25E68}"/>
                </a:ext>
              </a:extLst>
            </p:cNvPr>
            <p:cNvGrpSpPr/>
            <p:nvPr/>
          </p:nvGrpSpPr>
          <p:grpSpPr>
            <a:xfrm>
              <a:off x="664479" y="3019426"/>
              <a:ext cx="5235080" cy="802237"/>
              <a:chOff x="664479" y="3019426"/>
              <a:chExt cx="5235080" cy="802237"/>
            </a:xfrm>
          </p:grpSpPr>
          <p:sp>
            <p:nvSpPr>
              <p:cNvPr id="3" name="四角形: 角を丸くする 2">
                <a:extLst>
                  <a:ext uri="{FF2B5EF4-FFF2-40B4-BE49-F238E27FC236}">
                    <a16:creationId xmlns:a16="http://schemas.microsoft.com/office/drawing/2014/main" id="{A35F7898-4570-4D47-82EB-6CAC7991AB37}"/>
                  </a:ext>
                </a:extLst>
              </p:cNvPr>
              <p:cNvSpPr/>
              <p:nvPr/>
            </p:nvSpPr>
            <p:spPr>
              <a:xfrm>
                <a:off x="664479" y="3113680"/>
                <a:ext cx="5235080" cy="707983"/>
              </a:xfrm>
              <a:prstGeom prst="roundRect">
                <a:avLst/>
              </a:prstGeom>
              <a:noFill/>
              <a:ln w="28575" cmpd="sng"/>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74C17D01-DA7D-4318-9C83-0C5C05776F5C}"/>
                  </a:ext>
                </a:extLst>
              </p:cNvPr>
              <p:cNvSpPr/>
              <p:nvPr/>
            </p:nvSpPr>
            <p:spPr>
              <a:xfrm>
                <a:off x="904875" y="3019426"/>
                <a:ext cx="2318465" cy="17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8" name="テキスト ボックス 37">
              <a:extLst>
                <a:ext uri="{FF2B5EF4-FFF2-40B4-BE49-F238E27FC236}">
                  <a16:creationId xmlns:a16="http://schemas.microsoft.com/office/drawing/2014/main" id="{FC00B5D1-847E-4B0E-B9C0-17C5FB3BD345}"/>
                </a:ext>
              </a:extLst>
            </p:cNvPr>
            <p:cNvSpPr txBox="1"/>
            <p:nvPr/>
          </p:nvSpPr>
          <p:spPr>
            <a:xfrm>
              <a:off x="947511" y="2997229"/>
              <a:ext cx="1981123" cy="261610"/>
            </a:xfrm>
            <a:prstGeom prst="rect">
              <a:avLst/>
            </a:prstGeom>
            <a:solidFill>
              <a:srgbClr val="FFFF00"/>
            </a:solidFill>
          </p:spPr>
          <p:txBody>
            <a:bodyPr wrap="square">
              <a:spAutoFit/>
            </a:bodyPr>
            <a:lstStyle/>
            <a:p>
              <a:pPr marL="2339242" indent="-2339242"/>
              <a:r>
                <a:rPr lang="ja-JP" altLang="ja-JP" sz="105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050" b="1" kern="100" dirty="0">
                  <a:latin typeface="メイリオ" panose="020B0604030504040204" pitchFamily="50" charset="-128"/>
                  <a:ea typeface="メイリオ" panose="020B0604030504040204" pitchFamily="50" charset="-128"/>
                  <a:cs typeface="Times New Roman" panose="02020603050405020304" pitchFamily="18" charset="0"/>
                </a:rPr>
                <a:t>エアロゾルが発生する手技 </a:t>
              </a:r>
              <a:endParaRPr lang="ja-JP" altLang="ja-JP" sz="11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sp>
        <p:nvSpPr>
          <p:cNvPr id="40" name="テキスト ボックス 39">
            <a:extLst>
              <a:ext uri="{FF2B5EF4-FFF2-40B4-BE49-F238E27FC236}">
                <a16:creationId xmlns:a16="http://schemas.microsoft.com/office/drawing/2014/main" id="{457D4156-E38C-4D6B-9F25-39D9CBDA967A}"/>
              </a:ext>
            </a:extLst>
          </p:cNvPr>
          <p:cNvSpPr txBox="1"/>
          <p:nvPr/>
        </p:nvSpPr>
        <p:spPr>
          <a:xfrm>
            <a:off x="970678" y="2205171"/>
            <a:ext cx="4640455" cy="502702"/>
          </a:xfrm>
          <a:prstGeom prst="rect">
            <a:avLst/>
          </a:prstGeom>
          <a:noFill/>
        </p:spPr>
        <p:txBody>
          <a:bodyPr wrap="square">
            <a:spAutoFit/>
          </a:bodyPr>
          <a:lstStyle/>
          <a:p>
            <a:pPr>
              <a:lnSpc>
                <a:spcPts val="1560"/>
              </a:lnSpc>
            </a:pPr>
            <a:r>
              <a:rPr lang="ja-JP" altLang="en-US" sz="1050" dirty="0">
                <a:latin typeface="メイリオ" panose="020B0604030504040204" pitchFamily="50" charset="-128"/>
                <a:ea typeface="メイリオ" panose="020B0604030504040204" pitchFamily="50" charset="-128"/>
              </a:rPr>
              <a:t>気道吸引、心肺蘇生、気管挿管/抜管、用手換気、ネブライザー使用、</a:t>
            </a:r>
            <a:endParaRPr lang="en-US" altLang="ja-JP" sz="1050" dirty="0">
              <a:latin typeface="メイリオ" panose="020B0604030504040204" pitchFamily="50" charset="-128"/>
              <a:ea typeface="メイリオ" panose="020B0604030504040204" pitchFamily="50" charset="-128"/>
            </a:endParaRPr>
          </a:p>
          <a:p>
            <a:pPr>
              <a:lnSpc>
                <a:spcPts val="1560"/>
              </a:lnSpc>
            </a:pPr>
            <a:r>
              <a:rPr lang="en-US" altLang="ja-JP" sz="1050" dirty="0">
                <a:latin typeface="メイリオ" panose="020B0604030504040204" pitchFamily="50" charset="-128"/>
                <a:ea typeface="メイリオ" panose="020B0604030504040204" pitchFamily="50" charset="-128"/>
              </a:rPr>
              <a:t>NPPV</a:t>
            </a:r>
            <a:r>
              <a:rPr lang="ja-JP" altLang="en-US" sz="1050" dirty="0">
                <a:latin typeface="メイリオ" panose="020B0604030504040204" pitchFamily="50" charset="-128"/>
                <a:ea typeface="メイリオ" panose="020B0604030504040204" pitchFamily="50" charset="-128"/>
              </a:rPr>
              <a:t>使用、気管切開術</a:t>
            </a:r>
          </a:p>
        </p:txBody>
      </p:sp>
      <p:grpSp>
        <p:nvGrpSpPr>
          <p:cNvPr id="48" name="グループ化 47">
            <a:extLst>
              <a:ext uri="{FF2B5EF4-FFF2-40B4-BE49-F238E27FC236}">
                <a16:creationId xmlns:a16="http://schemas.microsoft.com/office/drawing/2014/main" id="{195A5B4C-828D-428F-93C0-D337BC174010}"/>
              </a:ext>
            </a:extLst>
          </p:cNvPr>
          <p:cNvGrpSpPr/>
          <p:nvPr/>
        </p:nvGrpSpPr>
        <p:grpSpPr>
          <a:xfrm>
            <a:off x="4878529" y="7386135"/>
            <a:ext cx="1275261" cy="1434422"/>
            <a:chOff x="5254611" y="7553313"/>
            <a:chExt cx="1275261" cy="1434422"/>
          </a:xfrm>
        </p:grpSpPr>
        <p:grpSp>
          <p:nvGrpSpPr>
            <p:cNvPr id="42" name="グループ化 41">
              <a:extLst>
                <a:ext uri="{FF2B5EF4-FFF2-40B4-BE49-F238E27FC236}">
                  <a16:creationId xmlns:a16="http://schemas.microsoft.com/office/drawing/2014/main" id="{9BCB1C95-E4C2-4FF4-98ED-B163C62495EF}"/>
                </a:ext>
              </a:extLst>
            </p:cNvPr>
            <p:cNvGrpSpPr>
              <a:grpSpLocks noChangeAspect="1"/>
            </p:cNvGrpSpPr>
            <p:nvPr/>
          </p:nvGrpSpPr>
          <p:grpSpPr>
            <a:xfrm>
              <a:off x="5462084" y="7712964"/>
              <a:ext cx="677563" cy="1260580"/>
              <a:chOff x="12512356" y="4536000"/>
              <a:chExt cx="2240895" cy="4169106"/>
            </a:xfrm>
          </p:grpSpPr>
          <p:grpSp>
            <p:nvGrpSpPr>
              <p:cNvPr id="44" name="グループ化 43">
                <a:extLst>
                  <a:ext uri="{FF2B5EF4-FFF2-40B4-BE49-F238E27FC236}">
                    <a16:creationId xmlns:a16="http://schemas.microsoft.com/office/drawing/2014/main" id="{ED8998F9-CD01-47B1-B84E-73D5680B83AC}"/>
                  </a:ext>
                </a:extLst>
              </p:cNvPr>
              <p:cNvGrpSpPr/>
              <p:nvPr/>
            </p:nvGrpSpPr>
            <p:grpSpPr>
              <a:xfrm>
                <a:off x="12512356" y="4536000"/>
                <a:ext cx="2240895" cy="4169106"/>
                <a:chOff x="12512356" y="4536000"/>
                <a:chExt cx="2240895" cy="4169106"/>
              </a:xfrm>
            </p:grpSpPr>
            <p:pic>
              <p:nvPicPr>
                <p:cNvPr id="46" name="Picture 8" descr="個人防護具のイラスト（エプロン・女性）">
                  <a:extLst>
                    <a:ext uri="{FF2B5EF4-FFF2-40B4-BE49-F238E27FC236}">
                      <a16:creationId xmlns:a16="http://schemas.microsoft.com/office/drawing/2014/main" id="{FF48EE8D-35EB-4264-9762-2419EA94906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2512356" y="4536000"/>
                  <a:ext cx="2240895" cy="416910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個人防護具のイラスト（女性・N95マスク）">
                  <a:extLst>
                    <a:ext uri="{FF2B5EF4-FFF2-40B4-BE49-F238E27FC236}">
                      <a16:creationId xmlns:a16="http://schemas.microsoft.com/office/drawing/2014/main" id="{10AC1BDC-3F5B-47AB-B3CC-637F161E5EE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3117048" y="5217031"/>
                  <a:ext cx="1034825" cy="986439"/>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2" descr="個人防護具のイラスト（女性・フェイスシールド）">
                <a:extLst>
                  <a:ext uri="{FF2B5EF4-FFF2-40B4-BE49-F238E27FC236}">
                    <a16:creationId xmlns:a16="http://schemas.microsoft.com/office/drawing/2014/main" id="{837BA9AE-3559-4426-8F65-02A0C5415EB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3029712" y="5033013"/>
                <a:ext cx="1146504" cy="11465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グループ化 26">
              <a:extLst>
                <a:ext uri="{FF2B5EF4-FFF2-40B4-BE49-F238E27FC236}">
                  <a16:creationId xmlns:a16="http://schemas.microsoft.com/office/drawing/2014/main" id="{19D71609-1220-4EB3-A857-FDBA1F9FF2D3}"/>
                </a:ext>
              </a:extLst>
            </p:cNvPr>
            <p:cNvGrpSpPr/>
            <p:nvPr/>
          </p:nvGrpSpPr>
          <p:grpSpPr>
            <a:xfrm>
              <a:off x="5254611" y="7553313"/>
              <a:ext cx="1275261" cy="1434422"/>
              <a:chOff x="5254611" y="7553313"/>
              <a:chExt cx="1275261" cy="1434422"/>
            </a:xfrm>
          </p:grpSpPr>
          <p:sp>
            <p:nvSpPr>
              <p:cNvPr id="21" name="吹き出し: 角を丸めた四角形 20">
                <a:extLst>
                  <a:ext uri="{FF2B5EF4-FFF2-40B4-BE49-F238E27FC236}">
                    <a16:creationId xmlns:a16="http://schemas.microsoft.com/office/drawing/2014/main" id="{329E010F-DD5A-4733-A772-AE727E671F58}"/>
                  </a:ext>
                </a:extLst>
              </p:cNvPr>
              <p:cNvSpPr/>
              <p:nvPr/>
            </p:nvSpPr>
            <p:spPr>
              <a:xfrm>
                <a:off x="5257800" y="7553313"/>
                <a:ext cx="1091390" cy="1434422"/>
              </a:xfrm>
              <a:prstGeom prst="wedgeRoundRectCallout">
                <a:avLst>
                  <a:gd name="adj1" fmla="val -115698"/>
                  <a:gd name="adj2" fmla="val -712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9E542702-12A0-442C-B2D6-9F63DCD1E7E2}"/>
                  </a:ext>
                </a:extLst>
              </p:cNvPr>
              <p:cNvSpPr txBox="1"/>
              <p:nvPr/>
            </p:nvSpPr>
            <p:spPr>
              <a:xfrm>
                <a:off x="5254611" y="7585112"/>
                <a:ext cx="1275261" cy="215444"/>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エアロゾル発生手技</a:t>
                </a:r>
              </a:p>
            </p:txBody>
          </p:sp>
          <p:sp>
            <p:nvSpPr>
              <p:cNvPr id="26" name="テキスト ボックス 25">
                <a:extLst>
                  <a:ext uri="{FF2B5EF4-FFF2-40B4-BE49-F238E27FC236}">
                    <a16:creationId xmlns:a16="http://schemas.microsoft.com/office/drawing/2014/main" id="{CEB9FCCC-C05D-4C77-BA22-CFE73EE7E7DB}"/>
                  </a:ext>
                </a:extLst>
              </p:cNvPr>
              <p:cNvSpPr txBox="1"/>
              <p:nvPr/>
            </p:nvSpPr>
            <p:spPr>
              <a:xfrm>
                <a:off x="5619377" y="7987668"/>
                <a:ext cx="400516" cy="200055"/>
              </a:xfrm>
              <a:prstGeom prst="rect">
                <a:avLst/>
              </a:prstGeom>
              <a:noFill/>
            </p:spPr>
            <p:txBody>
              <a:bodyPr wrap="square" rtlCol="0">
                <a:spAutoFit/>
              </a:bodyPr>
              <a:lstStyle/>
              <a:p>
                <a:r>
                  <a:rPr kumimoji="1" lang="en-US" altLang="ja-JP" sz="700" dirty="0">
                    <a:latin typeface="+mn-ea"/>
                  </a:rPr>
                  <a:t>N95</a:t>
                </a:r>
                <a:endParaRPr kumimoji="1" lang="ja-JP" altLang="en-US" sz="700" dirty="0">
                  <a:latin typeface="+mn-ea"/>
                </a:endParaRPr>
              </a:p>
            </p:txBody>
          </p:sp>
        </p:grpSp>
      </p:grpSp>
      <p:sp>
        <p:nvSpPr>
          <p:cNvPr id="13" name="スライド番号プレースホルダー 12">
            <a:extLst>
              <a:ext uri="{FF2B5EF4-FFF2-40B4-BE49-F238E27FC236}">
                <a16:creationId xmlns:a16="http://schemas.microsoft.com/office/drawing/2014/main" id="{39103C56-8722-4019-975C-FE1727F95452}"/>
              </a:ext>
            </a:extLst>
          </p:cNvPr>
          <p:cNvSpPr>
            <a:spLocks noGrp="1"/>
          </p:cNvSpPr>
          <p:nvPr>
            <p:ph type="sldNum" sz="quarter" idx="12"/>
          </p:nvPr>
        </p:nvSpPr>
        <p:spPr/>
        <p:txBody>
          <a:bodyPr/>
          <a:lstStyle/>
          <a:p>
            <a:fld id="{698D96D4-A717-436E-8A31-61B20D5A5D02}" type="slidenum">
              <a:rPr kumimoji="1" lang="ja-JP" altLang="en-US" smtClean="0"/>
              <a:t>14</a:t>
            </a:fld>
            <a:endParaRPr kumimoji="1" lang="ja-JP" altLang="en-US"/>
          </a:p>
        </p:txBody>
      </p:sp>
      <p:sp>
        <p:nvSpPr>
          <p:cNvPr id="50" name="テキスト ボックス 49">
            <a:extLst>
              <a:ext uri="{FF2B5EF4-FFF2-40B4-BE49-F238E27FC236}">
                <a16:creationId xmlns:a16="http://schemas.microsoft.com/office/drawing/2014/main" id="{BAB6ADA9-F3FE-4564-B278-FBAEA081FEE1}"/>
              </a:ext>
            </a:extLst>
          </p:cNvPr>
          <p:cNvSpPr txBox="1"/>
          <p:nvPr/>
        </p:nvSpPr>
        <p:spPr>
          <a:xfrm>
            <a:off x="561428" y="6820567"/>
            <a:ext cx="5758295" cy="246221"/>
          </a:xfrm>
          <a:prstGeom prst="rect">
            <a:avLst/>
          </a:prstGeom>
          <a:noFill/>
        </p:spPr>
        <p:txBody>
          <a:bodyPr wrap="square">
            <a:spAutoFit/>
          </a:bodyPr>
          <a:lstStyle/>
          <a:p>
            <a:pPr algn="just"/>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その他のケアに関しては付録</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標準予防策におけるケア場面別</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選択表</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参照。</a:t>
            </a:r>
          </a:p>
        </p:txBody>
      </p:sp>
      <p:sp>
        <p:nvSpPr>
          <p:cNvPr id="14" name="テキスト ボックス 13">
            <a:extLst>
              <a:ext uri="{FF2B5EF4-FFF2-40B4-BE49-F238E27FC236}">
                <a16:creationId xmlns:a16="http://schemas.microsoft.com/office/drawing/2014/main" id="{80B872CE-BACF-4A5A-80B8-F2E983D12F5D}"/>
              </a:ext>
            </a:extLst>
          </p:cNvPr>
          <p:cNvSpPr txBox="1"/>
          <p:nvPr/>
        </p:nvSpPr>
        <p:spPr>
          <a:xfrm>
            <a:off x="562020" y="8310413"/>
            <a:ext cx="3925667" cy="280846"/>
          </a:xfrm>
          <a:prstGeom prst="rect">
            <a:avLst/>
          </a:prstGeom>
          <a:noFill/>
        </p:spPr>
        <p:txBody>
          <a:bodyPr wrap="square" rtlCol="0">
            <a:spAutoFit/>
          </a:bodyPr>
          <a:lstStyle/>
          <a:p>
            <a:pPr>
              <a:lnSpc>
                <a:spcPts val="1560"/>
              </a:lnSpc>
            </a:pPr>
            <a:r>
              <a:rPr kumimoji="1" lang="ja-JP" altLang="en-US" sz="900" dirty="0">
                <a:latin typeface="メイリオ" panose="020B0604030504040204" pitchFamily="50" charset="-128"/>
                <a:ea typeface="メイリオ" panose="020B0604030504040204" pitchFamily="50" charset="-128"/>
              </a:rPr>
              <a:t>＊キャップは必須ではない。髪が汚染する可能性がある際に着用する。</a:t>
            </a:r>
          </a:p>
        </p:txBody>
      </p:sp>
    </p:spTree>
    <p:extLst>
      <p:ext uri="{BB962C8B-B14F-4D97-AF65-F5344CB8AC3E}">
        <p14:creationId xmlns:p14="http://schemas.microsoft.com/office/powerpoint/2010/main" val="1480952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a:extLst>
              <a:ext uri="{FF2B5EF4-FFF2-40B4-BE49-F238E27FC236}">
                <a16:creationId xmlns:a16="http://schemas.microsoft.com/office/drawing/2014/main" id="{8CE2A47F-1DEF-490B-8021-1CDC9BFD5B72}"/>
              </a:ext>
            </a:extLst>
          </p:cNvPr>
          <p:cNvSpPr txBox="1"/>
          <p:nvPr/>
        </p:nvSpPr>
        <p:spPr>
          <a:xfrm>
            <a:off x="560687" y="670178"/>
            <a:ext cx="5789848" cy="478213"/>
          </a:xfrm>
          <a:prstGeom prst="rect">
            <a:avLst/>
          </a:prstGeom>
          <a:noFill/>
        </p:spPr>
        <p:txBody>
          <a:bodyPr wrap="square" rtlCol="0">
            <a:noAutofit/>
          </a:bodyPr>
          <a:lstStyle/>
          <a:p>
            <a:pPr algn="just">
              <a:lnSpc>
                <a:spcPts val="1560"/>
              </a:lnSpc>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ゾーニングとは、感染症患者の入院病棟において、</a:t>
            </a:r>
            <a:r>
              <a:rPr lang="ja-JP" altLang="ja-JP" sz="1000" u="sng" kern="100" dirty="0">
                <a:latin typeface="メイリオ" panose="020B0604030504040204" pitchFamily="50" charset="-128"/>
                <a:ea typeface="メイリオ" panose="020B0604030504040204" pitchFamily="50" charset="-128"/>
                <a:cs typeface="Times New Roman" panose="02020603050405020304" pitchFamily="18" charset="0"/>
              </a:rPr>
              <a:t>病原体に汚染されている区域</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000" b="1" kern="100" dirty="0">
                <a:latin typeface="メイリオ" panose="020B0604030504040204" pitchFamily="50" charset="-128"/>
                <a:ea typeface="メイリオ" panose="020B0604030504040204" pitchFamily="50" charset="-128"/>
                <a:cs typeface="Times New Roman" panose="02020603050405020304" pitchFamily="18" charset="0"/>
              </a:rPr>
              <a:t>汚染区域</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）と</a:t>
            </a:r>
            <a:r>
              <a:rPr lang="ja-JP" altLang="ja-JP" sz="1000" u="sng" kern="100" dirty="0">
                <a:latin typeface="メイリオ" panose="020B0604030504040204" pitchFamily="50" charset="-128"/>
                <a:ea typeface="メイリオ" panose="020B0604030504040204" pitchFamily="50" charset="-128"/>
                <a:cs typeface="Times New Roman" panose="02020603050405020304" pitchFamily="18" charset="0"/>
              </a:rPr>
              <a:t>汚染されていない区域</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000" b="1" kern="100" dirty="0">
                <a:latin typeface="メイリオ" panose="020B0604030504040204" pitchFamily="50" charset="-128"/>
                <a:ea typeface="メイリオ" panose="020B0604030504040204" pitchFamily="50" charset="-128"/>
                <a:cs typeface="Times New Roman" panose="02020603050405020304" pitchFamily="18" charset="0"/>
              </a:rPr>
              <a:t>清潔区域</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）を区分けすることで</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ある</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00" b="1" dirty="0">
              <a:solidFill>
                <a:srgbClr val="000000"/>
              </a:solidFill>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560"/>
              </a:lnSpc>
            </a:pPr>
            <a:endParaRPr lang="en-US" sz="1000" b="1" dirty="0">
              <a:solidFill>
                <a:srgbClr val="000000"/>
              </a:solidFill>
              <a:latin typeface="メイリオ" panose="020B0604030504040204" pitchFamily="50" charset="-128"/>
              <a:ea typeface="游明朝" panose="02020400000000000000" pitchFamily="18" charset="-128"/>
              <a:cs typeface="Times New Roman" panose="02020603050405020304" pitchFamily="18" charset="0"/>
            </a:endParaRPr>
          </a:p>
          <a:p>
            <a:pPr algn="just">
              <a:lnSpc>
                <a:spcPts val="1560"/>
              </a:lnSpc>
            </a:pPr>
            <a:endParaRPr lang="en-US" sz="1000" b="1" dirty="0">
              <a:solidFill>
                <a:srgbClr val="000000"/>
              </a:solidFill>
              <a:latin typeface="メイリオ" panose="020B0604030504040204" pitchFamily="50" charset="-128"/>
              <a:ea typeface="游明朝" panose="02020400000000000000" pitchFamily="18" charset="-128"/>
              <a:cs typeface="Times New Roman" panose="02020603050405020304" pitchFamily="18" charset="0"/>
            </a:endParaRPr>
          </a:p>
          <a:p>
            <a:pPr algn="just">
              <a:lnSpc>
                <a:spcPts val="1560"/>
              </a:lnSpc>
            </a:pPr>
            <a:endParaRPr lang="en-US" sz="1000" b="1" dirty="0">
              <a:solidFill>
                <a:srgbClr val="000000"/>
              </a:solidFill>
              <a:latin typeface="メイリオ" panose="020B0604030504040204" pitchFamily="50" charset="-128"/>
              <a:ea typeface="游明朝" panose="02020400000000000000" pitchFamily="18" charset="-128"/>
              <a:cs typeface="Times New Roman" panose="02020603050405020304" pitchFamily="18" charset="0"/>
            </a:endParaRPr>
          </a:p>
          <a:p>
            <a:pPr algn="just">
              <a:lnSpc>
                <a:spcPts val="1560"/>
              </a:lnSpc>
            </a:pPr>
            <a:endParaRPr lang="ja-JP" altLang="en-US" sz="10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F7C0AF2B-D46C-4307-AAF3-A4FA6763A362}"/>
              </a:ext>
            </a:extLst>
          </p:cNvPr>
          <p:cNvSpPr txBox="1"/>
          <p:nvPr/>
        </p:nvSpPr>
        <p:spPr>
          <a:xfrm>
            <a:off x="563332" y="3520440"/>
            <a:ext cx="6075593" cy="5824671"/>
          </a:xfrm>
          <a:prstGeom prst="rect">
            <a:avLst/>
          </a:prstGeom>
          <a:noFill/>
        </p:spPr>
        <p:txBody>
          <a:bodyPr wrap="square">
            <a:spAutoFit/>
          </a:bodyPr>
          <a:lstStyle/>
          <a:p>
            <a:pPr marL="285750" indent="-285750">
              <a:lnSpc>
                <a:spcPts val="1560"/>
              </a:lnSpc>
              <a:buFont typeface="Wingdings" panose="05000000000000000000" pitchFamily="2" charset="2"/>
              <a:buChar char="n"/>
            </a:pP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各ゾーンを明確に区別する</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職員</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の動線</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確認</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する。</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を着用していない</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職員</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が</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曝露</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しない、また、</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グリーンゾーンに汚染が生じないように</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各ゾーンを</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設定する</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仕切りや床にテープを貼るなどして区切る</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。テープを色分けするなど、わかりやすくする。</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（写真参照）</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560"/>
              </a:lnSpc>
              <a:buFont typeface="Wingdings" panose="05000000000000000000" pitchFamily="2" charset="2"/>
              <a:buChar char="Ø"/>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配置上可能であれば、スタッフステーションはグリーンゾーンにするのが望ましい。</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560"/>
              </a:lnSpc>
            </a:pP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886" indent="-342886">
              <a:lnSpc>
                <a:spcPts val="1560"/>
              </a:lnSpc>
              <a:buFont typeface="Wingdings" panose="05000000000000000000" pitchFamily="2" charset="2"/>
              <a:buChar char="n"/>
            </a:pP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の着用場所と脱衣場所は明確に指定する</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886" indent="-342886">
              <a:lnSpc>
                <a:spcPts val="1560"/>
              </a:lnSpc>
              <a:buFont typeface="Wingdings" panose="05000000000000000000" pitchFamily="2" charset="2"/>
              <a:buChar char="n"/>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感染者は原則室内で過ごし、検査等で移動が必要は際は、専用動線の確保が望ましい。</a:t>
            </a:r>
            <a:b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b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難しい場合は使用時間を決めるなど、汚染拡大を防ぐ。</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886" indent="-342886">
              <a:lnSpc>
                <a:spcPts val="1560"/>
              </a:lnSpc>
              <a:buFont typeface="Wingdings" panose="05000000000000000000" pitchFamily="2" charset="2"/>
              <a:buChar char="n"/>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886" indent="-342886">
              <a:lnSpc>
                <a:spcPts val="1560"/>
              </a:lnSpc>
              <a:buFont typeface="Wingdings" panose="05000000000000000000" pitchFamily="2" charset="2"/>
              <a:buChar char="n"/>
            </a:pP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かかわるすべて</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の職員</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が</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ルールに則って行動できるようにする。</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628650" lvl="1" indent="-171450">
              <a:lnSpc>
                <a:spcPts val="1560"/>
              </a:lnSpc>
              <a:buFont typeface="Wingdings" panose="05000000000000000000" pitchFamily="2" charset="2"/>
              <a:buChar char="Ø"/>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各ゾーンですべきこと、ルールを明確にし、掲示物などを用いてわかりやすく表示する</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628650" lvl="1" indent="-171450">
              <a:lnSpc>
                <a:spcPts val="1560"/>
              </a:lnSpc>
              <a:buFont typeface="Wingdings" panose="05000000000000000000" pitchFamily="2" charset="2"/>
              <a:buChar char="Ø"/>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変更事項があるときは、速やかに周知徹底する。変更資料は更新日付を入れ、変更項目</a:t>
            </a:r>
            <a:b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b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はハイライトにするなど、わかりやすくする。</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8" name="グループ化 7">
            <a:extLst>
              <a:ext uri="{FF2B5EF4-FFF2-40B4-BE49-F238E27FC236}">
                <a16:creationId xmlns:a16="http://schemas.microsoft.com/office/drawing/2014/main" id="{B61B87A7-FB11-4699-B394-3E15FD4ED153}"/>
              </a:ext>
            </a:extLst>
          </p:cNvPr>
          <p:cNvGrpSpPr>
            <a:grpSpLocks noChangeAspect="1"/>
          </p:cNvGrpSpPr>
          <p:nvPr/>
        </p:nvGrpSpPr>
        <p:grpSpPr>
          <a:xfrm>
            <a:off x="881710" y="4761905"/>
            <a:ext cx="5310445" cy="2070623"/>
            <a:chOff x="1162050" y="542924"/>
            <a:chExt cx="4445794" cy="1638139"/>
          </a:xfrm>
        </p:grpSpPr>
        <p:sp>
          <p:nvSpPr>
            <p:cNvPr id="9" name="正方形/長方形 8">
              <a:extLst>
                <a:ext uri="{FF2B5EF4-FFF2-40B4-BE49-F238E27FC236}">
                  <a16:creationId xmlns:a16="http://schemas.microsoft.com/office/drawing/2014/main" id="{454E3E53-AC16-4DC3-962F-DB1DE6ED840A}"/>
                </a:ext>
              </a:extLst>
            </p:cNvPr>
            <p:cNvSpPr/>
            <p:nvPr/>
          </p:nvSpPr>
          <p:spPr>
            <a:xfrm>
              <a:off x="1162050" y="542924"/>
              <a:ext cx="4445794" cy="1426945"/>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pic>
          <p:nvPicPr>
            <p:cNvPr id="11" name="図 10" descr="バスルームの一角&#10;&#10;自動的に生成された説明">
              <a:extLst>
                <a:ext uri="{FF2B5EF4-FFF2-40B4-BE49-F238E27FC236}">
                  <a16:creationId xmlns:a16="http://schemas.microsoft.com/office/drawing/2014/main" id="{B3C0B4EF-1D7A-49E6-ABA7-398B0D72005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01339" y="571499"/>
              <a:ext cx="2150271" cy="1361381"/>
            </a:xfrm>
            <a:prstGeom prst="rect">
              <a:avLst/>
            </a:prstGeom>
          </p:spPr>
        </p:pic>
        <p:pic>
          <p:nvPicPr>
            <p:cNvPr id="12" name="図 11" descr="屋内, 建物, 床, 座る が含まれている画像&#10;&#10;自動的に生成された説明">
              <a:extLst>
                <a:ext uri="{FF2B5EF4-FFF2-40B4-BE49-F238E27FC236}">
                  <a16:creationId xmlns:a16="http://schemas.microsoft.com/office/drawing/2014/main" id="{618D882C-5F79-4ED1-85F2-DABE0FCFEA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29000" y="571499"/>
              <a:ext cx="2150269" cy="1361382"/>
            </a:xfrm>
            <a:prstGeom prst="rect">
              <a:avLst/>
            </a:prstGeom>
          </p:spPr>
        </p:pic>
        <p:sp>
          <p:nvSpPr>
            <p:cNvPr id="13" name="テキスト ボックス 12">
              <a:extLst>
                <a:ext uri="{FF2B5EF4-FFF2-40B4-BE49-F238E27FC236}">
                  <a16:creationId xmlns:a16="http://schemas.microsoft.com/office/drawing/2014/main" id="{AE530FD2-AEA6-499B-AD9B-81ABFC63E00E}"/>
                </a:ext>
              </a:extLst>
            </p:cNvPr>
            <p:cNvSpPr txBox="1"/>
            <p:nvPr/>
          </p:nvSpPr>
          <p:spPr>
            <a:xfrm>
              <a:off x="1347826" y="1998444"/>
              <a:ext cx="2313389" cy="182619"/>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床にテープを貼ったゾーニング例</a:t>
              </a:r>
            </a:p>
          </p:txBody>
        </p:sp>
      </p:grpSp>
      <p:sp>
        <p:nvSpPr>
          <p:cNvPr id="2" name="テキスト ボックス 1">
            <a:extLst>
              <a:ext uri="{FF2B5EF4-FFF2-40B4-BE49-F238E27FC236}">
                <a16:creationId xmlns:a16="http://schemas.microsoft.com/office/drawing/2014/main" id="{A5D9CAB6-2134-48D1-A3ED-727EAA30D7A8}"/>
              </a:ext>
            </a:extLst>
          </p:cNvPr>
          <p:cNvSpPr txBox="1"/>
          <p:nvPr/>
        </p:nvSpPr>
        <p:spPr>
          <a:xfrm>
            <a:off x="462245" y="420397"/>
            <a:ext cx="1300356" cy="276999"/>
          </a:xfrm>
          <a:prstGeom prst="rect">
            <a:avLst/>
          </a:prstGeom>
          <a:noFill/>
        </p:spPr>
        <p:txBody>
          <a:bodyPr wrap="none" rtlCol="0">
            <a:spAutoFit/>
          </a:bodyPr>
          <a:lstStyle/>
          <a:p>
            <a:pPr marL="342900" indent="-342900">
              <a:buFont typeface="+mj-lt"/>
              <a:buAutoNum type="arabicPeriod" startAt="3"/>
            </a:pPr>
            <a:r>
              <a:rPr kumimoji="1" lang="ja-JP" altLang="en-US" sz="1200" b="1" dirty="0">
                <a:latin typeface="メイリオ" panose="020B0604030504040204" pitchFamily="50" charset="-128"/>
                <a:ea typeface="メイリオ" panose="020B0604030504040204" pitchFamily="50" charset="-128"/>
              </a:rPr>
              <a:t>ゾーニング</a:t>
            </a:r>
          </a:p>
        </p:txBody>
      </p:sp>
      <p:sp>
        <p:nvSpPr>
          <p:cNvPr id="14" name="テキスト ボックス 13">
            <a:extLst>
              <a:ext uri="{FF2B5EF4-FFF2-40B4-BE49-F238E27FC236}">
                <a16:creationId xmlns:a16="http://schemas.microsoft.com/office/drawing/2014/main" id="{B71ABD85-AD29-4A51-86A6-809313C7BB4B}"/>
              </a:ext>
            </a:extLst>
          </p:cNvPr>
          <p:cNvSpPr txBox="1"/>
          <p:nvPr/>
        </p:nvSpPr>
        <p:spPr>
          <a:xfrm>
            <a:off x="437931" y="3254474"/>
            <a:ext cx="3429000" cy="261610"/>
          </a:xfrm>
          <a:prstGeom prst="rect">
            <a:avLst/>
          </a:prstGeom>
          <a:noFill/>
        </p:spPr>
        <p:txBody>
          <a:bodyPr wrap="square">
            <a:spAutoFit/>
          </a:bodyPr>
          <a:lstStyle/>
          <a:p>
            <a:r>
              <a:rPr lang="ja-JP" altLang="en-US" sz="1100" b="1" kern="100" dirty="0">
                <a:latin typeface="メイリオ" panose="020B0604030504040204" pitchFamily="50" charset="-128"/>
                <a:ea typeface="メイリオ" panose="020B0604030504040204" pitchFamily="50" charset="-128"/>
                <a:cs typeface="Times New Roman" panose="02020603050405020304" pitchFamily="18" charset="0"/>
              </a:rPr>
              <a:t>１）ゾーニングの注意点</a:t>
            </a:r>
            <a:endParaRPr lang="en-US" altLang="ja-JP" sz="11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CA8E03DD-775D-428F-9F98-4B1B1D8DED95}"/>
              </a:ext>
            </a:extLst>
          </p:cNvPr>
          <p:cNvSpPr>
            <a:spLocks noGrp="1"/>
          </p:cNvSpPr>
          <p:nvPr>
            <p:ph type="sldNum" sz="quarter" idx="12"/>
          </p:nvPr>
        </p:nvSpPr>
        <p:spPr/>
        <p:txBody>
          <a:bodyPr/>
          <a:lstStyle/>
          <a:p>
            <a:fld id="{698D96D4-A717-436E-8A31-61B20D5A5D02}" type="slidenum">
              <a:rPr kumimoji="1" lang="ja-JP" altLang="en-US" smtClean="0"/>
              <a:t>15</a:t>
            </a:fld>
            <a:endParaRPr kumimoji="1" lang="ja-JP" altLang="en-US"/>
          </a:p>
        </p:txBody>
      </p:sp>
      <p:grpSp>
        <p:nvGrpSpPr>
          <p:cNvPr id="4" name="グループ化 3">
            <a:extLst>
              <a:ext uri="{FF2B5EF4-FFF2-40B4-BE49-F238E27FC236}">
                <a16:creationId xmlns:a16="http://schemas.microsoft.com/office/drawing/2014/main" id="{67C31E90-4B6C-4B29-B07F-0028A709C398}"/>
              </a:ext>
            </a:extLst>
          </p:cNvPr>
          <p:cNvGrpSpPr/>
          <p:nvPr/>
        </p:nvGrpSpPr>
        <p:grpSpPr>
          <a:xfrm>
            <a:off x="637895" y="1207694"/>
            <a:ext cx="4324630" cy="1686785"/>
            <a:chOff x="542645" y="1217219"/>
            <a:chExt cx="4324630" cy="1686785"/>
          </a:xfrm>
        </p:grpSpPr>
        <p:sp>
          <p:nvSpPr>
            <p:cNvPr id="10" name="テキスト ボックス 9">
              <a:extLst>
                <a:ext uri="{FF2B5EF4-FFF2-40B4-BE49-F238E27FC236}">
                  <a16:creationId xmlns:a16="http://schemas.microsoft.com/office/drawing/2014/main" id="{67A7031F-4F0E-4F77-A424-DFBDFF6D3050}"/>
                </a:ext>
              </a:extLst>
            </p:cNvPr>
            <p:cNvSpPr txBox="1"/>
            <p:nvPr/>
          </p:nvSpPr>
          <p:spPr>
            <a:xfrm>
              <a:off x="542645" y="1356681"/>
              <a:ext cx="4324630" cy="1547323"/>
            </a:xfrm>
            <a:prstGeom prst="rect">
              <a:avLst/>
            </a:prstGeom>
            <a:ln w="38100" cmpd="dbl">
              <a:solidFill>
                <a:schemeClr val="accent6"/>
              </a:solidFill>
            </a:ln>
          </p:spPr>
          <p:style>
            <a:lnRef idx="2">
              <a:schemeClr val="dk1"/>
            </a:lnRef>
            <a:fillRef idx="1">
              <a:schemeClr val="lt1"/>
            </a:fillRef>
            <a:effectRef idx="0">
              <a:schemeClr val="dk1"/>
            </a:effectRef>
            <a:fontRef idx="minor">
              <a:schemeClr val="dk1"/>
            </a:fontRef>
          </p:style>
          <p:txBody>
            <a:bodyPr rot="0" spcFirstLastPara="0" vert="horz" wrap="square" lIns="91441" tIns="45720" rIns="91441" bIns="45720" numCol="1" spcCol="0" rtlCol="0" fromWordArt="0" anchor="t" anchorCtr="0" forceAA="0" compatLnSpc="1">
              <a:prstTxWarp prst="textNoShape">
                <a:avLst/>
              </a:prstTxWarp>
              <a:noAutofit/>
            </a:bodyPr>
            <a:lstStyle/>
            <a:p>
              <a:pPr>
                <a:lnSpc>
                  <a:spcPts val="1400"/>
                </a:lnSpc>
              </a:pPr>
              <a:endParaRPr lang="en-US" altLang="ja-JP" sz="400"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ts val="1600"/>
                </a:lnSpc>
              </a:pPr>
              <a:r>
                <a:rPr lang="en-US" altLang="ja-JP" sz="11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050" kern="100" dirty="0">
                  <a:latin typeface="メイリオ" panose="020B0604030504040204" pitchFamily="50" charset="-128"/>
                  <a:ea typeface="メイリオ" panose="020B0604030504040204" pitchFamily="50" charset="-128"/>
                  <a:cs typeface="Times New Roman" panose="02020603050405020304" pitchFamily="18" charset="0"/>
                </a:rPr>
                <a:t>本ガイドでは以下の通り定義する。</a:t>
              </a:r>
              <a:endParaRPr lang="ja-JP" altLang="en-US" sz="1100"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ts val="1600"/>
                </a:lnSpc>
              </a:pPr>
              <a:r>
                <a:rPr lang="en-US" sz="1200" kern="100" dirty="0">
                  <a:latin typeface="メイリオ" panose="020B0604030504040204" pitchFamily="50" charset="-128"/>
                  <a:ea typeface="メイリオ" panose="020B0604030504040204" pitchFamily="50" charset="-128"/>
                  <a:cs typeface="Times New Roman" panose="02020603050405020304" pitchFamily="18" charset="0"/>
                </a:rPr>
                <a:t> </a:t>
              </a:r>
              <a:endPar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30" lvl="1" indent="-285750">
                <a:lnSpc>
                  <a:spcPts val="1800"/>
                </a:lnSpc>
                <a:buClr>
                  <a:schemeClr val="accent6"/>
                </a:buClr>
                <a:buFont typeface="Wingdings" panose="05000000000000000000" pitchFamily="2" charset="2"/>
                <a:buChar char="n"/>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グリーンゾーン</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000" b="1" kern="100" dirty="0">
                  <a:latin typeface="メイリオ" panose="020B0604030504040204" pitchFamily="50" charset="-128"/>
                  <a:ea typeface="メイリオ" panose="020B0604030504040204" pitchFamily="50" charset="-128"/>
                  <a:cs typeface="Times New Roman" panose="02020603050405020304" pitchFamily="18" charset="0"/>
                </a:rPr>
                <a:t>清潔区域</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。感染者のいないエリア。</a:t>
              </a:r>
            </a:p>
            <a:p>
              <a:pPr marL="742918" lvl="1" indent="-285738">
                <a:lnSpc>
                  <a:spcPts val="1800"/>
                </a:lnSpc>
                <a:buClr>
                  <a:srgbClr val="FFFF00"/>
                </a:buClr>
                <a:buFont typeface="Wingdings" panose="05000000000000000000" pitchFamily="2" charset="2"/>
                <a:buChar char="n"/>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イエローゾーン</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000" b="1" kern="100" dirty="0">
                  <a:latin typeface="メイリオ" panose="020B0604030504040204" pitchFamily="50" charset="-128"/>
                  <a:ea typeface="メイリオ" panose="020B0604030504040204" pitchFamily="50" charset="-128"/>
                  <a:cs typeface="Times New Roman" panose="02020603050405020304" pitchFamily="18" charset="0"/>
                </a:rPr>
                <a:t>準清潔区域</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脱衣場所。</a:t>
              </a:r>
            </a:p>
            <a:p>
              <a:pPr marL="742918" lvl="1" indent="-285738">
                <a:lnSpc>
                  <a:spcPts val="1800"/>
                </a:lnSpc>
                <a:buClr>
                  <a:srgbClr val="FF0000"/>
                </a:buClr>
                <a:buFont typeface="Wingdings" panose="05000000000000000000" pitchFamily="2" charset="2"/>
                <a:buChar char="n"/>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レッドゾーン</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   : </a:t>
              </a:r>
              <a:r>
                <a:rPr lang="ja-JP" altLang="en-US" sz="1000" b="1" kern="100" dirty="0">
                  <a:latin typeface="メイリオ" panose="020B0604030504040204" pitchFamily="50" charset="-128"/>
                  <a:ea typeface="メイリオ" panose="020B0604030504040204" pitchFamily="50" charset="-128"/>
                  <a:cs typeface="Times New Roman" panose="02020603050405020304" pitchFamily="18" charset="0"/>
                </a:rPr>
                <a:t>汚染区域</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。感染者のいるエリア</a:t>
              </a:r>
              <a:r>
                <a:rPr lang="ja-JP" altLang="en-US" sz="105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5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9A3A1C2A-B8CB-42A0-A3DA-AD73FE2D7877}"/>
                </a:ext>
              </a:extLst>
            </p:cNvPr>
            <p:cNvSpPr txBox="1"/>
            <p:nvPr/>
          </p:nvSpPr>
          <p:spPr>
            <a:xfrm>
              <a:off x="786460" y="1217219"/>
              <a:ext cx="892498" cy="278923"/>
            </a:xfrm>
            <a:prstGeom prst="rect">
              <a:avLst/>
            </a:prstGeom>
            <a:solidFill>
              <a:schemeClr val="bg1"/>
            </a:solidFill>
          </p:spPr>
          <p:txBody>
            <a:bodyPr wrap="square">
              <a:spAutoFit/>
            </a:bodyPr>
            <a:lstStyle/>
            <a:p>
              <a:pPr>
                <a:lnSpc>
                  <a:spcPts val="1500"/>
                </a:lnSpc>
              </a:pPr>
              <a:r>
                <a:rPr lang="ja-JP" altLang="en-US" sz="1100" kern="100" dirty="0">
                  <a:latin typeface="メイリオ" panose="020B0604030504040204" pitchFamily="50" charset="-128"/>
                  <a:ea typeface="メイリオ" panose="020B0604030504040204" pitchFamily="50" charset="-128"/>
                  <a:cs typeface="Times New Roman" panose="02020603050405020304" pitchFamily="18" charset="0"/>
                </a:rPr>
                <a:t>用語の説明 </a:t>
              </a:r>
              <a:endParaRPr lang="ja-JP" altLang="en-US" sz="1100" dirty="0"/>
            </a:p>
          </p:txBody>
        </p:sp>
      </p:grpSp>
    </p:spTree>
    <p:extLst>
      <p:ext uri="{BB962C8B-B14F-4D97-AF65-F5344CB8AC3E}">
        <p14:creationId xmlns:p14="http://schemas.microsoft.com/office/powerpoint/2010/main" val="3394866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707EEE0E-65E8-4A70-B8BC-20BCC53BDFBC}"/>
              </a:ext>
            </a:extLst>
          </p:cNvPr>
          <p:cNvSpPr txBox="1"/>
          <p:nvPr/>
        </p:nvSpPr>
        <p:spPr>
          <a:xfrm>
            <a:off x="553980" y="1365682"/>
            <a:ext cx="5762946" cy="489878"/>
          </a:xfrm>
          <a:prstGeom prst="rect">
            <a:avLst/>
          </a:prstGeom>
          <a:noFill/>
        </p:spPr>
        <p:txBody>
          <a:bodyPr wrap="square">
            <a:spAutoFit/>
          </a:bodyPr>
          <a:lstStyle/>
          <a:p>
            <a:pPr marL="342886" indent="-342886">
              <a:lnSpc>
                <a:spcPts val="1560"/>
              </a:lnSpc>
              <a:buFont typeface="Wingdings" panose="05000000000000000000" pitchFamily="2" charset="2"/>
              <a:buChar char="n"/>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感染性廃棄物容器は容量の８割程度になったら閉じる。</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800086" lvl="1" indent="-342886">
              <a:lnSpc>
                <a:spcPts val="1560"/>
              </a:lnSpc>
              <a:buFont typeface="Wingdings" panose="05000000000000000000" pitchFamily="2" charset="2"/>
              <a:buChar char="Ø"/>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感染ゴミを上から押し込みスペースを作らない。</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4" name="グループ化 3">
            <a:extLst>
              <a:ext uri="{FF2B5EF4-FFF2-40B4-BE49-F238E27FC236}">
                <a16:creationId xmlns:a16="http://schemas.microsoft.com/office/drawing/2014/main" id="{9DA89B60-93B2-4F0E-A869-CD98D1804377}"/>
              </a:ext>
            </a:extLst>
          </p:cNvPr>
          <p:cNvGrpSpPr/>
          <p:nvPr/>
        </p:nvGrpSpPr>
        <p:grpSpPr>
          <a:xfrm>
            <a:off x="659528" y="2045248"/>
            <a:ext cx="4001827" cy="1838309"/>
            <a:chOff x="616102" y="450140"/>
            <a:chExt cx="5882840" cy="2702385"/>
          </a:xfrm>
        </p:grpSpPr>
        <p:grpSp>
          <p:nvGrpSpPr>
            <p:cNvPr id="5" name="グループ化 4">
              <a:extLst>
                <a:ext uri="{FF2B5EF4-FFF2-40B4-BE49-F238E27FC236}">
                  <a16:creationId xmlns:a16="http://schemas.microsoft.com/office/drawing/2014/main" id="{6ECC56E3-9E2E-41C0-B159-A13EB8763784}"/>
                </a:ext>
              </a:extLst>
            </p:cNvPr>
            <p:cNvGrpSpPr/>
            <p:nvPr/>
          </p:nvGrpSpPr>
          <p:grpSpPr>
            <a:xfrm>
              <a:off x="1192070" y="669836"/>
              <a:ext cx="2029372" cy="2325058"/>
              <a:chOff x="1192070" y="669836"/>
              <a:chExt cx="2029372" cy="2325058"/>
            </a:xfrm>
          </p:grpSpPr>
          <p:pic>
            <p:nvPicPr>
              <p:cNvPr id="13" name="図 12" descr="屋内, 座る, 小さい, テーブル が含まれている画像&#10;&#10;自動的に生成された説明">
                <a:extLst>
                  <a:ext uri="{FF2B5EF4-FFF2-40B4-BE49-F238E27FC236}">
                    <a16:creationId xmlns:a16="http://schemas.microsoft.com/office/drawing/2014/main" id="{6ED5CA5E-EDF9-436D-9E1C-3E8D35D591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92070" y="669836"/>
                <a:ext cx="2029372" cy="2325058"/>
              </a:xfrm>
              <a:prstGeom prst="rect">
                <a:avLst/>
              </a:prstGeom>
            </p:spPr>
          </p:pic>
          <p:cxnSp>
            <p:nvCxnSpPr>
              <p:cNvPr id="14" name="直線コネクタ 13">
                <a:extLst>
                  <a:ext uri="{FF2B5EF4-FFF2-40B4-BE49-F238E27FC236}">
                    <a16:creationId xmlns:a16="http://schemas.microsoft.com/office/drawing/2014/main" id="{6CD3426D-1620-4EB9-98CC-CEA5E91FB08E}"/>
                  </a:ext>
                </a:extLst>
              </p:cNvPr>
              <p:cNvCxnSpPr/>
              <p:nvPr/>
            </p:nvCxnSpPr>
            <p:spPr>
              <a:xfrm>
                <a:off x="1627193" y="1167692"/>
                <a:ext cx="1031330" cy="0"/>
              </a:xfrm>
              <a:prstGeom prst="line">
                <a:avLst/>
              </a:prstGeom>
              <a:ln w="57150">
                <a:solidFill>
                  <a:srgbClr val="FF0000"/>
                </a:solidFill>
                <a:prstDash val="dash"/>
              </a:ln>
            </p:spPr>
            <p:style>
              <a:lnRef idx="3">
                <a:schemeClr val="accent1"/>
              </a:lnRef>
              <a:fillRef idx="0">
                <a:schemeClr val="accent1"/>
              </a:fillRef>
              <a:effectRef idx="2">
                <a:schemeClr val="accent1"/>
              </a:effectRef>
              <a:fontRef idx="minor">
                <a:schemeClr val="tx1"/>
              </a:fontRef>
            </p:style>
          </p:cxnSp>
          <p:cxnSp>
            <p:nvCxnSpPr>
              <p:cNvPr id="15" name="直線コネクタ 14">
                <a:extLst>
                  <a:ext uri="{FF2B5EF4-FFF2-40B4-BE49-F238E27FC236}">
                    <a16:creationId xmlns:a16="http://schemas.microsoft.com/office/drawing/2014/main" id="{A6957A3A-A8C8-4C46-9116-26BE95970366}"/>
                  </a:ext>
                </a:extLst>
              </p:cNvPr>
              <p:cNvCxnSpPr>
                <a:cxnSpLocks/>
              </p:cNvCxnSpPr>
              <p:nvPr/>
            </p:nvCxnSpPr>
            <p:spPr>
              <a:xfrm>
                <a:off x="2658523" y="1151037"/>
                <a:ext cx="232881" cy="681328"/>
              </a:xfrm>
              <a:prstGeom prst="line">
                <a:avLst/>
              </a:prstGeom>
              <a:ln w="57150">
                <a:solidFill>
                  <a:srgbClr val="FF0000"/>
                </a:solidFill>
                <a:prstDash val="dash"/>
              </a:ln>
            </p:spPr>
            <p:style>
              <a:lnRef idx="3">
                <a:schemeClr val="accent1"/>
              </a:lnRef>
              <a:fillRef idx="0">
                <a:schemeClr val="accent1"/>
              </a:fillRef>
              <a:effectRef idx="2">
                <a:schemeClr val="accent1"/>
              </a:effectRef>
              <a:fontRef idx="minor">
                <a:schemeClr val="tx1"/>
              </a:fontRef>
            </p:style>
          </p:cxnSp>
          <p:cxnSp>
            <p:nvCxnSpPr>
              <p:cNvPr id="16" name="直線コネクタ 15">
                <a:extLst>
                  <a:ext uri="{FF2B5EF4-FFF2-40B4-BE49-F238E27FC236}">
                    <a16:creationId xmlns:a16="http://schemas.microsoft.com/office/drawing/2014/main" id="{3DEEFDE4-94BF-4DE4-A7DF-A34AAA87557B}"/>
                  </a:ext>
                </a:extLst>
              </p:cNvPr>
              <p:cNvCxnSpPr>
                <a:cxnSpLocks/>
              </p:cNvCxnSpPr>
              <p:nvPr/>
            </p:nvCxnSpPr>
            <p:spPr>
              <a:xfrm flipV="1">
                <a:off x="1485855" y="1151313"/>
                <a:ext cx="159333" cy="681052"/>
              </a:xfrm>
              <a:prstGeom prst="line">
                <a:avLst/>
              </a:prstGeom>
              <a:ln w="57150">
                <a:solidFill>
                  <a:srgbClr val="FF0000"/>
                </a:solidFill>
                <a:prstDash val="dash"/>
              </a:ln>
            </p:spPr>
            <p:style>
              <a:lnRef idx="3">
                <a:schemeClr val="accent1"/>
              </a:lnRef>
              <a:fillRef idx="0">
                <a:schemeClr val="accent1"/>
              </a:fillRef>
              <a:effectRef idx="2">
                <a:schemeClr val="accent1"/>
              </a:effectRef>
              <a:fontRef idx="minor">
                <a:schemeClr val="tx1"/>
              </a:fontRef>
            </p:style>
          </p:cxnSp>
        </p:grpSp>
        <p:grpSp>
          <p:nvGrpSpPr>
            <p:cNvPr id="7" name="グループ化 6">
              <a:extLst>
                <a:ext uri="{FF2B5EF4-FFF2-40B4-BE49-F238E27FC236}">
                  <a16:creationId xmlns:a16="http://schemas.microsoft.com/office/drawing/2014/main" id="{28E87BCA-ABFC-4D89-935D-88920AA0ED8B}"/>
                </a:ext>
              </a:extLst>
            </p:cNvPr>
            <p:cNvGrpSpPr/>
            <p:nvPr/>
          </p:nvGrpSpPr>
          <p:grpSpPr>
            <a:xfrm>
              <a:off x="616102" y="450140"/>
              <a:ext cx="5882840" cy="2702385"/>
              <a:chOff x="616103" y="450140"/>
              <a:chExt cx="5882839" cy="2702385"/>
            </a:xfrm>
          </p:grpSpPr>
          <p:sp>
            <p:nvSpPr>
              <p:cNvPr id="9" name="四角形: 角を丸くする 8">
                <a:extLst>
                  <a:ext uri="{FF2B5EF4-FFF2-40B4-BE49-F238E27FC236}">
                    <a16:creationId xmlns:a16="http://schemas.microsoft.com/office/drawing/2014/main" id="{3D120E31-C8BE-4C1F-AE89-BEB9B968F2F3}"/>
                  </a:ext>
                </a:extLst>
              </p:cNvPr>
              <p:cNvSpPr/>
              <p:nvPr/>
            </p:nvSpPr>
            <p:spPr>
              <a:xfrm>
                <a:off x="616103" y="450140"/>
                <a:ext cx="5882839" cy="27023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ロゴ&#10;&#10;自動的に生成された説明">
                <a:extLst>
                  <a:ext uri="{FF2B5EF4-FFF2-40B4-BE49-F238E27FC236}">
                    <a16:creationId xmlns:a16="http://schemas.microsoft.com/office/drawing/2014/main" id="{CFDB800D-A3FC-47C7-8803-1B0F4C5663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92753" y="2250205"/>
                <a:ext cx="423222" cy="409911"/>
              </a:xfrm>
              <a:prstGeom prst="rect">
                <a:avLst/>
              </a:prstGeom>
            </p:spPr>
          </p:pic>
          <p:sp>
            <p:nvSpPr>
              <p:cNvPr id="12" name="テキスト ボックス 11">
                <a:extLst>
                  <a:ext uri="{FF2B5EF4-FFF2-40B4-BE49-F238E27FC236}">
                    <a16:creationId xmlns:a16="http://schemas.microsoft.com/office/drawing/2014/main" id="{BE2EFF9E-2E90-4390-8E08-1964C4094C70}"/>
                  </a:ext>
                </a:extLst>
              </p:cNvPr>
              <p:cNvSpPr txBox="1"/>
              <p:nvPr/>
            </p:nvSpPr>
            <p:spPr>
              <a:xfrm>
                <a:off x="3539502" y="1187486"/>
                <a:ext cx="2592083" cy="1625026"/>
              </a:xfrm>
              <a:prstGeom prst="rect">
                <a:avLst/>
              </a:prstGeom>
              <a:noFill/>
            </p:spPr>
            <p:txBody>
              <a:bodyPr wrap="square" rtlCol="0">
                <a:spAutoFit/>
              </a:bodyPr>
              <a:lstStyle/>
              <a:p>
                <a:pPr marL="285750" indent="-285750">
                  <a:lnSpc>
                    <a:spcPts val="1560"/>
                  </a:lnSpc>
                  <a:buFont typeface="Arial" panose="020B0604020202020204" pitchFamily="34" charset="0"/>
                  <a:buChar char="•"/>
                </a:pPr>
                <a:r>
                  <a:rPr kumimoji="1" lang="ja-JP" altLang="en-US" sz="1000" dirty="0">
                    <a:latin typeface="メイリオ" panose="020B0604030504040204" pitchFamily="50" charset="-128"/>
                    <a:ea typeface="メイリオ" panose="020B0604030504040204" pitchFamily="50" charset="-128"/>
                  </a:rPr>
                  <a:t>感染性廃棄物容器からはみ出しがない。</a:t>
                </a:r>
                <a:endParaRPr kumimoji="1" lang="en-US" altLang="ja-JP" sz="1000" dirty="0">
                  <a:latin typeface="メイリオ" panose="020B0604030504040204" pitchFamily="50" charset="-128"/>
                  <a:ea typeface="メイリオ" panose="020B0604030504040204" pitchFamily="50" charset="-128"/>
                </a:endParaRPr>
              </a:p>
              <a:p>
                <a:pPr marL="285750" indent="-285750">
                  <a:lnSpc>
                    <a:spcPts val="1560"/>
                  </a:lnSpc>
                  <a:buFont typeface="Arial" panose="020B0604020202020204" pitchFamily="34" charset="0"/>
                  <a:buChar char="•"/>
                </a:pPr>
                <a:r>
                  <a:rPr kumimoji="1" lang="en-US" altLang="ja-JP" sz="1000" dirty="0">
                    <a:latin typeface="メイリオ" panose="020B0604030504040204" pitchFamily="50" charset="-128"/>
                    <a:ea typeface="メイリオ" panose="020B0604030504040204" pitchFamily="50" charset="-128"/>
                  </a:rPr>
                  <a:t>8</a:t>
                </a:r>
                <a:r>
                  <a:rPr kumimoji="1" lang="ja-JP" altLang="en-US" sz="1000" dirty="0">
                    <a:latin typeface="メイリオ" panose="020B0604030504040204" pitchFamily="50" charset="-128"/>
                    <a:ea typeface="メイリオ" panose="020B0604030504040204" pitchFamily="50" charset="-128"/>
                  </a:rPr>
                  <a:t>割くらいの量になったら蓋を閉じる。</a:t>
                </a:r>
                <a:endParaRPr kumimoji="1" lang="en-US" altLang="ja-JP" sz="1000" dirty="0">
                  <a:latin typeface="メイリオ" panose="020B0604030504040204" pitchFamily="50" charset="-128"/>
                  <a:ea typeface="メイリオ" panose="020B0604030504040204" pitchFamily="50" charset="-128"/>
                </a:endParaRPr>
              </a:p>
              <a:p>
                <a:pPr>
                  <a:lnSpc>
                    <a:spcPts val="1560"/>
                  </a:lnSpc>
                </a:pPr>
                <a:endParaRPr kumimoji="1" lang="ja-JP" altLang="en-US" sz="1000" dirty="0">
                  <a:latin typeface="メイリオ" panose="020B0604030504040204" pitchFamily="50" charset="-128"/>
                  <a:ea typeface="メイリオ" panose="020B0604030504040204" pitchFamily="50" charset="-128"/>
                </a:endParaRPr>
              </a:p>
            </p:txBody>
          </p:sp>
        </p:grpSp>
      </p:grpSp>
      <p:grpSp>
        <p:nvGrpSpPr>
          <p:cNvPr id="45" name="グループ化 44">
            <a:extLst>
              <a:ext uri="{FF2B5EF4-FFF2-40B4-BE49-F238E27FC236}">
                <a16:creationId xmlns:a16="http://schemas.microsoft.com/office/drawing/2014/main" id="{0ED63BAD-8E1E-4370-A389-C161FB0B9392}"/>
              </a:ext>
            </a:extLst>
          </p:cNvPr>
          <p:cNvGrpSpPr/>
          <p:nvPr/>
        </p:nvGrpSpPr>
        <p:grpSpPr>
          <a:xfrm>
            <a:off x="438407" y="4090596"/>
            <a:ext cx="5806735" cy="3156898"/>
            <a:chOff x="438407" y="4315997"/>
            <a:chExt cx="5806735" cy="3156898"/>
          </a:xfrm>
        </p:grpSpPr>
        <p:sp>
          <p:nvSpPr>
            <p:cNvPr id="36" name="テキスト ボックス 35">
              <a:extLst>
                <a:ext uri="{FF2B5EF4-FFF2-40B4-BE49-F238E27FC236}">
                  <a16:creationId xmlns:a16="http://schemas.microsoft.com/office/drawing/2014/main" id="{6508DF25-159E-4B30-B331-E7E3BDF48F35}"/>
                </a:ext>
              </a:extLst>
            </p:cNvPr>
            <p:cNvSpPr txBox="1"/>
            <p:nvPr/>
          </p:nvSpPr>
          <p:spPr>
            <a:xfrm>
              <a:off x="2651912" y="6689943"/>
              <a:ext cx="1820859" cy="695062"/>
            </a:xfrm>
            <a:prstGeom prst="rect">
              <a:avLst/>
            </a:prstGeom>
            <a:noFill/>
          </p:spPr>
          <p:txBody>
            <a:bodyPr wrap="square">
              <a:spAutoFit/>
            </a:bodyPr>
            <a:lstStyle/>
            <a:p>
              <a:pPr>
                <a:lnSpc>
                  <a:spcPts val="1560"/>
                </a:lnSpc>
              </a:pPr>
              <a:r>
                <a:rPr kumimoji="1" lang="ja-JP" altLang="en-US" sz="1000" b="1"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あふれた場合はトングを使用し、はみ出たものを中に入れ蓋を閉じる。</a:t>
              </a:r>
            </a:p>
          </p:txBody>
        </p:sp>
        <p:grpSp>
          <p:nvGrpSpPr>
            <p:cNvPr id="44" name="グループ化 43">
              <a:extLst>
                <a:ext uri="{FF2B5EF4-FFF2-40B4-BE49-F238E27FC236}">
                  <a16:creationId xmlns:a16="http://schemas.microsoft.com/office/drawing/2014/main" id="{8714B66F-EB10-438D-A195-7DCCC562C220}"/>
                </a:ext>
              </a:extLst>
            </p:cNvPr>
            <p:cNvGrpSpPr/>
            <p:nvPr/>
          </p:nvGrpSpPr>
          <p:grpSpPr>
            <a:xfrm>
              <a:off x="438407" y="4315997"/>
              <a:ext cx="5806735" cy="3156898"/>
              <a:chOff x="687806" y="2906728"/>
              <a:chExt cx="5806735" cy="3156898"/>
            </a:xfrm>
          </p:grpSpPr>
          <p:grpSp>
            <p:nvGrpSpPr>
              <p:cNvPr id="17" name="グループ化 16">
                <a:extLst>
                  <a:ext uri="{FF2B5EF4-FFF2-40B4-BE49-F238E27FC236}">
                    <a16:creationId xmlns:a16="http://schemas.microsoft.com/office/drawing/2014/main" id="{05CDAE99-D078-43F1-9D17-675FFC038B8C}"/>
                  </a:ext>
                </a:extLst>
              </p:cNvPr>
              <p:cNvGrpSpPr/>
              <p:nvPr/>
            </p:nvGrpSpPr>
            <p:grpSpPr>
              <a:xfrm>
                <a:off x="687806" y="2906728"/>
                <a:ext cx="5806735" cy="3156898"/>
                <a:chOff x="-1416450" y="3338335"/>
                <a:chExt cx="8540545" cy="4907251"/>
              </a:xfrm>
            </p:grpSpPr>
            <p:sp>
              <p:nvSpPr>
                <p:cNvPr id="18" name="四角形: 角を丸くする 17">
                  <a:extLst>
                    <a:ext uri="{FF2B5EF4-FFF2-40B4-BE49-F238E27FC236}">
                      <a16:creationId xmlns:a16="http://schemas.microsoft.com/office/drawing/2014/main" id="{25D1C979-FD08-49F8-A9F5-A009F81D2B46}"/>
                    </a:ext>
                  </a:extLst>
                </p:cNvPr>
                <p:cNvSpPr/>
                <p:nvPr/>
              </p:nvSpPr>
              <p:spPr>
                <a:xfrm>
                  <a:off x="-1161799" y="3408766"/>
                  <a:ext cx="8285894" cy="483682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2DBD0FC2-882D-4E35-9C9E-8B2452E4243B}"/>
                    </a:ext>
                  </a:extLst>
                </p:cNvPr>
                <p:cNvGrpSpPr/>
                <p:nvPr/>
              </p:nvGrpSpPr>
              <p:grpSpPr>
                <a:xfrm>
                  <a:off x="-673315" y="3925159"/>
                  <a:ext cx="2078791" cy="2058468"/>
                  <a:chOff x="-2717104" y="3384107"/>
                  <a:chExt cx="2777473" cy="2750317"/>
                </a:xfrm>
              </p:grpSpPr>
              <p:grpSp>
                <p:nvGrpSpPr>
                  <p:cNvPr id="26" name="グループ化 25">
                    <a:extLst>
                      <a:ext uri="{FF2B5EF4-FFF2-40B4-BE49-F238E27FC236}">
                        <a16:creationId xmlns:a16="http://schemas.microsoft.com/office/drawing/2014/main" id="{14DA3AF4-530B-465F-81D9-F1743BF1A28D}"/>
                      </a:ext>
                    </a:extLst>
                  </p:cNvPr>
                  <p:cNvGrpSpPr/>
                  <p:nvPr/>
                </p:nvGrpSpPr>
                <p:grpSpPr>
                  <a:xfrm>
                    <a:off x="-2717104" y="3384107"/>
                    <a:ext cx="2777473" cy="2750317"/>
                    <a:chOff x="-7218464" y="4217631"/>
                    <a:chExt cx="2777473" cy="2750317"/>
                  </a:xfrm>
                </p:grpSpPr>
                <p:pic>
                  <p:nvPicPr>
                    <p:cNvPr id="28" name="図 27" descr="座る, 男, 食品, 立つ が含まれている画像&#10;&#10;自動的に生成された説明">
                      <a:extLst>
                        <a:ext uri="{FF2B5EF4-FFF2-40B4-BE49-F238E27FC236}">
                          <a16:creationId xmlns:a16="http://schemas.microsoft.com/office/drawing/2014/main" id="{2684B35A-8967-4261-886B-A1163458183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7203872" y="4205067"/>
                      <a:ext cx="2748289" cy="2777473"/>
                    </a:xfrm>
                    <a:prstGeom prst="rect">
                      <a:avLst/>
                    </a:prstGeom>
                  </p:spPr>
                </p:pic>
                <p:sp>
                  <p:nvSpPr>
                    <p:cNvPr id="29" name="矢印: 下 28">
                      <a:extLst>
                        <a:ext uri="{FF2B5EF4-FFF2-40B4-BE49-F238E27FC236}">
                          <a16:creationId xmlns:a16="http://schemas.microsoft.com/office/drawing/2014/main" id="{771C36C0-AA5C-4208-B502-B57A8E6CB6BC}"/>
                        </a:ext>
                      </a:extLst>
                    </p:cNvPr>
                    <p:cNvSpPr/>
                    <p:nvPr/>
                  </p:nvSpPr>
                  <p:spPr>
                    <a:xfrm>
                      <a:off x="-5529641" y="4217631"/>
                      <a:ext cx="523349" cy="85704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7" name="図 26" descr="ロゴ&#10;&#10;自動的に生成された説明">
                    <a:extLst>
                      <a:ext uri="{FF2B5EF4-FFF2-40B4-BE49-F238E27FC236}">
                        <a16:creationId xmlns:a16="http://schemas.microsoft.com/office/drawing/2014/main" id="{CFA4BAF0-007A-48BF-9004-AC42D0CB85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238069">
                    <a:off x="-1349595" y="5352162"/>
                    <a:ext cx="421832" cy="408564"/>
                  </a:xfrm>
                  <a:prstGeom prst="rect">
                    <a:avLst/>
                  </a:prstGeom>
                </p:spPr>
              </p:pic>
            </p:grpSp>
            <p:grpSp>
              <p:nvGrpSpPr>
                <p:cNvPr id="20" name="グループ化 19">
                  <a:extLst>
                    <a:ext uri="{FF2B5EF4-FFF2-40B4-BE49-F238E27FC236}">
                      <a16:creationId xmlns:a16="http://schemas.microsoft.com/office/drawing/2014/main" id="{3E60A5EC-BC0E-44D5-953A-C65651863BA1}"/>
                    </a:ext>
                  </a:extLst>
                </p:cNvPr>
                <p:cNvGrpSpPr/>
                <p:nvPr/>
              </p:nvGrpSpPr>
              <p:grpSpPr>
                <a:xfrm>
                  <a:off x="2027127" y="3919759"/>
                  <a:ext cx="2187769" cy="1976718"/>
                  <a:chOff x="5095157" y="1013102"/>
                  <a:chExt cx="2491441" cy="2251096"/>
                </a:xfrm>
              </p:grpSpPr>
              <p:pic>
                <p:nvPicPr>
                  <p:cNvPr id="24" name="図 23" descr="紙の上の食べ物&#10;&#10;低い精度で自動的に生成された説明">
                    <a:extLst>
                      <a:ext uri="{FF2B5EF4-FFF2-40B4-BE49-F238E27FC236}">
                        <a16:creationId xmlns:a16="http://schemas.microsoft.com/office/drawing/2014/main" id="{4674B1A6-2936-470C-8C0F-D48A6D7DF86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95157" y="1013102"/>
                    <a:ext cx="2491441" cy="2251096"/>
                  </a:xfrm>
                  <a:prstGeom prst="rect">
                    <a:avLst/>
                  </a:prstGeom>
                </p:spPr>
              </p:pic>
              <p:pic>
                <p:nvPicPr>
                  <p:cNvPr id="25" name="図 24" descr="ロゴ&#10;&#10;自動的に生成された説明">
                    <a:extLst>
                      <a:ext uri="{FF2B5EF4-FFF2-40B4-BE49-F238E27FC236}">
                        <a16:creationId xmlns:a16="http://schemas.microsoft.com/office/drawing/2014/main" id="{3BEC34B5-9A54-432F-8162-41708206B7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4873" y="2694552"/>
                    <a:ext cx="242195" cy="234577"/>
                  </a:xfrm>
                  <a:prstGeom prst="rect">
                    <a:avLst/>
                  </a:prstGeom>
                </p:spPr>
              </p:pic>
            </p:grpSp>
            <p:pic>
              <p:nvPicPr>
                <p:cNvPr id="21" name="図 20">
                  <a:extLst>
                    <a:ext uri="{FF2B5EF4-FFF2-40B4-BE49-F238E27FC236}">
                      <a16:creationId xmlns:a16="http://schemas.microsoft.com/office/drawing/2014/main" id="{8480424E-2BBA-461B-804F-ECD94663D0B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46" b="95896" l="0" r="95203">
                              <a14:foregroundMark x1="19926" y1="18284" x2="87823" y2="58582"/>
                              <a14:foregroundMark x1="75277" y1="14179" x2="30258" y2="85075"/>
                              <a14:foregroundMark x1="50554" y1="4851" x2="53137" y2="92164"/>
                              <a14:foregroundMark x1="11070" y1="31716" x2="20664" y2="78358"/>
                              <a14:foregroundMark x1="11070" y1="35821" x2="8487" y2="54851"/>
                            </a14:backgroundRemoval>
                          </a14:imgEffect>
                        </a14:imgLayer>
                      </a14:imgProps>
                    </a:ext>
                    <a:ext uri="{28A0092B-C50C-407E-A947-70E740481C1C}">
                      <a14:useLocalDpi xmlns:a14="http://schemas.microsoft.com/office/drawing/2010/main"/>
                    </a:ext>
                  </a:extLst>
                </a:blip>
                <a:srcRect/>
                <a:stretch/>
              </p:blipFill>
              <p:spPr>
                <a:xfrm>
                  <a:off x="-1416450" y="3338335"/>
                  <a:ext cx="924679" cy="917766"/>
                </a:xfrm>
                <a:prstGeom prst="rect">
                  <a:avLst/>
                </a:prstGeom>
              </p:spPr>
            </p:pic>
            <p:sp>
              <p:nvSpPr>
                <p:cNvPr id="22" name="テキスト ボックス 21">
                  <a:extLst>
                    <a:ext uri="{FF2B5EF4-FFF2-40B4-BE49-F238E27FC236}">
                      <a16:creationId xmlns:a16="http://schemas.microsoft.com/office/drawing/2014/main" id="{E3CA278D-C080-4EF5-AEE0-A58C778308E1}"/>
                    </a:ext>
                  </a:extLst>
                </p:cNvPr>
                <p:cNvSpPr txBox="1"/>
                <p:nvPr/>
              </p:nvSpPr>
              <p:spPr>
                <a:xfrm>
                  <a:off x="1926302" y="6179321"/>
                  <a:ext cx="2340634" cy="761493"/>
                </a:xfrm>
                <a:prstGeom prst="rect">
                  <a:avLst/>
                </a:prstGeom>
                <a:noFill/>
              </p:spPr>
              <p:txBody>
                <a:bodyPr wrap="square" rtlCol="0">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感染性廃棄物容器からあふれ出ている。</a:t>
                  </a:r>
                  <a:endParaRPr kumimoji="1" lang="en-US" altLang="ja-JP" sz="1000"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D45378AB-2A17-43D7-959C-8D4607831C46}"/>
                    </a:ext>
                  </a:extLst>
                </p:cNvPr>
                <p:cNvSpPr txBox="1"/>
                <p:nvPr/>
              </p:nvSpPr>
              <p:spPr>
                <a:xfrm>
                  <a:off x="-761545" y="6179321"/>
                  <a:ext cx="2550923" cy="1399391"/>
                </a:xfrm>
                <a:prstGeom prst="rect">
                  <a:avLst/>
                </a:prstGeom>
                <a:noFill/>
              </p:spPr>
              <p:txBody>
                <a:bodyPr wrap="square" rtlCol="0">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スペースを作るために上から押し込む。</a:t>
                  </a:r>
                  <a:endParaRPr kumimoji="1" lang="en-US" altLang="ja-JP" sz="1000" dirty="0">
                    <a:latin typeface="メイリオ" panose="020B0604030504040204" pitchFamily="50" charset="-128"/>
                    <a:ea typeface="メイリオ" panose="020B0604030504040204" pitchFamily="50" charset="-128"/>
                  </a:endParaRPr>
                </a:p>
                <a:p>
                  <a:pPr>
                    <a:lnSpc>
                      <a:spcPts val="1560"/>
                    </a:lnSpc>
                  </a:pPr>
                  <a:r>
                    <a:rPr kumimoji="1" lang="ja-JP" altLang="en-US" sz="1000" dirty="0">
                      <a:latin typeface="メイリオ" panose="020B0604030504040204" pitchFamily="50" charset="-128"/>
                      <a:ea typeface="メイリオ" panose="020B0604030504040204" pitchFamily="50" charset="-128"/>
                    </a:rPr>
                    <a:t>感染性廃棄物容器の中に手を入れる。</a:t>
                  </a:r>
                </a:p>
              </p:txBody>
            </p:sp>
          </p:grpSp>
          <p:grpSp>
            <p:nvGrpSpPr>
              <p:cNvPr id="43" name="グループ化 42">
                <a:extLst>
                  <a:ext uri="{FF2B5EF4-FFF2-40B4-BE49-F238E27FC236}">
                    <a16:creationId xmlns:a16="http://schemas.microsoft.com/office/drawing/2014/main" id="{9AA92DF1-5231-498D-B49E-8087FE902D7C}"/>
                  </a:ext>
                </a:extLst>
              </p:cNvPr>
              <p:cNvGrpSpPr/>
              <p:nvPr/>
            </p:nvGrpSpPr>
            <p:grpSpPr>
              <a:xfrm>
                <a:off x="4660858" y="3114740"/>
                <a:ext cx="1724776" cy="2148127"/>
                <a:chOff x="4660858" y="3114740"/>
                <a:chExt cx="1724776" cy="2148127"/>
              </a:xfrm>
            </p:grpSpPr>
            <p:sp>
              <p:nvSpPr>
                <p:cNvPr id="39" name="吹き出し: 角を丸めた四角形 38">
                  <a:extLst>
                    <a:ext uri="{FF2B5EF4-FFF2-40B4-BE49-F238E27FC236}">
                      <a16:creationId xmlns:a16="http://schemas.microsoft.com/office/drawing/2014/main" id="{F307C6EC-D782-4158-B597-804ED1B3252B}"/>
                    </a:ext>
                  </a:extLst>
                </p:cNvPr>
                <p:cNvSpPr/>
                <p:nvPr/>
              </p:nvSpPr>
              <p:spPr>
                <a:xfrm>
                  <a:off x="4660858" y="3114740"/>
                  <a:ext cx="1724776" cy="2148127"/>
                </a:xfrm>
                <a:prstGeom prst="wedgeRoundRectCallout">
                  <a:avLst>
                    <a:gd name="adj1" fmla="val -71918"/>
                    <a:gd name="adj2" fmla="val -18480"/>
                    <a:gd name="adj3" fmla="val 16667"/>
                  </a:avLst>
                </a:prstGeom>
                <a:solidFill>
                  <a:schemeClr val="bg1"/>
                </a:solid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FC773DC1-DF5B-4055-853D-0CDE424E5DA2}"/>
                    </a:ext>
                  </a:extLst>
                </p:cNvPr>
                <p:cNvGrpSpPr/>
                <p:nvPr/>
              </p:nvGrpSpPr>
              <p:grpSpPr>
                <a:xfrm>
                  <a:off x="4789076" y="3128379"/>
                  <a:ext cx="1440098" cy="2086580"/>
                  <a:chOff x="4789076" y="3109329"/>
                  <a:chExt cx="1440098" cy="2086580"/>
                </a:xfrm>
              </p:grpSpPr>
              <p:sp>
                <p:nvSpPr>
                  <p:cNvPr id="32" name="テキスト ボックス 31">
                    <a:extLst>
                      <a:ext uri="{FF2B5EF4-FFF2-40B4-BE49-F238E27FC236}">
                        <a16:creationId xmlns:a16="http://schemas.microsoft.com/office/drawing/2014/main" id="{208ED322-6AF3-4E2C-B20E-C94417893C67}"/>
                      </a:ext>
                    </a:extLst>
                  </p:cNvPr>
                  <p:cNvSpPr txBox="1"/>
                  <p:nvPr/>
                </p:nvSpPr>
                <p:spPr>
                  <a:xfrm>
                    <a:off x="4789076" y="3109329"/>
                    <a:ext cx="1440098" cy="695062"/>
                  </a:xfrm>
                  <a:prstGeom prst="rect">
                    <a:avLst/>
                  </a:prstGeom>
                  <a:noFill/>
                </p:spPr>
                <p:txBody>
                  <a:bodyPr wrap="square">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あふれないように、なるべく小さくして、静かに捨てる。</a:t>
                    </a:r>
                    <a:endParaRPr kumimoji="1" lang="en-US" altLang="ja-JP" sz="1000" dirty="0">
                      <a:latin typeface="メイリオ" panose="020B0604030504040204" pitchFamily="50" charset="-128"/>
                      <a:ea typeface="メイリオ" panose="020B0604030504040204" pitchFamily="50" charset="-128"/>
                    </a:endParaRPr>
                  </a:p>
                </p:txBody>
              </p:sp>
              <p:pic>
                <p:nvPicPr>
                  <p:cNvPr id="34" name="図 33">
                    <a:extLst>
                      <a:ext uri="{FF2B5EF4-FFF2-40B4-BE49-F238E27FC236}">
                        <a16:creationId xmlns:a16="http://schemas.microsoft.com/office/drawing/2014/main" id="{D0D7D0DC-0C6B-4DFC-8805-259053E5C47A}"/>
                      </a:ext>
                    </a:extLst>
                  </p:cNvPr>
                  <p:cNvPicPr>
                    <a:picLocks noChangeAspect="1"/>
                  </p:cNvPicPr>
                  <p:nvPr/>
                </p:nvPicPr>
                <p:blipFill>
                  <a:blip r:embed="rId8"/>
                  <a:stretch>
                    <a:fillRect/>
                  </a:stretch>
                </p:blipFill>
                <p:spPr>
                  <a:xfrm>
                    <a:off x="4905564" y="3835866"/>
                    <a:ext cx="1207081" cy="1281260"/>
                  </a:xfrm>
                  <a:prstGeom prst="rect">
                    <a:avLst/>
                  </a:prstGeom>
                </p:spPr>
              </p:pic>
              <p:sp>
                <p:nvSpPr>
                  <p:cNvPr id="37" name="テキスト ボックス 36">
                    <a:extLst>
                      <a:ext uri="{FF2B5EF4-FFF2-40B4-BE49-F238E27FC236}">
                        <a16:creationId xmlns:a16="http://schemas.microsoft.com/office/drawing/2014/main" id="{EEB0F16B-18A7-4F60-A9F6-6A55ED7A6C33}"/>
                      </a:ext>
                    </a:extLst>
                  </p:cNvPr>
                  <p:cNvSpPr txBox="1"/>
                  <p:nvPr/>
                </p:nvSpPr>
                <p:spPr>
                  <a:xfrm>
                    <a:off x="5316785" y="4941993"/>
                    <a:ext cx="900000" cy="253916"/>
                  </a:xfrm>
                  <a:prstGeom prst="rect">
                    <a:avLst/>
                  </a:prstGeom>
                  <a:solidFill>
                    <a:schemeClr val="bg1"/>
                  </a:solidFill>
                </p:spPr>
                <p:txBody>
                  <a:bodyPr wrap="square" rtlCol="0">
                    <a:spAutoFit/>
                  </a:bodyPr>
                  <a:lstStyle/>
                  <a:p>
                    <a:r>
                      <a:rPr kumimoji="1" lang="ja-JP" altLang="en-US" sz="1050" b="1" dirty="0">
                        <a:latin typeface="メイリオ" panose="020B0604030504040204" pitchFamily="50" charset="-128"/>
                        <a:ea typeface="メイリオ" panose="020B0604030504040204" pitchFamily="50" charset="-128"/>
                      </a:rPr>
                      <a:t>小さくする</a:t>
                    </a:r>
                  </a:p>
                </p:txBody>
              </p:sp>
            </p:grpSp>
          </p:grpSp>
        </p:grpSp>
      </p:grpSp>
      <p:sp>
        <p:nvSpPr>
          <p:cNvPr id="2" name="スライド番号プレースホルダー 1">
            <a:extLst>
              <a:ext uri="{FF2B5EF4-FFF2-40B4-BE49-F238E27FC236}">
                <a16:creationId xmlns:a16="http://schemas.microsoft.com/office/drawing/2014/main" id="{FE925701-B531-47F5-B9BC-614A1F46287B}"/>
              </a:ext>
            </a:extLst>
          </p:cNvPr>
          <p:cNvSpPr>
            <a:spLocks noGrp="1"/>
          </p:cNvSpPr>
          <p:nvPr>
            <p:ph type="sldNum" sz="quarter" idx="12"/>
          </p:nvPr>
        </p:nvSpPr>
        <p:spPr/>
        <p:txBody>
          <a:bodyPr/>
          <a:lstStyle/>
          <a:p>
            <a:fld id="{698D96D4-A717-436E-8A31-61B20D5A5D02}" type="slidenum">
              <a:rPr kumimoji="1" lang="ja-JP" altLang="en-US" smtClean="0"/>
              <a:t>16</a:t>
            </a:fld>
            <a:endParaRPr kumimoji="1" lang="ja-JP" altLang="en-US"/>
          </a:p>
        </p:txBody>
      </p:sp>
      <p:sp>
        <p:nvSpPr>
          <p:cNvPr id="46" name="テキスト ボックス 45">
            <a:extLst>
              <a:ext uri="{FF2B5EF4-FFF2-40B4-BE49-F238E27FC236}">
                <a16:creationId xmlns:a16="http://schemas.microsoft.com/office/drawing/2014/main" id="{652E1C39-3D00-4E32-BD95-1AEEAC762403}"/>
              </a:ext>
            </a:extLst>
          </p:cNvPr>
          <p:cNvSpPr txBox="1"/>
          <p:nvPr/>
        </p:nvSpPr>
        <p:spPr>
          <a:xfrm>
            <a:off x="555069" y="7547087"/>
            <a:ext cx="6022289" cy="489878"/>
          </a:xfrm>
          <a:prstGeom prst="rect">
            <a:avLst/>
          </a:prstGeom>
          <a:noFill/>
        </p:spPr>
        <p:txBody>
          <a:bodyPr wrap="square">
            <a:spAutoFit/>
          </a:bodyPr>
          <a:lstStyle/>
          <a:p>
            <a:pPr marL="342886" indent="-342886">
              <a:lnSpc>
                <a:spcPts val="1560"/>
              </a:lnSpc>
              <a:buFont typeface="Wingdings" panose="05000000000000000000" pitchFamily="2" charset="2"/>
              <a:buChar char="n"/>
            </a:pP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廃棄物の搬出動線と清潔物品や食事の搬入動線を確認</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し、動線を分ける。</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800086" lvl="1" indent="-342886">
              <a:lnSpc>
                <a:spcPts val="1560"/>
              </a:lnSpc>
              <a:buFont typeface="Wingdings" panose="05000000000000000000" pitchFamily="2" charset="2"/>
              <a:buChar char="Ø"/>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設計上動線が同じになってしまう場合は、時間をずらすなどの工夫をする。</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7" name="テキスト ボックス 46">
            <a:extLst>
              <a:ext uri="{FF2B5EF4-FFF2-40B4-BE49-F238E27FC236}">
                <a16:creationId xmlns:a16="http://schemas.microsoft.com/office/drawing/2014/main" id="{073562EE-43DE-4D6C-9842-451E0C36AFAA}"/>
              </a:ext>
            </a:extLst>
          </p:cNvPr>
          <p:cNvSpPr txBox="1"/>
          <p:nvPr/>
        </p:nvSpPr>
        <p:spPr>
          <a:xfrm>
            <a:off x="559806" y="504659"/>
            <a:ext cx="5871704" cy="695062"/>
          </a:xfrm>
          <a:prstGeom prst="rect">
            <a:avLst/>
          </a:prstGeom>
          <a:noFill/>
        </p:spPr>
        <p:txBody>
          <a:bodyPr wrap="square">
            <a:spAutoFit/>
          </a:bodyPr>
          <a:lstStyle/>
          <a:p>
            <a:pPr marL="342886" indent="-342886">
              <a:lnSpc>
                <a:spcPts val="1560"/>
              </a:lnSpc>
              <a:buFont typeface="Wingdings" panose="05000000000000000000" pitchFamily="2" charset="2"/>
              <a:buChar char="n"/>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職員は可能な限り</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1</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日同一のゾーンで勤務することが望ましい。</a:t>
            </a:r>
            <a:b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b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複数のゾーンをまたいで勤務する場合は、各ゾーンでの</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の着脱を含む取り扱いに注意し、手指衛生を徹底する。</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40" name="図 39">
            <a:extLst>
              <a:ext uri="{FF2B5EF4-FFF2-40B4-BE49-F238E27FC236}">
                <a16:creationId xmlns:a16="http://schemas.microsoft.com/office/drawing/2014/main" id="{859BFE84-4893-47C7-B755-8950BE4CFC9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500" b="37917" l="1563" r="47222">
                        <a14:foregroundMark x1="29427" y1="9028" x2="45399" y2="24028"/>
                        <a14:foregroundMark x1="42448" y1="7500" x2="31858" y2="33889"/>
                        <a14:foregroundMark x1="36632" y1="4028" x2="37240" y2="36528"/>
                        <a14:foregroundMark x1="27344" y1="14028" x2="29601" y2="31389"/>
                        <a14:foregroundMark x1="27344" y1="15556" x2="26736" y2="22639"/>
                      </a14:backgroundRemoval>
                    </a14:imgEffect>
                  </a14:imgLayer>
                </a14:imgProps>
              </a:ext>
              <a:ext uri="{28A0092B-C50C-407E-A947-70E740481C1C}">
                <a14:useLocalDpi xmlns:a14="http://schemas.microsoft.com/office/drawing/2010/main" val="0"/>
              </a:ext>
            </a:extLst>
          </a:blip>
          <a:srcRect l="1579" t="1519" r="75557" b="60508"/>
          <a:stretch/>
        </p:blipFill>
        <p:spPr>
          <a:xfrm>
            <a:off x="438407" y="1913280"/>
            <a:ext cx="601459" cy="624316"/>
          </a:xfrm>
          <a:prstGeom prst="rect">
            <a:avLst/>
          </a:prstGeom>
        </p:spPr>
      </p:pic>
    </p:spTree>
    <p:extLst>
      <p:ext uri="{BB962C8B-B14F-4D97-AF65-F5344CB8AC3E}">
        <p14:creationId xmlns:p14="http://schemas.microsoft.com/office/powerpoint/2010/main" val="109333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F32DCD8D-3830-41F1-8046-D297CB1188A2}"/>
              </a:ext>
            </a:extLst>
          </p:cNvPr>
          <p:cNvSpPr txBox="1"/>
          <p:nvPr/>
        </p:nvSpPr>
        <p:spPr>
          <a:xfrm>
            <a:off x="466725" y="444210"/>
            <a:ext cx="5657850" cy="276999"/>
          </a:xfrm>
          <a:prstGeom prst="rect">
            <a:avLst/>
          </a:prstGeom>
          <a:noFill/>
        </p:spPr>
        <p:txBody>
          <a:bodyPr wrap="square">
            <a:spAutoFit/>
          </a:bodyPr>
          <a:lstStyle/>
          <a:p>
            <a:r>
              <a:rPr lang="ja-JP" altLang="en-US" sz="1200" b="1" kern="100" dirty="0">
                <a:latin typeface="メイリオ" panose="020B0604030504040204" pitchFamily="50" charset="-128"/>
                <a:ea typeface="メイリオ" panose="020B0604030504040204" pitchFamily="50" charset="-128"/>
                <a:cs typeface="Times New Roman" panose="02020603050405020304" pitchFamily="18" charset="0"/>
              </a:rPr>
              <a:t>３）</a:t>
            </a:r>
            <a:r>
              <a:rPr lang="ja-JP" altLang="ja-JP" sz="1200" b="1" kern="100" dirty="0">
                <a:latin typeface="メイリオ" panose="020B0604030504040204" pitchFamily="50" charset="-128"/>
                <a:ea typeface="メイリオ" panose="020B0604030504040204" pitchFamily="50" charset="-128"/>
                <a:cs typeface="Times New Roman" panose="02020603050405020304" pitchFamily="18" charset="0"/>
              </a:rPr>
              <a:t>各ゾーンのポイント</a:t>
            </a:r>
            <a:endParaRPr lang="en-US" altLang="ja-JP" sz="12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2549828F-6609-4D96-9AD5-ACC6772EFB80}"/>
              </a:ext>
            </a:extLst>
          </p:cNvPr>
          <p:cNvSpPr>
            <a:spLocks noGrp="1"/>
          </p:cNvSpPr>
          <p:nvPr>
            <p:ph type="sldNum" sz="quarter" idx="12"/>
          </p:nvPr>
        </p:nvSpPr>
        <p:spPr/>
        <p:txBody>
          <a:bodyPr/>
          <a:lstStyle/>
          <a:p>
            <a:fld id="{698D96D4-A717-436E-8A31-61B20D5A5D02}" type="slidenum">
              <a:rPr kumimoji="1" lang="ja-JP" altLang="en-US" smtClean="0"/>
              <a:t>17</a:t>
            </a:fld>
            <a:endParaRPr kumimoji="1" lang="ja-JP" altLang="en-US"/>
          </a:p>
        </p:txBody>
      </p:sp>
      <p:grpSp>
        <p:nvGrpSpPr>
          <p:cNvPr id="14" name="グループ化 13">
            <a:extLst>
              <a:ext uri="{FF2B5EF4-FFF2-40B4-BE49-F238E27FC236}">
                <a16:creationId xmlns:a16="http://schemas.microsoft.com/office/drawing/2014/main" id="{F0A2CC33-4997-451E-A54C-225319C5ECC8}"/>
              </a:ext>
            </a:extLst>
          </p:cNvPr>
          <p:cNvGrpSpPr/>
          <p:nvPr/>
        </p:nvGrpSpPr>
        <p:grpSpPr>
          <a:xfrm>
            <a:off x="497452" y="802225"/>
            <a:ext cx="5940000" cy="2513941"/>
            <a:chOff x="497452" y="2440525"/>
            <a:chExt cx="5863096" cy="2513941"/>
          </a:xfrm>
        </p:grpSpPr>
        <p:grpSp>
          <p:nvGrpSpPr>
            <p:cNvPr id="36" name="グループ化 35">
              <a:extLst>
                <a:ext uri="{FF2B5EF4-FFF2-40B4-BE49-F238E27FC236}">
                  <a16:creationId xmlns:a16="http://schemas.microsoft.com/office/drawing/2014/main" id="{0EC99CAA-87F0-4033-9337-0C32D02AB7DE}"/>
                </a:ext>
              </a:extLst>
            </p:cNvPr>
            <p:cNvGrpSpPr/>
            <p:nvPr/>
          </p:nvGrpSpPr>
          <p:grpSpPr>
            <a:xfrm>
              <a:off x="497452" y="2440525"/>
              <a:ext cx="5863096" cy="2513941"/>
              <a:chOff x="693821" y="825191"/>
              <a:chExt cx="5863096" cy="2513941"/>
            </a:xfrm>
          </p:grpSpPr>
          <p:grpSp>
            <p:nvGrpSpPr>
              <p:cNvPr id="35" name="グループ化 34">
                <a:extLst>
                  <a:ext uri="{FF2B5EF4-FFF2-40B4-BE49-F238E27FC236}">
                    <a16:creationId xmlns:a16="http://schemas.microsoft.com/office/drawing/2014/main" id="{57BB4A4A-A46A-4AAB-AD53-5CE92382714F}"/>
                  </a:ext>
                </a:extLst>
              </p:cNvPr>
              <p:cNvGrpSpPr/>
              <p:nvPr/>
            </p:nvGrpSpPr>
            <p:grpSpPr>
              <a:xfrm>
                <a:off x="693821" y="825191"/>
                <a:ext cx="5863096" cy="2513941"/>
                <a:chOff x="693821" y="825191"/>
                <a:chExt cx="5863096" cy="2513941"/>
              </a:xfrm>
            </p:grpSpPr>
            <p:sp>
              <p:nvSpPr>
                <p:cNvPr id="13" name="四角形: 角を丸くする 12">
                  <a:extLst>
                    <a:ext uri="{FF2B5EF4-FFF2-40B4-BE49-F238E27FC236}">
                      <a16:creationId xmlns:a16="http://schemas.microsoft.com/office/drawing/2014/main" id="{8BE4D0AC-4D46-41B9-897B-1D83C9D247EB}"/>
                    </a:ext>
                  </a:extLst>
                </p:cNvPr>
                <p:cNvSpPr/>
                <p:nvPr/>
              </p:nvSpPr>
              <p:spPr>
                <a:xfrm>
                  <a:off x="693821" y="1025869"/>
                  <a:ext cx="5863096" cy="2313263"/>
                </a:xfrm>
                <a:prstGeom prst="roundRect">
                  <a:avLst/>
                </a:prstGeom>
                <a:noFill/>
                <a:ln w="1905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F07A4CA8-8F02-494F-9D8E-41EE134DA1A1}"/>
                    </a:ext>
                  </a:extLst>
                </p:cNvPr>
                <p:cNvGrpSpPr/>
                <p:nvPr/>
              </p:nvGrpSpPr>
              <p:grpSpPr>
                <a:xfrm>
                  <a:off x="1053618" y="825191"/>
                  <a:ext cx="1789029" cy="379142"/>
                  <a:chOff x="1053618" y="825191"/>
                  <a:chExt cx="1789029" cy="379142"/>
                </a:xfrm>
              </p:grpSpPr>
              <p:sp>
                <p:nvSpPr>
                  <p:cNvPr id="6" name="正方形/長方形 5">
                    <a:extLst>
                      <a:ext uri="{FF2B5EF4-FFF2-40B4-BE49-F238E27FC236}">
                        <a16:creationId xmlns:a16="http://schemas.microsoft.com/office/drawing/2014/main" id="{762AEF5F-51D1-46B0-9AA8-943195E7D4CF}"/>
                      </a:ext>
                    </a:extLst>
                  </p:cNvPr>
                  <p:cNvSpPr/>
                  <p:nvPr/>
                </p:nvSpPr>
                <p:spPr>
                  <a:xfrm>
                    <a:off x="1053618" y="825191"/>
                    <a:ext cx="1789029" cy="379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501E6EE1-1EDE-4CA4-97B3-C1099C5E2530}"/>
                      </a:ext>
                    </a:extLst>
                  </p:cNvPr>
                  <p:cNvSpPr/>
                  <p:nvPr/>
                </p:nvSpPr>
                <p:spPr>
                  <a:xfrm>
                    <a:off x="1428919" y="825191"/>
                    <a:ext cx="1352700" cy="356066"/>
                  </a:xfrm>
                  <a:prstGeom prst="rect">
                    <a:avLst/>
                  </a:prstGeom>
                  <a:solidFill>
                    <a:srgbClr val="00B050">
                      <a:alpha val="52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15" name="テキスト ボックス 14">
                <a:extLst>
                  <a:ext uri="{FF2B5EF4-FFF2-40B4-BE49-F238E27FC236}">
                    <a16:creationId xmlns:a16="http://schemas.microsoft.com/office/drawing/2014/main" id="{84B6A8BA-441E-4A89-8F81-45D26F110743}"/>
                  </a:ext>
                </a:extLst>
              </p:cNvPr>
              <p:cNvSpPr txBox="1"/>
              <p:nvPr/>
            </p:nvSpPr>
            <p:spPr>
              <a:xfrm>
                <a:off x="753015" y="1264521"/>
                <a:ext cx="5312775" cy="1926168"/>
              </a:xfrm>
              <a:prstGeom prst="rect">
                <a:avLst/>
              </a:prstGeom>
              <a:noFill/>
            </p:spPr>
            <p:txBody>
              <a:bodyPr wrap="square">
                <a:spAutoFit/>
              </a:bodyPr>
              <a:lstStyle/>
              <a:p>
                <a:pPr marL="285738" indent="-285738">
                  <a:lnSpc>
                    <a:spcPts val="1560"/>
                  </a:lnSpc>
                  <a:buFont typeface="Wingdings" panose="05000000000000000000" pitchFamily="2" charset="2"/>
                  <a:buChar char="n"/>
                </a:pP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を装着せずにすごせるエリア。</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886" indent="-342886">
                  <a:lnSpc>
                    <a:spcPts val="1560"/>
                  </a:lnSpc>
                  <a:buFont typeface="Wingdings" panose="05000000000000000000" pitchFamily="2" charset="2"/>
                  <a:buChar char="n"/>
                </a:pP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環境整備を行い、意識して清潔な状態を保つ</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886" indent="-342886">
                  <a:lnSpc>
                    <a:spcPts val="1560"/>
                  </a:lnSpc>
                  <a:buFont typeface="Wingdings" panose="05000000000000000000" pitchFamily="2" charset="2"/>
                  <a:buChar char="n"/>
                </a:pP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汚染エリアで使用したもの</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は消毒クロスにて清拭してから持ち込む。</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285738" indent="-285738">
                  <a:lnSpc>
                    <a:spcPts val="1560"/>
                  </a:lnSpc>
                  <a:buFont typeface="Wingdings" panose="05000000000000000000" pitchFamily="2" charset="2"/>
                  <a:buChar char="n"/>
                </a:pP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着衣</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場所</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800066" lvl="1" indent="-342886">
                  <a:lnSpc>
                    <a:spcPts val="1560"/>
                  </a:lnSpc>
                  <a:buFont typeface="Wingdings" panose="05000000000000000000" pitchFamily="2" charset="2"/>
                  <a:buChar char="Ø"/>
                </a:pP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着衣手順のポスターを掲示する。</a:t>
                </a:r>
              </a:p>
              <a:p>
                <a:pPr marL="800066" lvl="1" indent="-342886">
                  <a:lnSpc>
                    <a:spcPts val="1560"/>
                  </a:lnSpc>
                  <a:buFont typeface="Wingdings" panose="05000000000000000000" pitchFamily="2" charset="2"/>
                  <a:buChar char="Ø"/>
                </a:pP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レッドゾーンに入る前の</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着用</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行う</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800066" lvl="1" indent="-342886">
                  <a:lnSpc>
                    <a:spcPts val="1560"/>
                  </a:lnSpc>
                  <a:buFont typeface="Wingdings" panose="05000000000000000000" pitchFamily="2" charset="2"/>
                  <a:buChar char="Ø"/>
                </a:pP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手指消毒剤</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の外装を捨てる一般ゴミ用の</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ゴミ箱を設置</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する。</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800066" lvl="1" indent="-342886">
                  <a:lnSpc>
                    <a:spcPts val="1560"/>
                  </a:lnSpc>
                  <a:buFont typeface="Wingdings" panose="05000000000000000000" pitchFamily="2" charset="2"/>
                  <a:buChar char="Ø"/>
                </a:pP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可能であれば</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全身鏡</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を設置する</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800066" lvl="1" indent="-342886">
                  <a:lnSpc>
                    <a:spcPts val="1560"/>
                  </a:lnSpc>
                  <a:buFont typeface="Wingdings" panose="05000000000000000000" pitchFamily="2" charset="2"/>
                  <a:buChar char="Ø"/>
                </a:pP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は物品ごとに取りやすく配置</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する。</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常に整理整頓</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する。</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sp>
          <p:nvSpPr>
            <p:cNvPr id="22" name="テキスト ボックス 21">
              <a:extLst>
                <a:ext uri="{FF2B5EF4-FFF2-40B4-BE49-F238E27FC236}">
                  <a16:creationId xmlns:a16="http://schemas.microsoft.com/office/drawing/2014/main" id="{388C89A5-AC9A-4FFB-821C-EA3148B360A6}"/>
                </a:ext>
              </a:extLst>
            </p:cNvPr>
            <p:cNvSpPr txBox="1"/>
            <p:nvPr/>
          </p:nvSpPr>
          <p:spPr>
            <a:xfrm>
              <a:off x="829383" y="2486250"/>
              <a:ext cx="1924050" cy="298159"/>
            </a:xfrm>
            <a:prstGeom prst="rect">
              <a:avLst/>
            </a:prstGeom>
            <a:noFill/>
          </p:spPr>
          <p:txBody>
            <a:bodyPr wrap="square">
              <a:spAutoFit/>
            </a:bodyPr>
            <a:lstStyle/>
            <a:p>
              <a:pPr>
                <a:lnSpc>
                  <a:spcPts val="1680"/>
                </a:lnSpc>
              </a:pPr>
              <a:r>
                <a:rPr lang="ja-JP" altLang="en-US" sz="11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100" kern="100" dirty="0">
                  <a:latin typeface="メイリオ" panose="020B0604030504040204" pitchFamily="50" charset="-128"/>
                  <a:ea typeface="メイリオ" panose="020B0604030504040204" pitchFamily="50" charset="-128"/>
                  <a:cs typeface="Times New Roman" panose="02020603050405020304" pitchFamily="18" charset="0"/>
                </a:rPr>
                <a:t>1</a:t>
              </a:r>
              <a:r>
                <a:rPr lang="ja-JP" altLang="en-US" sz="11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100" kern="100" dirty="0">
                  <a:latin typeface="メイリオ" panose="020B0604030504040204" pitchFamily="50" charset="-128"/>
                  <a:ea typeface="メイリオ" panose="020B0604030504040204" pitchFamily="50" charset="-128"/>
                  <a:cs typeface="Times New Roman" panose="02020603050405020304" pitchFamily="18" charset="0"/>
                </a:rPr>
                <a:t>グリーンゾーン</a:t>
              </a:r>
              <a:endParaRPr lang="en-US" altLang="ja-JP" sz="11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grpSp>
        <p:nvGrpSpPr>
          <p:cNvPr id="10" name="グループ化 9">
            <a:extLst>
              <a:ext uri="{FF2B5EF4-FFF2-40B4-BE49-F238E27FC236}">
                <a16:creationId xmlns:a16="http://schemas.microsoft.com/office/drawing/2014/main" id="{45FB1D2D-32A0-4200-9A35-47B7778254C2}"/>
              </a:ext>
            </a:extLst>
          </p:cNvPr>
          <p:cNvGrpSpPr/>
          <p:nvPr/>
        </p:nvGrpSpPr>
        <p:grpSpPr>
          <a:xfrm>
            <a:off x="497452" y="3562353"/>
            <a:ext cx="5940000" cy="2000095"/>
            <a:chOff x="497452" y="5124453"/>
            <a:chExt cx="5940000" cy="2000095"/>
          </a:xfrm>
        </p:grpSpPr>
        <p:grpSp>
          <p:nvGrpSpPr>
            <p:cNvPr id="33" name="グループ化 32">
              <a:extLst>
                <a:ext uri="{FF2B5EF4-FFF2-40B4-BE49-F238E27FC236}">
                  <a16:creationId xmlns:a16="http://schemas.microsoft.com/office/drawing/2014/main" id="{CA84BCFA-3869-4F28-8E94-E6A383B30A9D}"/>
                </a:ext>
              </a:extLst>
            </p:cNvPr>
            <p:cNvGrpSpPr/>
            <p:nvPr/>
          </p:nvGrpSpPr>
          <p:grpSpPr>
            <a:xfrm>
              <a:off x="497452" y="5124453"/>
              <a:ext cx="5940000" cy="2000095"/>
              <a:chOff x="690104" y="3584050"/>
              <a:chExt cx="5940000" cy="1859541"/>
            </a:xfrm>
          </p:grpSpPr>
          <p:grpSp>
            <p:nvGrpSpPr>
              <p:cNvPr id="32" name="グループ化 31">
                <a:extLst>
                  <a:ext uri="{FF2B5EF4-FFF2-40B4-BE49-F238E27FC236}">
                    <a16:creationId xmlns:a16="http://schemas.microsoft.com/office/drawing/2014/main" id="{3DA96252-A337-4EAB-8744-95437F16EB5C}"/>
                  </a:ext>
                </a:extLst>
              </p:cNvPr>
              <p:cNvGrpSpPr/>
              <p:nvPr/>
            </p:nvGrpSpPr>
            <p:grpSpPr>
              <a:xfrm>
                <a:off x="690104" y="3584050"/>
                <a:ext cx="5940000" cy="1859541"/>
                <a:chOff x="690104" y="3584050"/>
                <a:chExt cx="5940000" cy="1859541"/>
              </a:xfrm>
            </p:grpSpPr>
            <p:sp>
              <p:nvSpPr>
                <p:cNvPr id="5" name="四角形: 角を丸くする 4">
                  <a:extLst>
                    <a:ext uri="{FF2B5EF4-FFF2-40B4-BE49-F238E27FC236}">
                      <a16:creationId xmlns:a16="http://schemas.microsoft.com/office/drawing/2014/main" id="{97837BF6-DAFE-40EC-8641-230FF74E1944}"/>
                    </a:ext>
                  </a:extLst>
                </p:cNvPr>
                <p:cNvSpPr/>
                <p:nvPr/>
              </p:nvSpPr>
              <p:spPr>
                <a:xfrm>
                  <a:off x="690104" y="3834485"/>
                  <a:ext cx="5940000" cy="1609106"/>
                </a:xfrm>
                <a:prstGeom prst="roundRect">
                  <a:avLst/>
                </a:prstGeom>
                <a:noFill/>
                <a:ln w="19050">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dirty="0"/>
                </a:p>
              </p:txBody>
            </p:sp>
            <p:grpSp>
              <p:nvGrpSpPr>
                <p:cNvPr id="31" name="グループ化 30">
                  <a:extLst>
                    <a:ext uri="{FF2B5EF4-FFF2-40B4-BE49-F238E27FC236}">
                      <a16:creationId xmlns:a16="http://schemas.microsoft.com/office/drawing/2014/main" id="{DED9003C-CCE7-4210-B2B4-7F69536FA5C8}"/>
                    </a:ext>
                  </a:extLst>
                </p:cNvPr>
                <p:cNvGrpSpPr/>
                <p:nvPr/>
              </p:nvGrpSpPr>
              <p:grpSpPr>
                <a:xfrm>
                  <a:off x="858644" y="3584050"/>
                  <a:ext cx="1923585" cy="399358"/>
                  <a:chOff x="858644" y="3584050"/>
                  <a:chExt cx="1923585" cy="399358"/>
                </a:xfrm>
              </p:grpSpPr>
              <p:sp>
                <p:nvSpPr>
                  <p:cNvPr id="12" name="正方形/長方形 11">
                    <a:extLst>
                      <a:ext uri="{FF2B5EF4-FFF2-40B4-BE49-F238E27FC236}">
                        <a16:creationId xmlns:a16="http://schemas.microsoft.com/office/drawing/2014/main" id="{E1A4FA56-A8BC-4E96-98E4-96C67EA4B069}"/>
                      </a:ext>
                    </a:extLst>
                  </p:cNvPr>
                  <p:cNvSpPr/>
                  <p:nvPr/>
                </p:nvSpPr>
                <p:spPr>
                  <a:xfrm>
                    <a:off x="858644" y="3584050"/>
                    <a:ext cx="1923585" cy="379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5E015B9F-CDC0-4B6C-B8AB-AB06AE6CD37A}"/>
                      </a:ext>
                    </a:extLst>
                  </p:cNvPr>
                  <p:cNvSpPr/>
                  <p:nvPr/>
                </p:nvSpPr>
                <p:spPr>
                  <a:xfrm>
                    <a:off x="1426829" y="3652053"/>
                    <a:ext cx="1281600" cy="331355"/>
                  </a:xfrm>
                  <a:prstGeom prst="rect">
                    <a:avLst/>
                  </a:prstGeom>
                  <a:solidFill>
                    <a:srgbClr val="FFFF00">
                      <a:alpha val="5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19" name="テキスト ボックス 18">
                <a:extLst>
                  <a:ext uri="{FF2B5EF4-FFF2-40B4-BE49-F238E27FC236}">
                    <a16:creationId xmlns:a16="http://schemas.microsoft.com/office/drawing/2014/main" id="{A07FFAEE-1B19-40A7-8869-EB4C1CB369F4}"/>
                  </a:ext>
                </a:extLst>
              </p:cNvPr>
              <p:cNvSpPr txBox="1"/>
              <p:nvPr/>
            </p:nvSpPr>
            <p:spPr>
              <a:xfrm>
                <a:off x="748760" y="4055963"/>
                <a:ext cx="5312798" cy="1218513"/>
              </a:xfrm>
              <a:prstGeom prst="rect">
                <a:avLst/>
              </a:prstGeom>
              <a:noFill/>
            </p:spPr>
            <p:txBody>
              <a:bodyPr wrap="square">
                <a:spAutoFit/>
              </a:bodyPr>
              <a:lstStyle/>
              <a:p>
                <a:pPr marL="285750" indent="-285750">
                  <a:lnSpc>
                    <a:spcPts val="1560"/>
                  </a:lnSpc>
                  <a:buFont typeface="Wingdings" panose="05000000000000000000" pitchFamily="2" charset="2"/>
                  <a:buChar char="n"/>
                </a:pP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脱衣場所</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800066" lvl="1" indent="-342886">
                  <a:lnSpc>
                    <a:spcPts val="1560"/>
                  </a:lnSpc>
                  <a:buFont typeface="Wingdings" panose="05000000000000000000" pitchFamily="2" charset="2"/>
                  <a:buChar char="Ø"/>
                </a:pP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脱衣手順のポスターを掲示しておく</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800066" lvl="1" indent="-342886">
                  <a:lnSpc>
                    <a:spcPts val="1560"/>
                  </a:lnSpc>
                  <a:buFont typeface="Wingdings" panose="05000000000000000000" pitchFamily="2" charset="2"/>
                  <a:buChar char="Ø"/>
                </a:pP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脱衣時に他のスタッフと交差しないよう注意する</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800066" lvl="1" indent="-342886">
                  <a:lnSpc>
                    <a:spcPts val="1560"/>
                  </a:lnSpc>
                  <a:buFont typeface="Wingdings" panose="05000000000000000000" pitchFamily="2" charset="2"/>
                  <a:buChar char="Ø"/>
                </a:pP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手指消毒剤と感染性廃棄物容器を設置する</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886" indent="-342886">
                  <a:lnSpc>
                    <a:spcPts val="1560"/>
                  </a:lnSpc>
                  <a:buFont typeface="Wingdings" panose="05000000000000000000" pitchFamily="2" charset="2"/>
                  <a:buChar char="n"/>
                </a:pP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脱衣時の</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物品</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一時置き</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や検体の受け渡し用</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の台</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を設置する</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800086" lvl="1" indent="-342886">
                  <a:lnSpc>
                    <a:spcPts val="1560"/>
                  </a:lnSpc>
                  <a:buFont typeface="Wingdings" panose="05000000000000000000" pitchFamily="2" charset="2"/>
                  <a:buChar char="Ø"/>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使用後は消毒用クロスで拭く。</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sp>
          <p:nvSpPr>
            <p:cNvPr id="30" name="テキスト ボックス 29">
              <a:extLst>
                <a:ext uri="{FF2B5EF4-FFF2-40B4-BE49-F238E27FC236}">
                  <a16:creationId xmlns:a16="http://schemas.microsoft.com/office/drawing/2014/main" id="{3CEDF72A-7A03-4BCF-8D9A-9C9301B3C465}"/>
                </a:ext>
              </a:extLst>
            </p:cNvPr>
            <p:cNvSpPr txBox="1"/>
            <p:nvPr/>
          </p:nvSpPr>
          <p:spPr>
            <a:xfrm>
              <a:off x="908835" y="5230493"/>
              <a:ext cx="1847850" cy="297517"/>
            </a:xfrm>
            <a:prstGeom prst="rect">
              <a:avLst/>
            </a:prstGeom>
            <a:noFill/>
          </p:spPr>
          <p:txBody>
            <a:bodyPr wrap="square">
              <a:spAutoFit/>
            </a:bodyPr>
            <a:lstStyle/>
            <a:p>
              <a:pPr>
                <a:lnSpc>
                  <a:spcPts val="1560"/>
                </a:lnSpc>
              </a:pPr>
              <a:r>
                <a:rPr lang="en-US" altLang="ja-JP" sz="1100" kern="100" dirty="0">
                  <a:latin typeface="メイリオ" panose="020B0604030504040204" pitchFamily="50" charset="-128"/>
                  <a:ea typeface="メイリオ" panose="020B0604030504040204" pitchFamily="50" charset="-128"/>
                  <a:cs typeface="Times New Roman" panose="02020603050405020304" pitchFamily="18" charset="0"/>
                </a:rPr>
                <a:t>(2)</a:t>
              </a:r>
              <a:r>
                <a:rPr lang="ja-JP" altLang="en-US" sz="11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100" kern="100" dirty="0">
                  <a:latin typeface="メイリオ" panose="020B0604030504040204" pitchFamily="50" charset="-128"/>
                  <a:ea typeface="メイリオ" panose="020B0604030504040204" pitchFamily="50" charset="-128"/>
                  <a:cs typeface="Times New Roman" panose="02020603050405020304" pitchFamily="18" charset="0"/>
                </a:rPr>
                <a:t>イエローゾーン</a:t>
              </a:r>
              <a:endParaRPr lang="en-US" altLang="ja-JP" sz="11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grpSp>
        <p:nvGrpSpPr>
          <p:cNvPr id="11" name="グループ化 10">
            <a:extLst>
              <a:ext uri="{FF2B5EF4-FFF2-40B4-BE49-F238E27FC236}">
                <a16:creationId xmlns:a16="http://schemas.microsoft.com/office/drawing/2014/main" id="{1544E6C1-8EEF-4A39-B893-F228647B293F}"/>
              </a:ext>
            </a:extLst>
          </p:cNvPr>
          <p:cNvGrpSpPr/>
          <p:nvPr/>
        </p:nvGrpSpPr>
        <p:grpSpPr>
          <a:xfrm>
            <a:off x="496909" y="5946009"/>
            <a:ext cx="5940000" cy="2488278"/>
            <a:chOff x="481707" y="7465475"/>
            <a:chExt cx="5940000" cy="2488278"/>
          </a:xfrm>
        </p:grpSpPr>
        <p:grpSp>
          <p:nvGrpSpPr>
            <p:cNvPr id="23" name="グループ化 22">
              <a:extLst>
                <a:ext uri="{FF2B5EF4-FFF2-40B4-BE49-F238E27FC236}">
                  <a16:creationId xmlns:a16="http://schemas.microsoft.com/office/drawing/2014/main" id="{9F9AB2E7-F2B4-4232-AFAE-9345A55CA89D}"/>
                </a:ext>
              </a:extLst>
            </p:cNvPr>
            <p:cNvGrpSpPr/>
            <p:nvPr/>
          </p:nvGrpSpPr>
          <p:grpSpPr>
            <a:xfrm>
              <a:off x="481707" y="7465475"/>
              <a:ext cx="5940000" cy="2488278"/>
              <a:chOff x="709154" y="5846830"/>
              <a:chExt cx="5940000" cy="2488278"/>
            </a:xfrm>
          </p:grpSpPr>
          <p:grpSp>
            <p:nvGrpSpPr>
              <p:cNvPr id="24" name="グループ化 23">
                <a:extLst>
                  <a:ext uri="{FF2B5EF4-FFF2-40B4-BE49-F238E27FC236}">
                    <a16:creationId xmlns:a16="http://schemas.microsoft.com/office/drawing/2014/main" id="{B618567E-9E87-48AD-A260-7803FCD48B68}"/>
                  </a:ext>
                </a:extLst>
              </p:cNvPr>
              <p:cNvGrpSpPr/>
              <p:nvPr/>
            </p:nvGrpSpPr>
            <p:grpSpPr>
              <a:xfrm>
                <a:off x="709154" y="5870079"/>
                <a:ext cx="5940000" cy="2465029"/>
                <a:chOff x="709154" y="5870079"/>
                <a:chExt cx="5940000" cy="2465029"/>
              </a:xfrm>
            </p:grpSpPr>
            <p:sp>
              <p:nvSpPr>
                <p:cNvPr id="27" name="四角形: 角を丸くする 26">
                  <a:extLst>
                    <a:ext uri="{FF2B5EF4-FFF2-40B4-BE49-F238E27FC236}">
                      <a16:creationId xmlns:a16="http://schemas.microsoft.com/office/drawing/2014/main" id="{CA85CE54-45C8-4E99-91FF-F7EB0F0DBFF7}"/>
                    </a:ext>
                  </a:extLst>
                </p:cNvPr>
                <p:cNvSpPr/>
                <p:nvPr/>
              </p:nvSpPr>
              <p:spPr>
                <a:xfrm>
                  <a:off x="709154" y="6021845"/>
                  <a:ext cx="5940000" cy="2313263"/>
                </a:xfrm>
                <a:prstGeom prst="roundRect">
                  <a:avLst/>
                </a:prstGeom>
                <a:noFill/>
                <a:ln w="1905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dirty="0"/>
                </a:p>
              </p:txBody>
            </p:sp>
            <p:sp>
              <p:nvSpPr>
                <p:cNvPr id="28" name="正方形/長方形 27">
                  <a:extLst>
                    <a:ext uri="{FF2B5EF4-FFF2-40B4-BE49-F238E27FC236}">
                      <a16:creationId xmlns:a16="http://schemas.microsoft.com/office/drawing/2014/main" id="{24DC2806-8DBB-480C-BEAE-877E5B6AB0B3}"/>
                    </a:ext>
                  </a:extLst>
                </p:cNvPr>
                <p:cNvSpPr/>
                <p:nvPr/>
              </p:nvSpPr>
              <p:spPr>
                <a:xfrm>
                  <a:off x="1028206" y="5870079"/>
                  <a:ext cx="1784492" cy="379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5" name="正方形/長方形 24">
                <a:extLst>
                  <a:ext uri="{FF2B5EF4-FFF2-40B4-BE49-F238E27FC236}">
                    <a16:creationId xmlns:a16="http://schemas.microsoft.com/office/drawing/2014/main" id="{D6D8EE1C-A603-4967-B0F2-89AE46FF10BD}"/>
                  </a:ext>
                </a:extLst>
              </p:cNvPr>
              <p:cNvSpPr/>
              <p:nvPr/>
            </p:nvSpPr>
            <p:spPr>
              <a:xfrm>
                <a:off x="1447505" y="5846830"/>
                <a:ext cx="1281600" cy="356400"/>
              </a:xfrm>
              <a:prstGeom prst="rect">
                <a:avLst/>
              </a:prstGeom>
              <a:solidFill>
                <a:srgbClr val="FF0000">
                  <a:alpha val="5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6E70BCC4-2FF5-4AE4-9C74-32E0B4051EDC}"/>
                  </a:ext>
                </a:extLst>
              </p:cNvPr>
              <p:cNvSpPr txBox="1"/>
              <p:nvPr/>
            </p:nvSpPr>
            <p:spPr>
              <a:xfrm>
                <a:off x="767895" y="6386565"/>
                <a:ext cx="5863096" cy="1720984"/>
              </a:xfrm>
              <a:prstGeom prst="rect">
                <a:avLst/>
              </a:prstGeom>
              <a:noFill/>
            </p:spPr>
            <p:txBody>
              <a:bodyPr wrap="square">
                <a:spAutoFit/>
              </a:bodyPr>
              <a:lstStyle/>
              <a:p>
                <a:pPr marL="285750" indent="-285750">
                  <a:lnSpc>
                    <a:spcPts val="1560"/>
                  </a:lnSpc>
                  <a:buFont typeface="Wingdings" panose="05000000000000000000" pitchFamily="2" charset="2"/>
                  <a:buChar char="n"/>
                </a:pP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装着が必須のエリア。</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285750" lvl="0" indent="-285750">
                  <a:lnSpc>
                    <a:spcPts val="1560"/>
                  </a:lnSpc>
                  <a:buFont typeface="Wingdings" panose="05000000000000000000" pitchFamily="2" charset="2"/>
                  <a:buChar char="n"/>
                </a:pP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COVID-19</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の陽性が判明した患者のみを隔離する。</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職員</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が行動しやすいよう余裕のあるスペースを確保しつつ、</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不必要に汚染エリアを拡大しない。</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COVID-19</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感染患者から排出された廃棄物は、すべて感染性廃棄物として取り扱う。</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手指消毒剤、手洗い物品、交換用の</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（手袋、エプロン）を設置する。</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一度入ったら、</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を着用したまま他のゾーンに入らない。</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必須</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PPE(P14</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参照）のガウンが汚染した場合は、イエローゾーンですべての</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を脱衣し、</a:t>
                </a:r>
                <a:b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b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再度グリーンゾーンで着用しなおす。</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sp>
          <p:nvSpPr>
            <p:cNvPr id="38" name="テキスト ボックス 37">
              <a:extLst>
                <a:ext uri="{FF2B5EF4-FFF2-40B4-BE49-F238E27FC236}">
                  <a16:creationId xmlns:a16="http://schemas.microsoft.com/office/drawing/2014/main" id="{04F8D90E-31E3-453D-84D7-590350DD392D}"/>
                </a:ext>
              </a:extLst>
            </p:cNvPr>
            <p:cNvSpPr txBox="1"/>
            <p:nvPr/>
          </p:nvSpPr>
          <p:spPr>
            <a:xfrm>
              <a:off x="844177" y="7531620"/>
              <a:ext cx="1923585" cy="261610"/>
            </a:xfrm>
            <a:prstGeom prst="rect">
              <a:avLst/>
            </a:prstGeom>
            <a:noFill/>
          </p:spPr>
          <p:txBody>
            <a:bodyPr wrap="square">
              <a:spAutoFit/>
            </a:bodyPr>
            <a:lstStyle/>
            <a:p>
              <a:r>
                <a:rPr lang="en-US" altLang="ja-JP" sz="1100" kern="100" dirty="0">
                  <a:latin typeface="メイリオ" panose="020B0604030504040204" pitchFamily="50" charset="-128"/>
                  <a:ea typeface="メイリオ" panose="020B0604030504040204" pitchFamily="50" charset="-128"/>
                  <a:cs typeface="Times New Roman" panose="02020603050405020304" pitchFamily="18" charset="0"/>
                </a:rPr>
                <a:t> (3)  </a:t>
              </a:r>
              <a:r>
                <a:rPr lang="ja-JP" altLang="en-US" sz="11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100" kern="100" dirty="0">
                  <a:latin typeface="メイリオ" panose="020B0604030504040204" pitchFamily="50" charset="-128"/>
                  <a:ea typeface="メイリオ" panose="020B0604030504040204" pitchFamily="50" charset="-128"/>
                  <a:cs typeface="Times New Roman" panose="02020603050405020304" pitchFamily="18" charset="0"/>
                </a:rPr>
                <a:t>レッドゾーン</a:t>
              </a:r>
              <a:endParaRPr lang="ja-JP" altLang="en-US" sz="1100" dirty="0"/>
            </a:p>
          </p:txBody>
        </p:sp>
      </p:grpSp>
    </p:spTree>
    <p:extLst>
      <p:ext uri="{BB962C8B-B14F-4D97-AF65-F5344CB8AC3E}">
        <p14:creationId xmlns:p14="http://schemas.microsoft.com/office/powerpoint/2010/main" val="2680114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2FD9D66-677F-468C-9244-86BFC4840084}"/>
              </a:ext>
            </a:extLst>
          </p:cNvPr>
          <p:cNvSpPr txBox="1"/>
          <p:nvPr/>
        </p:nvSpPr>
        <p:spPr>
          <a:xfrm>
            <a:off x="469656" y="8529328"/>
            <a:ext cx="5987215" cy="1061829"/>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参考文献</a:t>
            </a:r>
            <a:endParaRPr kumimoji="1" lang="en-US" altLang="ja-JP" sz="700" dirty="0">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一般社団法人 日本環境感染学会</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医療機関における新型コロナウイルス感染症への対応ガイド 第</a:t>
            </a:r>
            <a:r>
              <a:rPr lang="en-US" altLang="ja-JP" sz="700" dirty="0">
                <a:latin typeface="メイリオ" panose="020B0604030504040204" pitchFamily="50" charset="-128"/>
                <a:ea typeface="メイリオ" panose="020B0604030504040204" pitchFamily="50" charset="-128"/>
              </a:rPr>
              <a:t>4</a:t>
            </a:r>
            <a:r>
              <a:rPr lang="ja-JP" altLang="en-US" sz="700" dirty="0">
                <a:latin typeface="メイリオ" panose="020B0604030504040204" pitchFamily="50" charset="-128"/>
                <a:ea typeface="メイリオ" panose="020B0604030504040204" pitchFamily="50" charset="-128"/>
              </a:rPr>
              <a:t>版</a:t>
            </a:r>
            <a:r>
              <a:rPr lang="en-US" altLang="ja-JP" sz="700" dirty="0">
                <a:latin typeface="メイリオ" panose="020B0604030504040204" pitchFamily="50" charset="-128"/>
                <a:ea typeface="メイリオ" panose="020B0604030504040204" pitchFamily="50" charset="-128"/>
              </a:rPr>
              <a:t>, 2021.11</a:t>
            </a:r>
            <a:r>
              <a:rPr lang="ja-JP" altLang="en-US" sz="700" dirty="0">
                <a:latin typeface="メイリオ" panose="020B0604030504040204" pitchFamily="50" charset="-128"/>
                <a:ea typeface="メイリオ" panose="020B0604030504040204" pitchFamily="50" charset="-128"/>
              </a:rPr>
              <a:t>．</a:t>
            </a:r>
            <a:endParaRPr lang="en-US" altLang="ja-JP" sz="700" dirty="0">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国際感染症センター国立国際医療研究センター</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急性期病院における 新型コロナウイルス感染症アウトブレイクでのゾーニングの考え方</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閲覧日 </a:t>
            </a:r>
            <a:r>
              <a:rPr lang="en-US" altLang="ja-JP" sz="700" dirty="0">
                <a:latin typeface="メイリオ" panose="020B0604030504040204" pitchFamily="50" charset="-128"/>
                <a:ea typeface="メイリオ" panose="020B0604030504040204" pitchFamily="50" charset="-128"/>
              </a:rPr>
              <a:t>2021-11-28.</a:t>
            </a:r>
            <a:r>
              <a:rPr lang="ja-JP" altLang="en-US" sz="700" dirty="0">
                <a:latin typeface="メイリオ" panose="020B0604030504040204" pitchFamily="50" charset="-128"/>
                <a:ea typeface="メイリオ" panose="020B0604030504040204" pitchFamily="50" charset="-128"/>
              </a:rPr>
              <a:t>　</a:t>
            </a:r>
            <a:endParaRPr lang="en-US" altLang="ja-JP" sz="700" dirty="0">
              <a:latin typeface="メイリオ" panose="020B0604030504040204" pitchFamily="50" charset="-128"/>
              <a:ea typeface="メイリオ" panose="020B0604030504040204" pitchFamily="50" charset="-128"/>
            </a:endParaRPr>
          </a:p>
          <a:p>
            <a:r>
              <a:rPr kumimoji="1" lang="ja-JP" altLang="en-US" sz="700" dirty="0">
                <a:latin typeface="メイリオ" panose="020B0604030504040204" pitchFamily="50" charset="-128"/>
                <a:ea typeface="メイリオ" panose="020B0604030504040204" pitchFamily="50" charset="-128"/>
              </a:rPr>
              <a:t>　　</a:t>
            </a:r>
            <a:r>
              <a:rPr kumimoji="1" lang="en-US" altLang="ja-JP" sz="700" dirty="0">
                <a:latin typeface="メイリオ" panose="020B0604030504040204" pitchFamily="50" charset="-128"/>
                <a:ea typeface="メイリオ" panose="020B0604030504040204" pitchFamily="50" charset="-128"/>
              </a:rPr>
              <a:t>http://dcc.ncgm.go.jp/information/pdf/covid19_zoning_clue.pdf</a:t>
            </a:r>
          </a:p>
          <a:p>
            <a:pPr marL="228600" indent="-228600">
              <a:buFont typeface="+mj-lt"/>
              <a:buAutoNum type="arabicPeriod" startAt="3"/>
            </a:pPr>
            <a:r>
              <a:rPr lang="ja-JP" altLang="en-US" sz="700" dirty="0">
                <a:latin typeface="メイリオ" panose="020B0604030504040204" pitchFamily="50" charset="-128"/>
                <a:ea typeface="メイリオ" panose="020B0604030504040204" pitchFamily="50" charset="-128"/>
              </a:rPr>
              <a:t>国立国際医療研究センター 編集大曲貴夫 責任編集</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国立国際医療研究センター</a:t>
            </a:r>
            <a:r>
              <a:rPr lang="en-US" altLang="ja-JP" sz="700" dirty="0">
                <a:latin typeface="メイリオ" panose="020B0604030504040204" pitchFamily="50" charset="-128"/>
                <a:ea typeface="メイリオ" panose="020B0604030504040204" pitchFamily="50" charset="-128"/>
              </a:rPr>
              <a:t>&lt;NCGM&gt;, </a:t>
            </a:r>
            <a:r>
              <a:rPr lang="ja-JP" altLang="en-US" sz="700" dirty="0">
                <a:latin typeface="メイリオ" panose="020B0604030504040204" pitchFamily="50" charset="-128"/>
                <a:ea typeface="メイリオ" panose="020B0604030504040204" pitchFamily="50" charset="-128"/>
              </a:rPr>
              <a:t>新型コロナウイルス感染症</a:t>
            </a:r>
            <a:r>
              <a:rPr lang="en-US" altLang="ja-JP" sz="700" dirty="0">
                <a:latin typeface="メイリオ" panose="020B0604030504040204" pitchFamily="50" charset="-128"/>
                <a:ea typeface="メイリオ" panose="020B0604030504040204" pitchFamily="50" charset="-128"/>
              </a:rPr>
              <a:t>COVID-19</a:t>
            </a:r>
            <a:r>
              <a:rPr lang="ja-JP" altLang="en-US" sz="700" dirty="0">
                <a:latin typeface="メイリオ" panose="020B0604030504040204" pitchFamily="50" charset="-128"/>
                <a:ea typeface="メイリオ" panose="020B0604030504040204" pitchFamily="50" charset="-128"/>
              </a:rPr>
              <a:t>対応マニュアル </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目指せ院内感染ゼロへ</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南江堂</a:t>
            </a:r>
            <a:r>
              <a:rPr lang="en-US" altLang="ja-JP" sz="700" dirty="0">
                <a:latin typeface="メイリオ" panose="020B0604030504040204" pitchFamily="50" charset="-128"/>
                <a:ea typeface="メイリオ" panose="020B0604030504040204" pitchFamily="50" charset="-128"/>
              </a:rPr>
              <a:t>, 2021.</a:t>
            </a:r>
          </a:p>
          <a:p>
            <a:pPr marL="228600" indent="-228600">
              <a:buFont typeface="+mj-lt"/>
              <a:buAutoNum type="arabicPeriod" startAt="3"/>
            </a:pPr>
            <a:r>
              <a:rPr lang="ja-JP" altLang="en-US" sz="700" dirty="0">
                <a:latin typeface="メイリオ" panose="020B0604030504040204" pitchFamily="50" charset="-128"/>
                <a:ea typeface="メイリオ" panose="020B0604030504040204" pitchFamily="50" charset="-128"/>
              </a:rPr>
              <a:t>大阪市立十三市民病院</a:t>
            </a:r>
            <a:r>
              <a:rPr lang="en-US" altLang="ja-JP" sz="700" dirty="0">
                <a:latin typeface="メイリオ" panose="020B0604030504040204" pitchFamily="50" charset="-128"/>
                <a:ea typeface="メイリオ" panose="020B0604030504040204" pitchFamily="50" charset="-128"/>
              </a:rPr>
              <a:t>COVID-19</a:t>
            </a:r>
            <a:r>
              <a:rPr lang="ja-JP" altLang="en-US" sz="700" dirty="0">
                <a:latin typeface="メイリオ" panose="020B0604030504040204" pitchFamily="50" charset="-128"/>
                <a:ea typeface="メイリオ" panose="020B0604030504040204" pitchFamily="50" charset="-128"/>
              </a:rPr>
              <a:t>対策委員会 監修</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西口幸雄</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白石訓</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山本紀子 編著</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大阪市立十三市民病院がつくった新型コロナウイルス感染症</a:t>
            </a:r>
            <a:r>
              <a:rPr lang="en-US" altLang="ja-JP" sz="700" dirty="0">
                <a:latin typeface="メイリオ" panose="020B0604030504040204" pitchFamily="50" charset="-128"/>
                <a:ea typeface="メイリオ" panose="020B0604030504040204" pitchFamily="50" charset="-128"/>
              </a:rPr>
              <a:t>〈COVID-19〉</a:t>
            </a:r>
            <a:r>
              <a:rPr lang="ja-JP" altLang="en-US" sz="700" dirty="0">
                <a:latin typeface="メイリオ" panose="020B0604030504040204" pitchFamily="50" charset="-128"/>
                <a:ea typeface="メイリオ" panose="020B0604030504040204" pitchFamily="50" charset="-128"/>
              </a:rPr>
              <a:t>対応</a:t>
            </a:r>
            <a:r>
              <a:rPr lang="en-US" altLang="ja-JP" sz="700" dirty="0">
                <a:latin typeface="メイリオ" panose="020B0604030504040204" pitchFamily="50" charset="-128"/>
                <a:ea typeface="メイリオ" panose="020B0604030504040204" pitchFamily="50" charset="-128"/>
              </a:rPr>
              <a:t>BOOK, </a:t>
            </a:r>
            <a:r>
              <a:rPr lang="ja-JP" altLang="en-US" sz="700" dirty="0">
                <a:latin typeface="メイリオ" panose="020B0604030504040204" pitchFamily="50" charset="-128"/>
                <a:ea typeface="メイリオ" panose="020B0604030504040204" pitchFamily="50" charset="-128"/>
              </a:rPr>
              <a:t>照林社</a:t>
            </a:r>
            <a:r>
              <a:rPr lang="en-US" altLang="ja-JP" sz="700" dirty="0">
                <a:latin typeface="メイリオ" panose="020B0604030504040204" pitchFamily="50" charset="-128"/>
                <a:ea typeface="メイリオ" panose="020B0604030504040204" pitchFamily="50" charset="-128"/>
              </a:rPr>
              <a:t>, 2020.</a:t>
            </a:r>
          </a:p>
        </p:txBody>
      </p:sp>
      <p:sp>
        <p:nvSpPr>
          <p:cNvPr id="9" name="スライド番号プレースホルダー 8">
            <a:extLst>
              <a:ext uri="{FF2B5EF4-FFF2-40B4-BE49-F238E27FC236}">
                <a16:creationId xmlns:a16="http://schemas.microsoft.com/office/drawing/2014/main" id="{77BD4583-4A52-4FF4-AF3E-DDDA84741105}"/>
              </a:ext>
            </a:extLst>
          </p:cNvPr>
          <p:cNvSpPr>
            <a:spLocks noGrp="1"/>
          </p:cNvSpPr>
          <p:nvPr>
            <p:ph type="sldNum" sz="quarter" idx="12"/>
          </p:nvPr>
        </p:nvSpPr>
        <p:spPr/>
        <p:txBody>
          <a:bodyPr/>
          <a:lstStyle/>
          <a:p>
            <a:fld id="{698D96D4-A717-436E-8A31-61B20D5A5D02}" type="slidenum">
              <a:rPr kumimoji="1" lang="ja-JP" altLang="en-US" smtClean="0"/>
              <a:t>18</a:t>
            </a:fld>
            <a:endParaRPr kumimoji="1" lang="ja-JP" altLang="en-US"/>
          </a:p>
        </p:txBody>
      </p:sp>
      <p:sp>
        <p:nvSpPr>
          <p:cNvPr id="10" name="テキスト ボックス 9">
            <a:extLst>
              <a:ext uri="{FF2B5EF4-FFF2-40B4-BE49-F238E27FC236}">
                <a16:creationId xmlns:a16="http://schemas.microsoft.com/office/drawing/2014/main" id="{66F34B2B-3057-41BB-9931-EE3FB9CA4B1D}"/>
              </a:ext>
            </a:extLst>
          </p:cNvPr>
          <p:cNvSpPr txBox="1"/>
          <p:nvPr/>
        </p:nvSpPr>
        <p:spPr>
          <a:xfrm>
            <a:off x="437907" y="428229"/>
            <a:ext cx="5677386" cy="292388"/>
          </a:xfrm>
          <a:prstGeom prst="rect">
            <a:avLst/>
          </a:prstGeom>
          <a:noFill/>
        </p:spPr>
        <p:txBody>
          <a:bodyPr wrap="square">
            <a:spAutoFit/>
          </a:bodyPr>
          <a:lstStyle/>
          <a:p>
            <a:pPr marL="342900" indent="-342900">
              <a:buFont typeface="+mj-lt"/>
              <a:buAutoNum type="arabicPeriod" startAt="4"/>
            </a:pPr>
            <a:r>
              <a:rPr lang="ja-JP" altLang="en-US" sz="1300" b="1" kern="100" dirty="0">
                <a:latin typeface="メイリオ" panose="020B0604030504040204" pitchFamily="50" charset="-128"/>
                <a:ea typeface="メイリオ" panose="020B0604030504040204" pitchFamily="50" charset="-128"/>
                <a:cs typeface="Times New Roman" panose="02020603050405020304" pitchFamily="18" charset="0"/>
              </a:rPr>
              <a:t>コホーティング</a:t>
            </a:r>
            <a:endParaRPr lang="en-US" altLang="ja-JP" sz="13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8F0AC45B-466B-4F90-B8B7-15B1FCAD76BD}"/>
              </a:ext>
            </a:extLst>
          </p:cNvPr>
          <p:cNvSpPr txBox="1"/>
          <p:nvPr/>
        </p:nvSpPr>
        <p:spPr>
          <a:xfrm>
            <a:off x="555470" y="732070"/>
            <a:ext cx="5864623" cy="1515800"/>
          </a:xfrm>
          <a:prstGeom prst="rect">
            <a:avLst/>
          </a:prstGeom>
          <a:noFill/>
        </p:spPr>
        <p:txBody>
          <a:bodyPr wrap="square">
            <a:spAutoFit/>
          </a:bodyPr>
          <a:lstStyle/>
          <a:p>
            <a:pPr>
              <a:lnSpc>
                <a:spcPts val="1560"/>
              </a:lnSpc>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コホーティングとは、同じ感染性病原体に感染している患者をグループとして同室にまとめ管理することである。</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多数の感染患者が発⽣した場合は、設備などに応じてコホーティングを検討する。</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COVID-19</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感染疑いのある患者や、</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PCR</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検査の結果待ちの患者はできるだけ個室で管理する。その際、感染者と同じ</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を着用して対応をするが、</a:t>
            </a:r>
            <a:r>
              <a:rPr lang="ja-JP" altLang="en-US" sz="1000" b="1" kern="100" dirty="0">
                <a:latin typeface="メイリオ" panose="020B0604030504040204" pitchFamily="50" charset="-128"/>
                <a:ea typeface="メイリオ" panose="020B0604030504040204" pitchFamily="50" charset="-128"/>
                <a:cs typeface="Times New Roman" panose="02020603050405020304" pitchFamily="18" charset="0"/>
              </a:rPr>
              <a:t>コホーティングは検査結果が陽性と判明した症例のみに限定</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し、感染者や他の感染疑いの患者とは同室にしない。</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686528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9234C7B-34C9-48FB-B579-260A24216B21}"/>
              </a:ext>
            </a:extLst>
          </p:cNvPr>
          <p:cNvSpPr>
            <a:spLocks noGrp="1"/>
          </p:cNvSpPr>
          <p:nvPr>
            <p:ph type="sldNum" sz="quarter" idx="12"/>
          </p:nvPr>
        </p:nvSpPr>
        <p:spPr/>
        <p:txBody>
          <a:bodyPr/>
          <a:lstStyle/>
          <a:p>
            <a:fld id="{698D96D4-A717-436E-8A31-61B20D5A5D02}" type="slidenum">
              <a:rPr kumimoji="1" lang="ja-JP" altLang="en-US" smtClean="0"/>
              <a:t>19</a:t>
            </a:fld>
            <a:endParaRPr kumimoji="1" lang="ja-JP" altLang="en-US"/>
          </a:p>
        </p:txBody>
      </p:sp>
      <p:sp>
        <p:nvSpPr>
          <p:cNvPr id="3" name="正方形/長方形 2">
            <a:extLst>
              <a:ext uri="{FF2B5EF4-FFF2-40B4-BE49-F238E27FC236}">
                <a16:creationId xmlns:a16="http://schemas.microsoft.com/office/drawing/2014/main" id="{E937FDFE-D47E-440F-9053-5F2DE6454B69}"/>
              </a:ext>
            </a:extLst>
          </p:cNvPr>
          <p:cNvSpPr/>
          <p:nvPr/>
        </p:nvSpPr>
        <p:spPr>
          <a:xfrm>
            <a:off x="522921" y="4250401"/>
            <a:ext cx="5832000" cy="360000"/>
          </a:xfrm>
          <a:prstGeom prst="rect">
            <a:avLst/>
          </a:prstGeom>
          <a:solidFill>
            <a:srgbClr val="5B9BD5">
              <a:lumMod val="60000"/>
              <a:lumOff val="40000"/>
            </a:srgbClr>
          </a:solidFill>
          <a:ln w="6350" cap="flat" cmpd="sng" algn="ctr">
            <a:noFill/>
            <a:prstDash val="solid"/>
            <a:miter lim="800000"/>
          </a:ln>
          <a:effectLst/>
        </p:spPr>
        <p:txBody>
          <a:bodyPr rtlCol="0" anchor="ctr">
            <a:noAutofit/>
          </a:bodyPr>
          <a:lstStyle/>
          <a:p>
            <a:pPr marL="514350" indent="-514350" algn="ctr">
              <a:lnSpc>
                <a:spcPts val="2500"/>
              </a:lnSpc>
              <a:spcAft>
                <a:spcPts val="0"/>
              </a:spcAft>
              <a:buFont typeface="+mj-lt"/>
              <a:buAutoNum type="romanUcPeriod" startAt="3"/>
            </a:pPr>
            <a:r>
              <a:rPr lang="en-US" sz="1600" b="1"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600" b="1"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着衣順番</a:t>
            </a:r>
            <a:endParaRPr 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090442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1F12892-2445-4F3D-B4BF-8B04C654D951}"/>
              </a:ext>
            </a:extLst>
          </p:cNvPr>
          <p:cNvSpPr/>
          <p:nvPr/>
        </p:nvSpPr>
        <p:spPr>
          <a:xfrm>
            <a:off x="554956" y="388871"/>
            <a:ext cx="5773654" cy="288000"/>
          </a:xfrm>
          <a:prstGeom prst="rect">
            <a:avLst/>
          </a:prstGeom>
          <a:solidFill>
            <a:schemeClr val="accent5">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1900"/>
              </a:lnSpc>
            </a:pPr>
            <a:r>
              <a:rPr lang="ja-JP" altLang="en-US" sz="1200" b="1" dirty="0">
                <a:latin typeface="メイリオ" panose="020B0604030504040204" pitchFamily="50" charset="-128"/>
                <a:ea typeface="メイリオ" panose="020B0604030504040204" pitchFamily="50" charset="-128"/>
              </a:rPr>
              <a:t>ガイドの趣旨</a:t>
            </a:r>
          </a:p>
        </p:txBody>
      </p:sp>
      <p:sp>
        <p:nvSpPr>
          <p:cNvPr id="8" name="正方形/長方形 7">
            <a:extLst>
              <a:ext uri="{FF2B5EF4-FFF2-40B4-BE49-F238E27FC236}">
                <a16:creationId xmlns:a16="http://schemas.microsoft.com/office/drawing/2014/main" id="{540CDB98-A424-468B-A914-5D087CF33EF9}"/>
              </a:ext>
            </a:extLst>
          </p:cNvPr>
          <p:cNvSpPr/>
          <p:nvPr/>
        </p:nvSpPr>
        <p:spPr>
          <a:xfrm>
            <a:off x="558613" y="2076207"/>
            <a:ext cx="5760472" cy="288000"/>
          </a:xfrm>
          <a:prstGeom prst="rect">
            <a:avLst/>
          </a:prstGeom>
          <a:solidFill>
            <a:schemeClr val="accent5">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1900"/>
              </a:lnSpc>
            </a:pPr>
            <a:r>
              <a:rPr lang="ja-JP" altLang="en-US" sz="1200" b="1" dirty="0">
                <a:latin typeface="メイリオ" panose="020B0604030504040204" pitchFamily="50" charset="-128"/>
                <a:ea typeface="メイリオ" panose="020B0604030504040204" pitchFamily="50" charset="-128"/>
              </a:rPr>
              <a:t>ガイドの使い方</a:t>
            </a:r>
          </a:p>
        </p:txBody>
      </p:sp>
      <p:sp>
        <p:nvSpPr>
          <p:cNvPr id="9" name="テキスト ボックス 8">
            <a:extLst>
              <a:ext uri="{FF2B5EF4-FFF2-40B4-BE49-F238E27FC236}">
                <a16:creationId xmlns:a16="http://schemas.microsoft.com/office/drawing/2014/main" id="{24934685-8195-422B-A347-7B364F74050B}"/>
              </a:ext>
            </a:extLst>
          </p:cNvPr>
          <p:cNvSpPr txBox="1"/>
          <p:nvPr/>
        </p:nvSpPr>
        <p:spPr>
          <a:xfrm>
            <a:off x="554956" y="799719"/>
            <a:ext cx="5860837" cy="1105431"/>
          </a:xfrm>
          <a:prstGeom prst="rect">
            <a:avLst/>
          </a:prstGeom>
          <a:noFill/>
        </p:spPr>
        <p:txBody>
          <a:bodyPr wrap="square">
            <a:spAutoFit/>
          </a:bodyPr>
          <a:lstStyle/>
          <a:p>
            <a:pPr>
              <a:lnSpc>
                <a:spcPts val="1560"/>
              </a:lnSpc>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公益社団法人 東京都看護協会は、</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COVID-19</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の拡大に応じて、</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 2019</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年よりクラスター発生施設への応援派遣や施設訪問など、医療機関や福祉施設等の支援を行ってきました。支援を行う中で、特に</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個人防護具の</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取り扱い</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・環境整備に関するマニュアル</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の必要性を感じ、感染対策支援の一環として、マニュアルを作成するガイドを作りました</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施設に合わせて自由にご活用ください。</a:t>
            </a:r>
            <a:endPar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3" name="正方形/長方形 22">
            <a:extLst>
              <a:ext uri="{FF2B5EF4-FFF2-40B4-BE49-F238E27FC236}">
                <a16:creationId xmlns:a16="http://schemas.microsoft.com/office/drawing/2014/main" id="{BFD896D3-3C60-4E45-BCC6-C9E35E956FA9}"/>
              </a:ext>
            </a:extLst>
          </p:cNvPr>
          <p:cNvSpPr/>
          <p:nvPr/>
        </p:nvSpPr>
        <p:spPr>
          <a:xfrm>
            <a:off x="554956" y="7889026"/>
            <a:ext cx="5773654" cy="288000"/>
          </a:xfrm>
          <a:prstGeom prst="rect">
            <a:avLst/>
          </a:prstGeom>
          <a:solidFill>
            <a:schemeClr val="accent5">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ts val="1900"/>
              </a:lnSpc>
            </a:pPr>
            <a:r>
              <a:rPr lang="ja-JP" altLang="en-US" sz="1200" b="1" dirty="0">
                <a:latin typeface="メイリオ" panose="020B0604030504040204" pitchFamily="50" charset="-128"/>
                <a:ea typeface="メイリオ" panose="020B0604030504040204" pitchFamily="50" charset="-128"/>
              </a:rPr>
              <a:t>自施設におけるマニュアルの管理</a:t>
            </a:r>
          </a:p>
        </p:txBody>
      </p:sp>
      <p:sp>
        <p:nvSpPr>
          <p:cNvPr id="27" name="テキスト ボックス 26">
            <a:extLst>
              <a:ext uri="{FF2B5EF4-FFF2-40B4-BE49-F238E27FC236}">
                <a16:creationId xmlns:a16="http://schemas.microsoft.com/office/drawing/2014/main" id="{7DE31057-7701-4BF4-8797-D9CA9FB1DB8E}"/>
              </a:ext>
            </a:extLst>
          </p:cNvPr>
          <p:cNvSpPr txBox="1"/>
          <p:nvPr/>
        </p:nvSpPr>
        <p:spPr>
          <a:xfrm>
            <a:off x="564481" y="8826646"/>
            <a:ext cx="5455320" cy="502702"/>
          </a:xfrm>
          <a:prstGeom prst="rect">
            <a:avLst/>
          </a:prstGeom>
          <a:noFill/>
        </p:spPr>
        <p:txBody>
          <a:bodyPr wrap="square">
            <a:spAutoFit/>
          </a:bodyPr>
          <a:lstStyle/>
          <a:p>
            <a:pPr marL="800100" lvl="1" indent="-342900">
              <a:lnSpc>
                <a:spcPts val="1560"/>
              </a:lnSpc>
              <a:buFont typeface="+mj-ea"/>
              <a:buAutoNum type="circleNumDbPlain"/>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更新したら更新日を記載する。</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ea"/>
              <a:buAutoNum type="circleNumDbPlain"/>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変更した部分をハイライトするなど、わかりやすく表示する。</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30F66E68-4F90-4E9A-BEBF-ED5D06479011}"/>
              </a:ext>
            </a:extLst>
          </p:cNvPr>
          <p:cNvSpPr txBox="1"/>
          <p:nvPr/>
        </p:nvSpPr>
        <p:spPr>
          <a:xfrm>
            <a:off x="568136" y="8281317"/>
            <a:ext cx="5760471" cy="493725"/>
          </a:xfrm>
          <a:prstGeom prst="rect">
            <a:avLst/>
          </a:prstGeom>
          <a:noFill/>
        </p:spPr>
        <p:txBody>
          <a:bodyPr wrap="square" rtlCol="0">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　本ガイドは</a:t>
            </a:r>
            <a:r>
              <a:rPr kumimoji="1" lang="en-US" altLang="ja-JP" sz="1000" dirty="0">
                <a:latin typeface="メイリオ" panose="020B0604030504040204" pitchFamily="50" charset="-128"/>
                <a:ea typeface="メイリオ" panose="020B0604030504040204" pitchFamily="50" charset="-128"/>
              </a:rPr>
              <a:t>2021</a:t>
            </a:r>
            <a:r>
              <a:rPr kumimoji="1" lang="ja-JP" altLang="en-US" sz="1000" dirty="0">
                <a:latin typeface="メイリオ" panose="020B0604030504040204" pitchFamily="50" charset="-128"/>
                <a:ea typeface="メイリオ" panose="020B0604030504040204" pitchFamily="50" charset="-128"/>
              </a:rPr>
              <a:t>年</a:t>
            </a:r>
            <a:r>
              <a:rPr kumimoji="1" lang="en-US" altLang="ja-JP" sz="1000" dirty="0">
                <a:latin typeface="メイリオ" panose="020B0604030504040204" pitchFamily="50" charset="-128"/>
                <a:ea typeface="メイリオ" panose="020B0604030504040204" pitchFamily="50" charset="-128"/>
              </a:rPr>
              <a:t>11</a:t>
            </a:r>
            <a:r>
              <a:rPr kumimoji="1" lang="ja-JP" altLang="en-US" sz="1000" dirty="0">
                <a:latin typeface="メイリオ" panose="020B0604030504040204" pitchFamily="50" charset="-128"/>
                <a:ea typeface="メイリオ" panose="020B0604030504040204" pitchFamily="50" charset="-128"/>
              </a:rPr>
              <a:t>月現在の情報をもとに作成しています。自施設で作成されたマニュアルは定期的に見直し、新しい情報が公表されたら更新することが必要です。</a:t>
            </a:r>
          </a:p>
        </p:txBody>
      </p:sp>
      <p:sp>
        <p:nvSpPr>
          <p:cNvPr id="12" name="スライド番号プレースホルダー 11">
            <a:extLst>
              <a:ext uri="{FF2B5EF4-FFF2-40B4-BE49-F238E27FC236}">
                <a16:creationId xmlns:a16="http://schemas.microsoft.com/office/drawing/2014/main" id="{9A8CEA02-2AC5-4065-BD66-84E007C0341D}"/>
              </a:ext>
            </a:extLst>
          </p:cNvPr>
          <p:cNvSpPr>
            <a:spLocks noGrp="1"/>
          </p:cNvSpPr>
          <p:nvPr>
            <p:ph type="sldNum" sz="quarter" idx="12"/>
          </p:nvPr>
        </p:nvSpPr>
        <p:spPr/>
        <p:txBody>
          <a:bodyPr/>
          <a:lstStyle/>
          <a:p>
            <a:fld id="{698D96D4-A717-436E-8A31-61B20D5A5D02}" type="slidenum">
              <a:rPr kumimoji="1" lang="ja-JP" altLang="en-US" smtClean="0"/>
              <a:t>2</a:t>
            </a:fld>
            <a:endParaRPr kumimoji="1" lang="ja-JP" altLang="en-US"/>
          </a:p>
        </p:txBody>
      </p:sp>
      <p:sp>
        <p:nvSpPr>
          <p:cNvPr id="16" name="テキスト ボックス 15">
            <a:extLst>
              <a:ext uri="{FF2B5EF4-FFF2-40B4-BE49-F238E27FC236}">
                <a16:creationId xmlns:a16="http://schemas.microsoft.com/office/drawing/2014/main" id="{CEB31EB3-5AD4-4942-8AFB-C759FDADAE44}"/>
              </a:ext>
            </a:extLst>
          </p:cNvPr>
          <p:cNvSpPr txBox="1"/>
          <p:nvPr/>
        </p:nvSpPr>
        <p:spPr>
          <a:xfrm>
            <a:off x="561547" y="2913479"/>
            <a:ext cx="5754604" cy="2336537"/>
          </a:xfrm>
          <a:prstGeom prst="rect">
            <a:avLst/>
          </a:prstGeom>
          <a:noFill/>
        </p:spPr>
        <p:txBody>
          <a:bodyPr wrap="square" rtlCol="0">
            <a:spAutoFit/>
          </a:bodyPr>
          <a:lstStyle/>
          <a:p>
            <a:pPr marL="171450" indent="-171450">
              <a:lnSpc>
                <a:spcPts val="1560"/>
              </a:lnSpc>
              <a:buFont typeface="Wingdings" panose="05000000000000000000" pitchFamily="2" charset="2"/>
              <a:buChar char="n"/>
            </a:pPr>
            <a:r>
              <a:rPr kumimoji="1" lang="ja-JP" altLang="en-US" sz="1000" dirty="0">
                <a:latin typeface="メイリオ" panose="020B0604030504040204" pitchFamily="50" charset="-128"/>
                <a:ea typeface="メイリオ" panose="020B0604030504040204" pitchFamily="50" charset="-128"/>
              </a:rPr>
              <a:t>本ガイドに記載の</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着脱の順番は、安全に着脱できる</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一</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例を示</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し</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ています</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の着脱は</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職員が分りやす</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い表現にし、掲示</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するのが大切です。</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付録</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ポスター</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は</a:t>
            </a:r>
            <a:r>
              <a:rPr kumimoji="1" lang="en-US" altLang="ja-JP" sz="1000" dirty="0">
                <a:latin typeface="メイリオ" panose="020B0604030504040204" pitchFamily="50" charset="-128"/>
                <a:ea typeface="メイリオ" panose="020B0604030504040204" pitchFamily="50" charset="-128"/>
              </a:rPr>
              <a:t>PPE</a:t>
            </a:r>
            <a:r>
              <a:rPr kumimoji="1" lang="ja-JP" altLang="en-US" sz="1000" dirty="0">
                <a:latin typeface="メイリオ" panose="020B0604030504040204" pitchFamily="50" charset="-128"/>
                <a:ea typeface="メイリオ" panose="020B0604030504040204" pitchFamily="50" charset="-128"/>
              </a:rPr>
              <a:t>着脱場所や、患者や利用者の部屋の入口等に掲示してご活用ください。</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 </a:t>
            </a:r>
          </a:p>
          <a:p>
            <a:pPr marL="171450" indent="-171450">
              <a:lnSpc>
                <a:spcPts val="1560"/>
              </a:lnSpc>
              <a:buFont typeface="Wingdings" panose="05000000000000000000" pitchFamily="2" charset="2"/>
              <a:buChar char="n"/>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nSpc>
                <a:spcPts val="1560"/>
              </a:lnSpc>
              <a:buFont typeface="Wingdings" panose="05000000000000000000" pitchFamily="2" charset="2"/>
              <a:buChar char="n"/>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環境整備に掲載している物品は施設内にある物品の例を示しています。自施設の物品で、清掃のタイミングなどの実施方法を考えてください。</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endParaRPr kumimoji="1" lang="en-US" altLang="ja-JP" sz="1000" dirty="0">
              <a:latin typeface="メイリオ" panose="020B0604030504040204" pitchFamily="50" charset="-128"/>
              <a:ea typeface="メイリオ" panose="020B0604030504040204" pitchFamily="50" charset="-128"/>
            </a:endParaRPr>
          </a:p>
          <a:p>
            <a:pPr marL="171450" indent="-171450">
              <a:lnSpc>
                <a:spcPts val="1560"/>
              </a:lnSpc>
              <a:buFont typeface="Wingdings" panose="05000000000000000000" pitchFamily="2" charset="2"/>
              <a:buChar char="n"/>
            </a:pP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手指消毒液や</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清掃</a:t>
            </a:r>
            <a:r>
              <a:rPr lang="ja-JP" altLang="ja-JP" sz="1000" kern="100" dirty="0">
                <a:latin typeface="メイリオ" panose="020B0604030504040204" pitchFamily="50" charset="-128"/>
                <a:ea typeface="メイリオ" panose="020B0604030504040204" pitchFamily="50" charset="-128"/>
                <a:cs typeface="Times New Roman" panose="02020603050405020304" pitchFamily="18" charset="0"/>
              </a:rPr>
              <a:t>用クロス、次亜塩素酸ナトリウム溶液等は、自施設で使用している商品名、物品名などに変更してください。</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＊本ガイド内</a:t>
            </a:r>
            <a:r>
              <a:rPr lang="ja-JP" altLang="en-US" sz="1000" kern="100" dirty="0">
                <a:highlight>
                  <a:srgbClr val="C0C0C0"/>
                </a:highlight>
                <a:latin typeface="メイリオ" panose="020B0604030504040204" pitchFamily="50" charset="-128"/>
                <a:ea typeface="メイリオ" panose="020B0604030504040204" pitchFamily="50" charset="-128"/>
                <a:cs typeface="Times New Roman" panose="02020603050405020304" pitchFamily="18" charset="0"/>
              </a:rPr>
              <a:t>網掛け</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にて表示しています。</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nSpc>
                <a:spcPts val="1560"/>
              </a:lnSpc>
              <a:buFont typeface="Wingdings" panose="05000000000000000000" pitchFamily="2" charset="2"/>
              <a:buChar char="n"/>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nSpc>
                <a:spcPts val="1560"/>
              </a:lnSpc>
              <a:buFont typeface="Wingdings" panose="05000000000000000000" pitchFamily="2" charset="2"/>
              <a:buChar char="n"/>
            </a:pPr>
            <a:r>
              <a:rPr kumimoji="1" lang="ja-JP" altLang="en-US" sz="1000" dirty="0">
                <a:latin typeface="メイリオ" panose="020B0604030504040204" pitchFamily="50" charset="-128"/>
                <a:ea typeface="メイリオ" panose="020B0604030504040204" pitchFamily="50" charset="-128"/>
              </a:rPr>
              <a:t>本ガイド活用の際、表紙の文言や東京都看護協会のマークは削除してお使いください。</a:t>
            </a:r>
            <a:endParaRPr kumimoji="1" lang="en-US" altLang="ja-JP" sz="1000" dirty="0">
              <a:latin typeface="メイリオ" panose="020B0604030504040204" pitchFamily="50" charset="-128"/>
              <a:ea typeface="メイリオ" panose="020B0604030504040204" pitchFamily="50" charset="-128"/>
            </a:endParaRPr>
          </a:p>
        </p:txBody>
      </p:sp>
      <p:grpSp>
        <p:nvGrpSpPr>
          <p:cNvPr id="35" name="グループ化 34">
            <a:extLst>
              <a:ext uri="{FF2B5EF4-FFF2-40B4-BE49-F238E27FC236}">
                <a16:creationId xmlns:a16="http://schemas.microsoft.com/office/drawing/2014/main" id="{1A4B8C0D-8BE1-408D-B934-E2C05B95B305}"/>
              </a:ext>
            </a:extLst>
          </p:cNvPr>
          <p:cNvGrpSpPr/>
          <p:nvPr/>
        </p:nvGrpSpPr>
        <p:grpSpPr>
          <a:xfrm>
            <a:off x="463659" y="5456302"/>
            <a:ext cx="5938397" cy="2116073"/>
            <a:chOff x="564481" y="2885752"/>
            <a:chExt cx="5536511" cy="2116073"/>
          </a:xfrm>
        </p:grpSpPr>
        <p:sp>
          <p:nvSpPr>
            <p:cNvPr id="33" name="四角形: 角を丸くする 32">
              <a:extLst>
                <a:ext uri="{FF2B5EF4-FFF2-40B4-BE49-F238E27FC236}">
                  <a16:creationId xmlns:a16="http://schemas.microsoft.com/office/drawing/2014/main" id="{AF38F266-974B-4304-B6EF-C6AF02F9BFA7}"/>
                </a:ext>
              </a:extLst>
            </p:cNvPr>
            <p:cNvSpPr/>
            <p:nvPr/>
          </p:nvSpPr>
          <p:spPr>
            <a:xfrm>
              <a:off x="564481" y="3015306"/>
              <a:ext cx="5536511" cy="1986519"/>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grpSp>
          <p:nvGrpSpPr>
            <p:cNvPr id="32" name="グループ化 31">
              <a:extLst>
                <a:ext uri="{FF2B5EF4-FFF2-40B4-BE49-F238E27FC236}">
                  <a16:creationId xmlns:a16="http://schemas.microsoft.com/office/drawing/2014/main" id="{872FF137-ECD4-4852-97F0-191C187B312D}"/>
                </a:ext>
              </a:extLst>
            </p:cNvPr>
            <p:cNvGrpSpPr/>
            <p:nvPr/>
          </p:nvGrpSpPr>
          <p:grpSpPr>
            <a:xfrm>
              <a:off x="724278" y="3148264"/>
              <a:ext cx="5234456" cy="1649983"/>
              <a:chOff x="992884" y="3391593"/>
              <a:chExt cx="5234456" cy="1649983"/>
            </a:xfrm>
          </p:grpSpPr>
          <p:grpSp>
            <p:nvGrpSpPr>
              <p:cNvPr id="15" name="グループ化 14">
                <a:extLst>
                  <a:ext uri="{FF2B5EF4-FFF2-40B4-BE49-F238E27FC236}">
                    <a16:creationId xmlns:a16="http://schemas.microsoft.com/office/drawing/2014/main" id="{0C734DA0-B308-44C9-9600-ACF3BE829EDC}"/>
                  </a:ext>
                </a:extLst>
              </p:cNvPr>
              <p:cNvGrpSpPr/>
              <p:nvPr/>
            </p:nvGrpSpPr>
            <p:grpSpPr>
              <a:xfrm>
                <a:off x="992884" y="3391593"/>
                <a:ext cx="5234456" cy="1649983"/>
                <a:chOff x="927750" y="6480542"/>
                <a:chExt cx="5234456" cy="1649983"/>
              </a:xfrm>
            </p:grpSpPr>
            <p:sp>
              <p:nvSpPr>
                <p:cNvPr id="21" name="テキスト ボックス 20">
                  <a:extLst>
                    <a:ext uri="{FF2B5EF4-FFF2-40B4-BE49-F238E27FC236}">
                      <a16:creationId xmlns:a16="http://schemas.microsoft.com/office/drawing/2014/main" id="{0596C679-93B1-4389-9F41-E4483198A424}"/>
                    </a:ext>
                  </a:extLst>
                </p:cNvPr>
                <p:cNvSpPr txBox="1"/>
                <p:nvPr/>
              </p:nvSpPr>
              <p:spPr>
                <a:xfrm>
                  <a:off x="1277490" y="6819910"/>
                  <a:ext cx="4884716" cy="1310615"/>
                </a:xfrm>
                <a:prstGeom prst="rect">
                  <a:avLst/>
                </a:prstGeom>
                <a:noFill/>
              </p:spPr>
              <p:txBody>
                <a:bodyPr wrap="square" rtlCol="0">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自施設で使用している物品を使って</a:t>
                  </a:r>
                  <a:r>
                    <a:rPr kumimoji="1" lang="en-US" altLang="ja-JP" sz="1000" dirty="0">
                      <a:latin typeface="メイリオ" panose="020B0604030504040204" pitchFamily="50" charset="-128"/>
                      <a:ea typeface="メイリオ" panose="020B0604030504040204" pitchFamily="50" charset="-128"/>
                    </a:rPr>
                    <a:t>PPE</a:t>
                  </a:r>
                  <a:r>
                    <a:rPr kumimoji="1" lang="ja-JP" altLang="en-US" sz="1000" dirty="0">
                      <a:latin typeface="メイリオ" panose="020B0604030504040204" pitchFamily="50" charset="-128"/>
                      <a:ea typeface="メイリオ" panose="020B0604030504040204" pitchFamily="50" charset="-128"/>
                    </a:rPr>
                    <a:t>着脱の写真を撮影する際の撮影ポイントを記載しています。</a:t>
                  </a:r>
                  <a:endParaRPr kumimoji="1" lang="en-US" altLang="ja-JP" sz="1000" dirty="0">
                    <a:latin typeface="メイリオ" panose="020B0604030504040204" pitchFamily="50" charset="-128"/>
                    <a:ea typeface="メイリオ" panose="020B0604030504040204" pitchFamily="50" charset="-128"/>
                  </a:endParaRPr>
                </a:p>
                <a:p>
                  <a:pPr marL="171450" indent="-171450">
                    <a:lnSpc>
                      <a:spcPts val="1560"/>
                    </a:lnSpc>
                    <a:buFont typeface="Wingdings" panose="05000000000000000000" pitchFamily="2" charset="2"/>
                    <a:buChar char="n"/>
                  </a:pPr>
                  <a:r>
                    <a:rPr kumimoji="1" lang="ja-JP" altLang="en-US" sz="1000" dirty="0">
                      <a:latin typeface="メイリオ" panose="020B0604030504040204" pitchFamily="50" charset="-128"/>
                      <a:ea typeface="メイリオ" panose="020B0604030504040204" pitchFamily="50" charset="-128"/>
                    </a:rPr>
                    <a:t>掲載している写真は一例です。マークの内容をガイドに、写真や説明を自施設用に差し替えて使用してください。</a:t>
                  </a:r>
                  <a:endParaRPr kumimoji="1" lang="en-US" altLang="ja-JP" sz="1000" dirty="0">
                    <a:latin typeface="メイリオ" panose="020B0604030504040204" pitchFamily="50" charset="-128"/>
                    <a:ea typeface="メイリオ" panose="020B0604030504040204" pitchFamily="50" charset="-128"/>
                  </a:endParaRPr>
                </a:p>
                <a:p>
                  <a:pPr marL="171450" indent="-171450">
                    <a:lnSpc>
                      <a:spcPts val="1560"/>
                    </a:lnSpc>
                    <a:buFont typeface="Wingdings" panose="05000000000000000000" pitchFamily="2" charset="2"/>
                    <a:buChar char="n"/>
                  </a:pPr>
                  <a:endParaRPr kumimoji="1" lang="en-US" altLang="ja-JP" sz="1000" dirty="0">
                    <a:latin typeface="メイリオ" panose="020B0604030504040204" pitchFamily="50" charset="-128"/>
                    <a:ea typeface="メイリオ" panose="020B0604030504040204" pitchFamily="50" charset="-128"/>
                  </a:endParaRPr>
                </a:p>
                <a:p>
                  <a:pPr marL="171450" indent="-171450">
                    <a:lnSpc>
                      <a:spcPts val="1560"/>
                    </a:lnSpc>
                    <a:buFont typeface="Wingdings" panose="05000000000000000000" pitchFamily="2" charset="2"/>
                    <a:buChar char="n"/>
                  </a:pPr>
                  <a:r>
                    <a:rPr kumimoji="1" lang="ja-JP" altLang="en-US" sz="1000" dirty="0">
                      <a:latin typeface="メイリオ" panose="020B0604030504040204" pitchFamily="50" charset="-128"/>
                      <a:ea typeface="メイリオ" panose="020B0604030504040204" pitchFamily="50" charset="-128"/>
                    </a:rPr>
                    <a:t>使用時にマークの枠や文言は削除してください。</a:t>
                  </a:r>
                  <a:endParaRPr kumimoji="1" lang="en-US" altLang="ja-JP" sz="1000" dirty="0">
                    <a:latin typeface="メイリオ" panose="020B0604030504040204" pitchFamily="50" charset="-128"/>
                    <a:ea typeface="メイリオ" panose="020B0604030504040204" pitchFamily="50" charset="-128"/>
                  </a:endParaRPr>
                </a:p>
              </p:txBody>
            </p:sp>
            <p:grpSp>
              <p:nvGrpSpPr>
                <p:cNvPr id="3" name="グループ化 2">
                  <a:extLst>
                    <a:ext uri="{FF2B5EF4-FFF2-40B4-BE49-F238E27FC236}">
                      <a16:creationId xmlns:a16="http://schemas.microsoft.com/office/drawing/2014/main" id="{982A2098-1D5A-4FB4-A818-6099DAE5F4E7}"/>
                    </a:ext>
                  </a:extLst>
                </p:cNvPr>
                <p:cNvGrpSpPr/>
                <p:nvPr/>
              </p:nvGrpSpPr>
              <p:grpSpPr>
                <a:xfrm>
                  <a:off x="927750" y="6480542"/>
                  <a:ext cx="4817800" cy="360000"/>
                  <a:chOff x="927750" y="6347192"/>
                  <a:chExt cx="4817800" cy="360000"/>
                </a:xfrm>
              </p:grpSpPr>
              <p:pic>
                <p:nvPicPr>
                  <p:cNvPr id="19" name="図 18" descr="グラフィカル ユーザー インターフェイス, アプリケーション&#10;&#10;自動的に生成された説明">
                    <a:extLst>
                      <a:ext uri="{FF2B5EF4-FFF2-40B4-BE49-F238E27FC236}">
                        <a16:creationId xmlns:a16="http://schemas.microsoft.com/office/drawing/2014/main" id="{9FC84EC6-A1AB-484F-840F-540200B8D6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27750" y="6347192"/>
                    <a:ext cx="397366" cy="360000"/>
                  </a:xfrm>
                  <a:prstGeom prst="rect">
                    <a:avLst/>
                  </a:prstGeom>
                </p:spPr>
              </p:pic>
              <p:sp>
                <p:nvSpPr>
                  <p:cNvPr id="6" name="テキスト ボックス 5">
                    <a:extLst>
                      <a:ext uri="{FF2B5EF4-FFF2-40B4-BE49-F238E27FC236}">
                        <a16:creationId xmlns:a16="http://schemas.microsoft.com/office/drawing/2014/main" id="{5084658E-B061-416D-991D-0E7DFADB78C7}"/>
                      </a:ext>
                    </a:extLst>
                  </p:cNvPr>
                  <p:cNvSpPr txBox="1"/>
                  <p:nvPr/>
                </p:nvSpPr>
                <p:spPr>
                  <a:xfrm>
                    <a:off x="1287016" y="6367980"/>
                    <a:ext cx="4458534" cy="246221"/>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押さえてほしいポイントを記載しています。</a:t>
                    </a:r>
                  </a:p>
                </p:txBody>
              </p:sp>
            </p:grpSp>
          </p:grpSp>
          <p:pic>
            <p:nvPicPr>
              <p:cNvPr id="24" name="図 23">
                <a:extLst>
                  <a:ext uri="{FF2B5EF4-FFF2-40B4-BE49-F238E27FC236}">
                    <a16:creationId xmlns:a16="http://schemas.microsoft.com/office/drawing/2014/main" id="{75196B34-A9C1-4874-9E84-B21F655D13A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38215" y="3822717"/>
                <a:ext cx="303913" cy="288000"/>
              </a:xfrm>
              <a:prstGeom prst="rect">
                <a:avLst/>
              </a:prstGeom>
            </p:spPr>
          </p:pic>
        </p:grpSp>
        <p:sp>
          <p:nvSpPr>
            <p:cNvPr id="34" name="テキスト ボックス 33">
              <a:extLst>
                <a:ext uri="{FF2B5EF4-FFF2-40B4-BE49-F238E27FC236}">
                  <a16:creationId xmlns:a16="http://schemas.microsoft.com/office/drawing/2014/main" id="{53C203DC-085B-44AF-807D-2F2F792AADBC}"/>
                </a:ext>
              </a:extLst>
            </p:cNvPr>
            <p:cNvSpPr txBox="1"/>
            <p:nvPr/>
          </p:nvSpPr>
          <p:spPr>
            <a:xfrm>
              <a:off x="1185566" y="2885752"/>
              <a:ext cx="1028702" cy="253916"/>
            </a:xfrm>
            <a:prstGeom prst="rect">
              <a:avLst/>
            </a:prstGeom>
            <a:solidFill>
              <a:schemeClr val="bg1"/>
            </a:solidFill>
          </p:spPr>
          <p:txBody>
            <a:bodyPr wrap="square" rtlCol="0">
              <a:spAutoFit/>
            </a:bodyPr>
            <a:lstStyle/>
            <a:p>
              <a:pPr algn="ctr"/>
              <a:r>
                <a:rPr kumimoji="1" lang="ja-JP" altLang="en-US" sz="1050" dirty="0">
                  <a:latin typeface="メイリオ" panose="020B0604030504040204" pitchFamily="50" charset="-128"/>
                  <a:ea typeface="メイリオ" panose="020B0604030504040204" pitchFamily="50" charset="-128"/>
                </a:rPr>
                <a:t>マークの説明</a:t>
              </a:r>
            </a:p>
          </p:txBody>
        </p:sp>
      </p:grpSp>
      <p:sp>
        <p:nvSpPr>
          <p:cNvPr id="37" name="テキスト ボックス 36">
            <a:extLst>
              <a:ext uri="{FF2B5EF4-FFF2-40B4-BE49-F238E27FC236}">
                <a16:creationId xmlns:a16="http://schemas.microsoft.com/office/drawing/2014/main" id="{5193A006-5BD2-4787-9439-55832A5CFD01}"/>
              </a:ext>
            </a:extLst>
          </p:cNvPr>
          <p:cNvSpPr txBox="1"/>
          <p:nvPr/>
        </p:nvSpPr>
        <p:spPr>
          <a:xfrm>
            <a:off x="564481" y="2411393"/>
            <a:ext cx="5837575" cy="489878"/>
          </a:xfrm>
          <a:prstGeom prst="rect">
            <a:avLst/>
          </a:prstGeom>
          <a:noFill/>
        </p:spPr>
        <p:txBody>
          <a:bodyPr wrap="square">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　本ガイドは写真や説明を自施設用に差し替えて利用してください。変更せずにそのままマニュアルとしても利用できます。　</a:t>
            </a:r>
            <a:endParaRPr kumimoji="1" lang="en-US" altLang="ja-JP"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79068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66EC7D1-6127-4ECA-9F85-81F0C05E85EA}"/>
              </a:ext>
            </a:extLst>
          </p:cNvPr>
          <p:cNvSpPr txBox="1"/>
          <p:nvPr/>
        </p:nvSpPr>
        <p:spPr>
          <a:xfrm>
            <a:off x="556192" y="2817900"/>
            <a:ext cx="1148783" cy="276999"/>
          </a:xfrm>
          <a:prstGeom prst="rect">
            <a:avLst/>
          </a:prstGeom>
          <a:noFill/>
        </p:spPr>
        <p:txBody>
          <a:bodyPr wrap="square">
            <a:spAutoFit/>
          </a:bodyPr>
          <a:lstStyle/>
          <a:p>
            <a:pPr marL="342900" indent="-342900">
              <a:spcAft>
                <a:spcPts val="0"/>
              </a:spcAft>
              <a:buFont typeface="+mj-lt"/>
              <a:buAutoNum type="arabicPeriod" startAt="2"/>
            </a:pPr>
            <a:r>
              <a:rPr lang="ja-JP"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ガウン</a:t>
            </a:r>
            <a:endPar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7C401117-19BF-4150-B7B6-0B34C9EDD14E}"/>
              </a:ext>
            </a:extLst>
          </p:cNvPr>
          <p:cNvSpPr txBox="1"/>
          <p:nvPr/>
        </p:nvSpPr>
        <p:spPr>
          <a:xfrm>
            <a:off x="559136" y="3234034"/>
            <a:ext cx="6338851" cy="913070"/>
          </a:xfrm>
          <a:prstGeom prst="rect">
            <a:avLst/>
          </a:prstGeom>
          <a:noFill/>
        </p:spPr>
        <p:txBody>
          <a:bodyPr wrap="square">
            <a:spAutoFit/>
          </a:bodyPr>
          <a:lstStyle/>
          <a:p>
            <a:pPr marL="342900" indent="-342900">
              <a:lnSpc>
                <a:spcPts val="1560"/>
              </a:lnSpc>
              <a:spcAft>
                <a:spcPts val="0"/>
              </a:spcAft>
              <a:buFont typeface="+mj-lt"/>
              <a:buAutoNum type="arabicPeriod" startAt="3"/>
            </a:pPr>
            <a:r>
              <a:rPr lang="ja-JP" altLang="en-US"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マスク</a:t>
            </a:r>
            <a:endPar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spcAft>
                <a:spcPts val="0"/>
              </a:spcAft>
            </a:pPr>
            <a:r>
              <a:rPr lang="ja-JP" altLang="en-US"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1</a:t>
            </a:r>
            <a:r>
              <a:rPr lang="ja-JP" altLang="en-US"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N95</a:t>
            </a:r>
            <a:r>
              <a:rPr lang="ja-JP" altLang="en-US"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マスク（エアロゾル発生する手技を行う際）</a:t>
            </a:r>
            <a:endPar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spcAft>
                <a:spcPts val="0"/>
              </a:spcAft>
            </a:pPr>
            <a:r>
              <a:rPr lang="ja-JP" altLang="en-US"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05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または</a:t>
            </a:r>
            <a:endParaRPr lang="en-US" altLang="ja-JP" sz="105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spcAft>
                <a:spcPts val="0"/>
              </a:spcAft>
            </a:pPr>
            <a:r>
              <a:rPr lang="ja-JP" altLang="en-US"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2</a:t>
            </a:r>
            <a:r>
              <a:rPr lang="ja-JP" altLang="en-US"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）サージカルマスク</a:t>
            </a:r>
            <a:endPar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F381C633-5D85-44B0-9196-86A0B6CD1AF7}"/>
              </a:ext>
            </a:extLst>
          </p:cNvPr>
          <p:cNvSpPr txBox="1"/>
          <p:nvPr/>
        </p:nvSpPr>
        <p:spPr>
          <a:xfrm>
            <a:off x="553418" y="4672370"/>
            <a:ext cx="5466382" cy="276999"/>
          </a:xfrm>
          <a:prstGeom prst="rect">
            <a:avLst/>
          </a:prstGeom>
          <a:noFill/>
        </p:spPr>
        <p:txBody>
          <a:bodyPr wrap="square">
            <a:spAutoFit/>
          </a:bodyPr>
          <a:lstStyle/>
          <a:p>
            <a:pPr marL="342900" indent="-342900">
              <a:spcAft>
                <a:spcPts val="0"/>
              </a:spcAft>
              <a:buFont typeface="+mj-lt"/>
              <a:buAutoNum type="arabicPeriod" startAt="4"/>
            </a:pPr>
            <a:r>
              <a:rPr lang="ja-JP" altLang="en-US"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キャップ</a:t>
            </a:r>
            <a:r>
              <a:rPr lang="ja-JP" altLang="en-US" sz="11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（必須ではない）</a:t>
            </a:r>
            <a:endPar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41E992BF-4A67-48BF-AE4D-1AD2C618EDD2}"/>
              </a:ext>
            </a:extLst>
          </p:cNvPr>
          <p:cNvSpPr txBox="1"/>
          <p:nvPr/>
        </p:nvSpPr>
        <p:spPr>
          <a:xfrm>
            <a:off x="554492" y="6070969"/>
            <a:ext cx="1329366" cy="276999"/>
          </a:xfrm>
          <a:prstGeom prst="rect">
            <a:avLst/>
          </a:prstGeom>
          <a:noFill/>
        </p:spPr>
        <p:txBody>
          <a:bodyPr wrap="square">
            <a:spAutoFit/>
          </a:bodyPr>
          <a:lstStyle/>
          <a:p>
            <a:pPr marL="342900" indent="-342900">
              <a:spcAft>
                <a:spcPts val="0"/>
              </a:spcAft>
              <a:buFont typeface="+mj-lt"/>
              <a:buAutoNum type="arabicPeriod" startAt="6"/>
            </a:pPr>
            <a:r>
              <a:rPr lang="ja-JP" altLang="en-US"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手袋</a:t>
            </a:r>
            <a:endPar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E15CA9FC-7045-49B5-A563-BA7FFE354C0A}"/>
              </a:ext>
            </a:extLst>
          </p:cNvPr>
          <p:cNvSpPr txBox="1"/>
          <p:nvPr/>
        </p:nvSpPr>
        <p:spPr>
          <a:xfrm>
            <a:off x="551990" y="2408258"/>
            <a:ext cx="4267660" cy="276999"/>
          </a:xfrm>
          <a:prstGeom prst="rect">
            <a:avLst/>
          </a:prstGeom>
          <a:noFill/>
        </p:spPr>
        <p:txBody>
          <a:bodyPr wrap="square">
            <a:spAutoFit/>
          </a:bodyPr>
          <a:lstStyle/>
          <a:p>
            <a:pPr marL="342900" indent="-342900">
              <a:spcAft>
                <a:spcPts val="0"/>
              </a:spcAft>
              <a:buFont typeface="+mj-lt"/>
              <a:buAutoNum type="arabicPeriod"/>
            </a:pPr>
            <a:r>
              <a:rPr lang="ja-JP" altLang="en-US"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手指消毒　</a:t>
            </a:r>
            <a:r>
              <a:rPr lang="ja-JP" altLang="en-US" sz="105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または</a:t>
            </a:r>
            <a:r>
              <a:rPr lang="ja-JP" altLang="en-US" sz="11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手洗い</a:t>
            </a:r>
            <a:endPar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5" name="吹き出し: 角を丸めた四角形 4">
            <a:extLst>
              <a:ext uri="{FF2B5EF4-FFF2-40B4-BE49-F238E27FC236}">
                <a16:creationId xmlns:a16="http://schemas.microsoft.com/office/drawing/2014/main" id="{F806DC6F-298D-46D2-96C5-3F1BDF956ABF}"/>
              </a:ext>
            </a:extLst>
          </p:cNvPr>
          <p:cNvSpPr/>
          <p:nvPr/>
        </p:nvSpPr>
        <p:spPr>
          <a:xfrm>
            <a:off x="3450670" y="3983689"/>
            <a:ext cx="2901326" cy="573903"/>
          </a:xfrm>
          <a:prstGeom prst="wedgeRoundRectCallout">
            <a:avLst>
              <a:gd name="adj1" fmla="val -44888"/>
              <a:gd name="adj2" fmla="val 14608"/>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altLang="ja-JP" sz="1000" dirty="0">
                <a:solidFill>
                  <a:schemeClr val="tx1"/>
                </a:solidFill>
                <a:latin typeface="メイリオ" panose="020B0604030504040204" pitchFamily="50" charset="-128"/>
                <a:ea typeface="メイリオ" panose="020B0604030504040204" pitchFamily="50" charset="-128"/>
              </a:rPr>
              <a:t>N95</a:t>
            </a:r>
            <a:r>
              <a:rPr lang="ja-JP" altLang="en-US" sz="1000" dirty="0">
                <a:solidFill>
                  <a:schemeClr val="tx1"/>
                </a:solidFill>
                <a:latin typeface="メイリオ" panose="020B0604030504040204" pitchFamily="50" charset="-128"/>
                <a:ea typeface="メイリオ" panose="020B0604030504040204" pitchFamily="50" charset="-128"/>
              </a:rPr>
              <a:t>マスクを再利用している場合は、</a:t>
            </a:r>
            <a:br>
              <a:rPr lang="en-US" altLang="ja-JP" sz="1000" dirty="0">
                <a:solidFill>
                  <a:schemeClr val="tx1"/>
                </a:solidFill>
                <a:latin typeface="メイリオ" panose="020B0604030504040204" pitchFamily="50" charset="-128"/>
                <a:ea typeface="メイリオ" panose="020B0604030504040204" pitchFamily="50" charset="-128"/>
              </a:rPr>
            </a:br>
            <a:r>
              <a:rPr lang="ja-JP" altLang="en-US" sz="1000" dirty="0">
                <a:solidFill>
                  <a:schemeClr val="tx1"/>
                </a:solidFill>
                <a:latin typeface="メイリオ" panose="020B0604030504040204" pitchFamily="50" charset="-128"/>
                <a:ea typeface="メイリオ" panose="020B0604030504040204" pitchFamily="50" charset="-128"/>
              </a:rPr>
              <a:t>マスク装着後</a:t>
            </a: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、アルコールにて手指消毒する。</a:t>
            </a:r>
          </a:p>
        </p:txBody>
      </p:sp>
      <p:sp>
        <p:nvSpPr>
          <p:cNvPr id="17" name="テキスト ボックス 16">
            <a:extLst>
              <a:ext uri="{FF2B5EF4-FFF2-40B4-BE49-F238E27FC236}">
                <a16:creationId xmlns:a16="http://schemas.microsoft.com/office/drawing/2014/main" id="{D4905267-3D4E-4644-98F0-8A165D4B2C89}"/>
              </a:ext>
            </a:extLst>
          </p:cNvPr>
          <p:cNvSpPr txBox="1"/>
          <p:nvPr/>
        </p:nvSpPr>
        <p:spPr>
          <a:xfrm>
            <a:off x="1945892" y="9098803"/>
            <a:ext cx="4594787" cy="230832"/>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着衣場所に掲示できる写真付きの着用順番は、付録ポスター「</a:t>
            </a:r>
            <a:r>
              <a:rPr kumimoji="1" lang="en-US" altLang="ja-JP" sz="900" dirty="0">
                <a:latin typeface="メイリオ" panose="020B0604030504040204" pitchFamily="50" charset="-128"/>
                <a:ea typeface="メイリオ" panose="020B0604030504040204" pitchFamily="50" charset="-128"/>
              </a:rPr>
              <a:t>PPE</a:t>
            </a:r>
            <a:r>
              <a:rPr kumimoji="1" lang="ja-JP" altLang="en-US" sz="900" dirty="0">
                <a:latin typeface="メイリオ" panose="020B0604030504040204" pitchFamily="50" charset="-128"/>
                <a:ea typeface="メイリオ" panose="020B0604030504040204" pitchFamily="50" charset="-128"/>
              </a:rPr>
              <a:t>着用手順」参照。</a:t>
            </a:r>
          </a:p>
        </p:txBody>
      </p:sp>
      <p:sp>
        <p:nvSpPr>
          <p:cNvPr id="18" name="テキスト ボックス 17">
            <a:extLst>
              <a:ext uri="{FF2B5EF4-FFF2-40B4-BE49-F238E27FC236}">
                <a16:creationId xmlns:a16="http://schemas.microsoft.com/office/drawing/2014/main" id="{AD159B19-4B18-4138-A39B-A4B72C34BC65}"/>
              </a:ext>
            </a:extLst>
          </p:cNvPr>
          <p:cNvSpPr txBox="1"/>
          <p:nvPr/>
        </p:nvSpPr>
        <p:spPr>
          <a:xfrm>
            <a:off x="559129" y="1123645"/>
            <a:ext cx="1739968" cy="276999"/>
          </a:xfrm>
          <a:prstGeom prst="rect">
            <a:avLst/>
          </a:prstGeom>
          <a:noFill/>
        </p:spPr>
        <p:txBody>
          <a:bodyPr wrap="square">
            <a:spAutoFit/>
          </a:bodyPr>
          <a:lstStyle/>
          <a:p>
            <a:pPr>
              <a:spcAft>
                <a:spcPts val="0"/>
              </a:spcAft>
            </a:pPr>
            <a:r>
              <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0.  </a:t>
            </a:r>
            <a:r>
              <a:rPr lang="ja-JP" altLang="en-US"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準備</a:t>
            </a:r>
            <a:endParaRPr lang="en-US" altLang="ja-JP" sz="1200" b="1" kern="100" baseline="300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5FD7F040-9DBA-4220-92F4-2CEE46BF8667}"/>
              </a:ext>
            </a:extLst>
          </p:cNvPr>
          <p:cNvGrpSpPr/>
          <p:nvPr/>
        </p:nvGrpSpPr>
        <p:grpSpPr>
          <a:xfrm>
            <a:off x="1945892" y="1097982"/>
            <a:ext cx="3518207" cy="1188784"/>
            <a:chOff x="1945892" y="1008774"/>
            <a:chExt cx="3518207" cy="1188784"/>
          </a:xfrm>
        </p:grpSpPr>
        <p:sp>
          <p:nvSpPr>
            <p:cNvPr id="19" name="テキスト ボックス 18">
              <a:extLst>
                <a:ext uri="{FF2B5EF4-FFF2-40B4-BE49-F238E27FC236}">
                  <a16:creationId xmlns:a16="http://schemas.microsoft.com/office/drawing/2014/main" id="{F71AF4F0-D662-4E9F-899E-DC51F2A3A4BA}"/>
                </a:ext>
              </a:extLst>
            </p:cNvPr>
            <p:cNvSpPr txBox="1"/>
            <p:nvPr/>
          </p:nvSpPr>
          <p:spPr>
            <a:xfrm>
              <a:off x="1969335" y="1047698"/>
              <a:ext cx="3494764" cy="1105431"/>
            </a:xfrm>
            <a:prstGeom prst="rect">
              <a:avLst/>
            </a:prstGeom>
            <a:noFill/>
          </p:spPr>
          <p:txBody>
            <a:bodyPr wrap="square" rtlCol="0">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●トイレに行く。</a:t>
              </a:r>
              <a:endParaRPr kumimoji="1" lang="en-US" altLang="ja-JP" sz="1000" dirty="0">
                <a:latin typeface="メイリオ" panose="020B0604030504040204" pitchFamily="50" charset="-128"/>
                <a:ea typeface="メイリオ" panose="020B0604030504040204" pitchFamily="50" charset="-128"/>
              </a:endParaRPr>
            </a:p>
            <a:p>
              <a:pPr>
                <a:lnSpc>
                  <a:spcPts val="1560"/>
                </a:lnSpc>
              </a:pPr>
              <a:r>
                <a:rPr kumimoji="1" lang="ja-JP" altLang="en-US" sz="1000" dirty="0">
                  <a:latin typeface="メイリオ" panose="020B0604030504040204" pitchFamily="50" charset="-128"/>
                  <a:ea typeface="メイリオ" panose="020B0604030504040204" pitchFamily="50" charset="-128"/>
                </a:rPr>
                <a:t>●水分をとる。</a:t>
              </a:r>
              <a:endParaRPr kumimoji="1" lang="en-US" altLang="ja-JP" sz="1000" dirty="0">
                <a:latin typeface="メイリオ" panose="020B0604030504040204" pitchFamily="50" charset="-128"/>
                <a:ea typeface="メイリオ" panose="020B0604030504040204" pitchFamily="50" charset="-128"/>
              </a:endParaRPr>
            </a:p>
            <a:p>
              <a:pPr>
                <a:lnSpc>
                  <a:spcPts val="1560"/>
                </a:lnSpc>
              </a:pPr>
              <a:r>
                <a:rPr kumimoji="1" lang="ja-JP" altLang="en-US" sz="1000" dirty="0">
                  <a:latin typeface="メイリオ" panose="020B0604030504040204" pitchFamily="50" charset="-128"/>
                  <a:ea typeface="メイリオ" panose="020B0604030504040204" pitchFamily="50" charset="-128"/>
                </a:rPr>
                <a:t>●メガネをかけている人は、メガネの曇り止めをする。</a:t>
              </a:r>
              <a:endParaRPr kumimoji="1" lang="en-US" altLang="ja-JP" sz="1000" dirty="0">
                <a:latin typeface="メイリオ" panose="020B0604030504040204" pitchFamily="50" charset="-128"/>
                <a:ea typeface="メイリオ" panose="020B0604030504040204" pitchFamily="50" charset="-128"/>
              </a:endParaRPr>
            </a:p>
            <a:p>
              <a:pPr>
                <a:lnSpc>
                  <a:spcPts val="1560"/>
                </a:lnSpc>
              </a:pPr>
              <a:r>
                <a:rPr kumimoji="1" lang="ja-JP" altLang="en-US" sz="1000" dirty="0">
                  <a:latin typeface="メイリオ" panose="020B0604030504040204" pitchFamily="50" charset="-128"/>
                  <a:ea typeface="メイリオ" panose="020B0604030504040204" pitchFamily="50" charset="-128"/>
                </a:rPr>
                <a:t>●髪をまとめる。</a:t>
              </a:r>
              <a:endParaRPr kumimoji="1" lang="en-US" altLang="ja-JP" sz="1000" dirty="0">
                <a:latin typeface="メイリオ" panose="020B0604030504040204" pitchFamily="50" charset="-128"/>
                <a:ea typeface="メイリオ" panose="020B0604030504040204" pitchFamily="50" charset="-128"/>
              </a:endParaRPr>
            </a:p>
            <a:p>
              <a:pPr>
                <a:lnSpc>
                  <a:spcPts val="1560"/>
                </a:lnSpc>
              </a:pPr>
              <a:r>
                <a:rPr kumimoji="1" lang="ja-JP" altLang="en-US" sz="1000" dirty="0">
                  <a:latin typeface="メイリオ" panose="020B0604030504040204" pitchFamily="50" charset="-128"/>
                  <a:ea typeface="メイリオ" panose="020B0604030504040204" pitchFamily="50" charset="-128"/>
                </a:rPr>
                <a:t>●時計、</a:t>
              </a:r>
              <a:r>
                <a:rPr kumimoji="1" lang="en-US" altLang="ja-JP" sz="1000" dirty="0">
                  <a:latin typeface="メイリオ" panose="020B0604030504040204" pitchFamily="50" charset="-128"/>
                  <a:ea typeface="メイリオ" panose="020B0604030504040204" pitchFamily="50" charset="-128"/>
                </a:rPr>
                <a:t>ID</a:t>
              </a:r>
              <a:r>
                <a:rPr kumimoji="1" lang="ja-JP" altLang="en-US" sz="1000" dirty="0">
                  <a:latin typeface="メイリオ" panose="020B0604030504040204" pitchFamily="50" charset="-128"/>
                  <a:ea typeface="メイリオ" panose="020B0604030504040204" pitchFamily="50" charset="-128"/>
                </a:rPr>
                <a:t>等身に着けているものを外す。</a:t>
              </a:r>
            </a:p>
          </p:txBody>
        </p:sp>
        <p:sp>
          <p:nvSpPr>
            <p:cNvPr id="20" name="吹き出し: 角を丸めた四角形 19">
              <a:extLst>
                <a:ext uri="{FF2B5EF4-FFF2-40B4-BE49-F238E27FC236}">
                  <a16:creationId xmlns:a16="http://schemas.microsoft.com/office/drawing/2014/main" id="{9AB4DF53-1C8D-47EF-A4B7-6D1B1D9B795A}"/>
                </a:ext>
              </a:extLst>
            </p:cNvPr>
            <p:cNvSpPr/>
            <p:nvPr/>
          </p:nvSpPr>
          <p:spPr>
            <a:xfrm>
              <a:off x="1945892" y="1008774"/>
              <a:ext cx="3384391" cy="1188784"/>
            </a:xfrm>
            <a:prstGeom prst="wedgeRoundRectCallout">
              <a:avLst>
                <a:gd name="adj1" fmla="val -47166"/>
                <a:gd name="adj2" fmla="val -12050"/>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en-US" altLang="ja-JP" sz="1400" dirty="0">
                <a:solidFill>
                  <a:schemeClr val="tx1"/>
                </a:solidFill>
                <a:latin typeface="メイリオ" panose="020B0604030504040204" pitchFamily="50" charset="-128"/>
                <a:ea typeface="メイリオ" panose="020B0604030504040204" pitchFamily="50" charset="-128"/>
              </a:endParaRPr>
            </a:p>
            <a:p>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grpSp>
      <p:sp>
        <p:nvSpPr>
          <p:cNvPr id="22" name="スライド番号プレースホルダー 21">
            <a:extLst>
              <a:ext uri="{FF2B5EF4-FFF2-40B4-BE49-F238E27FC236}">
                <a16:creationId xmlns:a16="http://schemas.microsoft.com/office/drawing/2014/main" id="{03B88EE3-A332-407C-930B-6485114D938E}"/>
              </a:ext>
            </a:extLst>
          </p:cNvPr>
          <p:cNvSpPr>
            <a:spLocks noGrp="1"/>
          </p:cNvSpPr>
          <p:nvPr>
            <p:ph type="sldNum" sz="quarter" idx="12"/>
          </p:nvPr>
        </p:nvSpPr>
        <p:spPr/>
        <p:txBody>
          <a:bodyPr/>
          <a:lstStyle/>
          <a:p>
            <a:fld id="{698D96D4-A717-436E-8A31-61B20D5A5D02}" type="slidenum">
              <a:rPr kumimoji="1" lang="ja-JP" altLang="en-US" smtClean="0"/>
              <a:t>20</a:t>
            </a:fld>
            <a:endParaRPr kumimoji="1" lang="ja-JP" altLang="en-US"/>
          </a:p>
        </p:txBody>
      </p:sp>
      <p:sp>
        <p:nvSpPr>
          <p:cNvPr id="10" name="テキスト ボックス 9">
            <a:extLst>
              <a:ext uri="{FF2B5EF4-FFF2-40B4-BE49-F238E27FC236}">
                <a16:creationId xmlns:a16="http://schemas.microsoft.com/office/drawing/2014/main" id="{9B800DDC-5265-4C3E-8AA5-6FEC381F560B}"/>
              </a:ext>
            </a:extLst>
          </p:cNvPr>
          <p:cNvSpPr txBox="1"/>
          <p:nvPr/>
        </p:nvSpPr>
        <p:spPr>
          <a:xfrm>
            <a:off x="560769" y="5347000"/>
            <a:ext cx="1759015" cy="276999"/>
          </a:xfrm>
          <a:prstGeom prst="rect">
            <a:avLst/>
          </a:prstGeom>
          <a:noFill/>
        </p:spPr>
        <p:txBody>
          <a:bodyPr wrap="square">
            <a:spAutoFit/>
          </a:bodyPr>
          <a:lstStyle/>
          <a:p>
            <a:pPr marL="342900" indent="-342900">
              <a:spcAft>
                <a:spcPts val="0"/>
              </a:spcAft>
              <a:buFont typeface="+mj-lt"/>
              <a:buAutoNum type="arabicPeriod" startAt="5"/>
            </a:pPr>
            <a:r>
              <a:rPr lang="ja-JP" altLang="en-US"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アイガード</a:t>
            </a:r>
            <a:endPar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25" name="グループ化 24">
            <a:extLst>
              <a:ext uri="{FF2B5EF4-FFF2-40B4-BE49-F238E27FC236}">
                <a16:creationId xmlns:a16="http://schemas.microsoft.com/office/drawing/2014/main" id="{58884634-3F9A-46D8-B205-D48752EABDE3}"/>
              </a:ext>
            </a:extLst>
          </p:cNvPr>
          <p:cNvGrpSpPr/>
          <p:nvPr/>
        </p:nvGrpSpPr>
        <p:grpSpPr>
          <a:xfrm>
            <a:off x="1883858" y="5117753"/>
            <a:ext cx="1545142" cy="718818"/>
            <a:chOff x="2209889" y="7042234"/>
            <a:chExt cx="1545142" cy="718818"/>
          </a:xfrm>
        </p:grpSpPr>
        <p:sp>
          <p:nvSpPr>
            <p:cNvPr id="23" name="テキスト ボックス 22">
              <a:extLst>
                <a:ext uri="{FF2B5EF4-FFF2-40B4-BE49-F238E27FC236}">
                  <a16:creationId xmlns:a16="http://schemas.microsoft.com/office/drawing/2014/main" id="{56E2F2FB-E0EB-46C2-861F-A4BC05CB4ED1}"/>
                </a:ext>
              </a:extLst>
            </p:cNvPr>
            <p:cNvSpPr txBox="1"/>
            <p:nvPr/>
          </p:nvSpPr>
          <p:spPr>
            <a:xfrm>
              <a:off x="2372378" y="7053166"/>
              <a:ext cx="1382653" cy="707886"/>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・フェイスシールド</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・アイシールド</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・ゴーグル</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のいずれか</a:t>
              </a:r>
            </a:p>
          </p:txBody>
        </p:sp>
        <p:sp>
          <p:nvSpPr>
            <p:cNvPr id="24" name="左中かっこ 23">
              <a:extLst>
                <a:ext uri="{FF2B5EF4-FFF2-40B4-BE49-F238E27FC236}">
                  <a16:creationId xmlns:a16="http://schemas.microsoft.com/office/drawing/2014/main" id="{9884761A-9C6D-4763-9B11-598AFB0C8989}"/>
                </a:ext>
              </a:extLst>
            </p:cNvPr>
            <p:cNvSpPr/>
            <p:nvPr/>
          </p:nvSpPr>
          <p:spPr>
            <a:xfrm>
              <a:off x="2209889" y="7042234"/>
              <a:ext cx="288000" cy="4680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1200" dirty="0"/>
            </a:p>
          </p:txBody>
        </p:sp>
      </p:grpSp>
      <p:sp>
        <p:nvSpPr>
          <p:cNvPr id="3" name="テキスト ボックス 2">
            <a:extLst>
              <a:ext uri="{FF2B5EF4-FFF2-40B4-BE49-F238E27FC236}">
                <a16:creationId xmlns:a16="http://schemas.microsoft.com/office/drawing/2014/main" id="{FFBE6B8B-BEE1-49A4-8DBF-0E633139B0F4}"/>
              </a:ext>
            </a:extLst>
          </p:cNvPr>
          <p:cNvSpPr txBox="1"/>
          <p:nvPr/>
        </p:nvSpPr>
        <p:spPr>
          <a:xfrm>
            <a:off x="505761" y="431342"/>
            <a:ext cx="1814023" cy="307777"/>
          </a:xfrm>
          <a:prstGeom prst="rect">
            <a:avLst/>
          </a:prstGeom>
          <a:noFill/>
        </p:spPr>
        <p:txBody>
          <a:bodyPr wrap="square" rtlCol="0">
            <a:spAutoFit/>
          </a:bodyPr>
          <a:lstStyle/>
          <a:p>
            <a:r>
              <a:rPr kumimoji="1" lang="ja-JP" altLang="en-US" sz="1400" b="1" dirty="0">
                <a:latin typeface="メイリオ" panose="020B0604030504040204" pitchFamily="50" charset="-128"/>
                <a:ea typeface="メイリオ" panose="020B0604030504040204" pitchFamily="50" charset="-128"/>
              </a:rPr>
              <a:t>＜ </a:t>
            </a:r>
            <a:r>
              <a:rPr kumimoji="1" lang="en-US" altLang="ja-JP" sz="1400" b="1" dirty="0">
                <a:latin typeface="メイリオ" panose="020B0604030504040204" pitchFamily="50" charset="-128"/>
                <a:ea typeface="メイリオ" panose="020B0604030504040204" pitchFamily="50" charset="-128"/>
              </a:rPr>
              <a:t>PPE</a:t>
            </a:r>
            <a:r>
              <a:rPr kumimoji="1" lang="ja-JP" altLang="en-US" sz="1400" b="1" dirty="0">
                <a:latin typeface="メイリオ" panose="020B0604030504040204" pitchFamily="50" charset="-128"/>
                <a:ea typeface="メイリオ" panose="020B0604030504040204" pitchFamily="50" charset="-128"/>
              </a:rPr>
              <a:t>着用順番 ＞</a:t>
            </a:r>
          </a:p>
        </p:txBody>
      </p:sp>
    </p:spTree>
    <p:extLst>
      <p:ext uri="{BB962C8B-B14F-4D97-AF65-F5344CB8AC3E}">
        <p14:creationId xmlns:p14="http://schemas.microsoft.com/office/powerpoint/2010/main" val="112707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descr="ベッド, 横たわる, 毛布, バッグ が含まれている画像&#10;&#10;自動的に生成された説明">
            <a:extLst>
              <a:ext uri="{FF2B5EF4-FFF2-40B4-BE49-F238E27FC236}">
                <a16:creationId xmlns:a16="http://schemas.microsoft.com/office/drawing/2014/main" id="{0887987E-742D-421A-9A58-42EFBEF8893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rot="5400000">
            <a:off x="3311557" y="7990267"/>
            <a:ext cx="1614627" cy="1379742"/>
          </a:xfrm>
          <a:prstGeom prst="rect">
            <a:avLst/>
          </a:prstGeom>
        </p:spPr>
      </p:pic>
      <p:pic>
        <p:nvPicPr>
          <p:cNvPr id="23" name="図 22" descr="シャツ, 立つ が含まれている画像&#10;&#10;自動的に生成された説明">
            <a:extLst>
              <a:ext uri="{FF2B5EF4-FFF2-40B4-BE49-F238E27FC236}">
                <a16:creationId xmlns:a16="http://schemas.microsoft.com/office/drawing/2014/main" id="{3BAD4CE7-25DF-408C-A963-792084E4DCA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rot="5400000">
            <a:off x="3246946" y="2998722"/>
            <a:ext cx="1615400" cy="1215855"/>
          </a:xfrm>
          <a:prstGeom prst="rect">
            <a:avLst/>
          </a:prstGeom>
        </p:spPr>
      </p:pic>
      <p:sp>
        <p:nvSpPr>
          <p:cNvPr id="2" name="正方形/長方形 1">
            <a:extLst>
              <a:ext uri="{FF2B5EF4-FFF2-40B4-BE49-F238E27FC236}">
                <a16:creationId xmlns:a16="http://schemas.microsoft.com/office/drawing/2014/main" id="{C0CCD148-305C-4A4E-89E1-A9101F3228D3}"/>
              </a:ext>
            </a:extLst>
          </p:cNvPr>
          <p:cNvSpPr/>
          <p:nvPr/>
        </p:nvSpPr>
        <p:spPr>
          <a:xfrm>
            <a:off x="459575" y="2558157"/>
            <a:ext cx="1752976" cy="276999"/>
          </a:xfrm>
          <a:prstGeom prst="rect">
            <a:avLst/>
          </a:prstGeom>
          <a:noFill/>
        </p:spPr>
        <p:txBody>
          <a:bodyPr wrap="square" lIns="91440" tIns="45720" rIns="91440" bIns="45720">
            <a:spAutoFit/>
          </a:bodyPr>
          <a:lstStyle/>
          <a:p>
            <a:pPr marL="342900" indent="-342900">
              <a:spcAft>
                <a:spcPts val="0"/>
              </a:spcAft>
              <a:buFont typeface="+mj-lt"/>
              <a:buAutoNum type="arabicPeriod" startAt="2"/>
            </a:pPr>
            <a:r>
              <a:rPr 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ガウンの</a:t>
            </a: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着方</a:t>
            </a:r>
            <a:endPar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FE6D8993-2A7B-47BA-BDD8-A9BC6D2D2A3A}"/>
              </a:ext>
            </a:extLst>
          </p:cNvPr>
          <p:cNvSpPr txBox="1"/>
          <p:nvPr/>
        </p:nvSpPr>
        <p:spPr>
          <a:xfrm>
            <a:off x="490226" y="3150940"/>
            <a:ext cx="2313129" cy="553998"/>
          </a:xfrm>
          <a:prstGeom prst="rect">
            <a:avLst/>
          </a:prstGeom>
          <a:noFill/>
        </p:spPr>
        <p:txBody>
          <a:bodyPr wrap="square" rtlCol="0">
            <a:spAutoFit/>
          </a:bodyPr>
          <a:lstStyle/>
          <a:p>
            <a:pPr marL="342900" indent="-342900">
              <a:spcAft>
                <a:spcPts val="0"/>
              </a:spcAft>
              <a:buFont typeface="+mj-ea"/>
              <a:buAutoNum type="circleNumDbPlain"/>
            </a:pP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ガウンを取り出し、手に持ったまま床につかないように広げ、</a:t>
            </a:r>
            <a:r>
              <a:rPr lang="ja-JP" altLang="ja-JP" sz="1000" dirty="0">
                <a:effectLst/>
                <a:latin typeface="メイリオ" panose="020B0604030504040204" pitchFamily="50" charset="-128"/>
                <a:ea typeface="メイリオ" panose="020B0604030504040204" pitchFamily="50" charset="-128"/>
                <a:cs typeface="Times New Roman" panose="02020603050405020304" pitchFamily="18" charset="0"/>
              </a:rPr>
              <a:t>片腕ずつ袖に通す。</a:t>
            </a:r>
            <a:endParaRPr lang="ja-JP" altLang="en-US" sz="1000"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D4B00162-C201-46FD-8598-C2F6B889C31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3425785" y="4860307"/>
            <a:ext cx="1379741" cy="1088095"/>
          </a:xfrm>
          <a:prstGeom prst="rect">
            <a:avLst/>
          </a:prstGeom>
        </p:spPr>
      </p:pic>
      <p:pic>
        <p:nvPicPr>
          <p:cNvPr id="8" name="図 7">
            <a:extLst>
              <a:ext uri="{FF2B5EF4-FFF2-40B4-BE49-F238E27FC236}">
                <a16:creationId xmlns:a16="http://schemas.microsoft.com/office/drawing/2014/main" id="{8CA671D7-DC74-4725-B7E9-3734F40B782C}"/>
              </a:ext>
            </a:extLst>
          </p:cNvPr>
          <p:cNvPicPr>
            <a:picLocks/>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a:xfrm>
            <a:off x="3446718" y="6151508"/>
            <a:ext cx="1152000" cy="1579932"/>
          </a:xfrm>
          <a:prstGeom prst="rect">
            <a:avLst/>
          </a:prstGeom>
        </p:spPr>
      </p:pic>
      <p:sp>
        <p:nvSpPr>
          <p:cNvPr id="11" name="テキスト ボックス 10">
            <a:extLst>
              <a:ext uri="{FF2B5EF4-FFF2-40B4-BE49-F238E27FC236}">
                <a16:creationId xmlns:a16="http://schemas.microsoft.com/office/drawing/2014/main" id="{DE4CB3F1-CC38-418C-A952-BD0009E724DA}"/>
              </a:ext>
            </a:extLst>
          </p:cNvPr>
          <p:cNvSpPr txBox="1"/>
          <p:nvPr/>
        </p:nvSpPr>
        <p:spPr>
          <a:xfrm>
            <a:off x="490359" y="4953231"/>
            <a:ext cx="2056528" cy="400110"/>
          </a:xfrm>
          <a:prstGeom prst="rect">
            <a:avLst/>
          </a:prstGeom>
          <a:noFill/>
        </p:spPr>
        <p:txBody>
          <a:bodyPr wrap="square">
            <a:spAutoFit/>
          </a:bodyPr>
          <a:lstStyle/>
          <a:p>
            <a:pPr marL="342900" indent="-342900">
              <a:buFont typeface="+mj-ea"/>
              <a:buAutoNum type="circleNumDbPlain" startAt="2"/>
            </a:pPr>
            <a:r>
              <a:rPr lang="ja-JP" altLang="en-US" sz="1000" dirty="0">
                <a:latin typeface="メイリオ" panose="020B0604030504040204" pitchFamily="50" charset="-128"/>
                <a:ea typeface="メイリオ" panose="020B0604030504040204" pitchFamily="50" charset="-128"/>
              </a:rPr>
              <a:t>首の後ろを留める。</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ひもがあれば結ぶ。</a:t>
            </a:r>
            <a:endParaRPr lang="ja-JP" altLang="en-US" sz="1000" dirty="0"/>
          </a:p>
        </p:txBody>
      </p:sp>
      <p:sp>
        <p:nvSpPr>
          <p:cNvPr id="18" name="テキスト ボックス 17">
            <a:extLst>
              <a:ext uri="{FF2B5EF4-FFF2-40B4-BE49-F238E27FC236}">
                <a16:creationId xmlns:a16="http://schemas.microsoft.com/office/drawing/2014/main" id="{D1CCC7C9-DBF1-46D3-8AD0-188C7B738287}"/>
              </a:ext>
            </a:extLst>
          </p:cNvPr>
          <p:cNvSpPr txBox="1"/>
          <p:nvPr/>
        </p:nvSpPr>
        <p:spPr>
          <a:xfrm>
            <a:off x="499356" y="6326954"/>
            <a:ext cx="2304000" cy="707886"/>
          </a:xfrm>
          <a:prstGeom prst="rect">
            <a:avLst/>
          </a:prstGeom>
          <a:noFill/>
        </p:spPr>
        <p:txBody>
          <a:bodyPr wrap="square" rtlCol="0">
            <a:spAutoFit/>
          </a:bodyPr>
          <a:lstStyle/>
          <a:p>
            <a:pPr marL="342900" indent="-342900">
              <a:buFont typeface="+mj-ea"/>
              <a:buAutoNum type="circleNumDbPlain" startAt="3"/>
            </a:pPr>
            <a:r>
              <a:rPr lang="ja-JP" altLang="en-US" sz="1000" dirty="0">
                <a:latin typeface="メイリオ" panose="020B0604030504040204" pitchFamily="50" charset="-128"/>
                <a:ea typeface="メイリオ" panose="020B0604030504040204" pitchFamily="50" charset="-128"/>
              </a:rPr>
              <a:t>背中の部分が重なり合うように整え、腰ひもを結ぶ。</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腰ひもは体の横で結んでおくと、脱ぐ時にほどきやすい</a:t>
            </a:r>
            <a:r>
              <a:rPr lang="en-US" altLang="ja-JP" sz="1000" dirty="0">
                <a:latin typeface="メイリオ" panose="020B0604030504040204" pitchFamily="50" charset="-128"/>
                <a:ea typeface="メイリオ" panose="020B0604030504040204" pitchFamily="50" charset="-128"/>
              </a:rPr>
              <a:t>)</a:t>
            </a:r>
            <a:endParaRPr kumimoji="1" lang="ja-JP" altLang="en-US" sz="1100" dirty="0"/>
          </a:p>
        </p:txBody>
      </p:sp>
      <p:sp>
        <p:nvSpPr>
          <p:cNvPr id="24" name="正方形/長方形 23">
            <a:extLst>
              <a:ext uri="{FF2B5EF4-FFF2-40B4-BE49-F238E27FC236}">
                <a16:creationId xmlns:a16="http://schemas.microsoft.com/office/drawing/2014/main" id="{F1668D62-37B6-441F-B567-618ED8161149}"/>
              </a:ext>
            </a:extLst>
          </p:cNvPr>
          <p:cNvSpPr/>
          <p:nvPr/>
        </p:nvSpPr>
        <p:spPr>
          <a:xfrm>
            <a:off x="471516" y="2175154"/>
            <a:ext cx="3663929" cy="276999"/>
          </a:xfrm>
          <a:prstGeom prst="rect">
            <a:avLst/>
          </a:prstGeom>
          <a:noFill/>
        </p:spPr>
        <p:txBody>
          <a:bodyPr wrap="square" lIns="91440" tIns="45720" rIns="91440" bIns="45720">
            <a:spAutoFit/>
          </a:bodyPr>
          <a:lstStyle/>
          <a:p>
            <a:pPr marL="342900" indent="-342900">
              <a:spcAft>
                <a:spcPts val="0"/>
              </a:spcAft>
              <a:buFont typeface="+mj-lt"/>
              <a:buAutoNum type="arabicPeriod"/>
            </a:pP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手指消毒 </a:t>
            </a:r>
            <a:r>
              <a:rPr lang="ja-JP" altLang="en-US" sz="11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または </a:t>
            </a: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手洗い</a:t>
            </a:r>
            <a:endPar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8" name="正方形/長方形 27">
            <a:extLst>
              <a:ext uri="{FF2B5EF4-FFF2-40B4-BE49-F238E27FC236}">
                <a16:creationId xmlns:a16="http://schemas.microsoft.com/office/drawing/2014/main" id="{D4E65559-AA3B-4C5F-AD71-1C719CEE8356}"/>
              </a:ext>
            </a:extLst>
          </p:cNvPr>
          <p:cNvSpPr/>
          <p:nvPr/>
        </p:nvSpPr>
        <p:spPr>
          <a:xfrm>
            <a:off x="471516" y="422554"/>
            <a:ext cx="3663929" cy="276999"/>
          </a:xfrm>
          <a:prstGeom prst="rect">
            <a:avLst/>
          </a:prstGeom>
          <a:noFill/>
        </p:spPr>
        <p:txBody>
          <a:bodyPr wrap="square" lIns="91440" tIns="45720" rIns="91440" bIns="45720">
            <a:spAutoFit/>
          </a:bodyPr>
          <a:lstStyle/>
          <a:p>
            <a:pPr>
              <a:spcAft>
                <a:spcPts val="0"/>
              </a:spcAft>
            </a:pPr>
            <a:r>
              <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0.  </a:t>
            </a: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準備</a:t>
            </a:r>
            <a:endPar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6" name="テキスト ボックス 35">
            <a:extLst>
              <a:ext uri="{FF2B5EF4-FFF2-40B4-BE49-F238E27FC236}">
                <a16:creationId xmlns:a16="http://schemas.microsoft.com/office/drawing/2014/main" id="{8F592EB2-080F-443F-8F41-87E0C3F19EE7}"/>
              </a:ext>
            </a:extLst>
          </p:cNvPr>
          <p:cNvSpPr txBox="1"/>
          <p:nvPr/>
        </p:nvSpPr>
        <p:spPr>
          <a:xfrm>
            <a:off x="487812" y="702724"/>
            <a:ext cx="2059076" cy="707886"/>
          </a:xfrm>
          <a:prstGeom prst="rect">
            <a:avLst/>
          </a:prstGeom>
          <a:noFill/>
        </p:spPr>
        <p:txBody>
          <a:bodyPr wrap="square" rtlCol="0">
            <a:spAutoFit/>
          </a:bodyPr>
          <a:lstStyle/>
          <a:p>
            <a:pPr marL="342900" indent="-342900">
              <a:spcAft>
                <a:spcPts val="0"/>
              </a:spcAft>
              <a:buFont typeface="+mj-ea"/>
              <a:buAutoNum type="circleNumDbPlain"/>
            </a:pPr>
            <a:r>
              <a:rPr lang="ja-JP" altLang="en-US" sz="1000" dirty="0">
                <a:latin typeface="メイリオ" panose="020B0604030504040204" pitchFamily="50" charset="-128"/>
                <a:ea typeface="メイリオ" panose="020B0604030504040204" pitchFamily="50" charset="-128"/>
              </a:rPr>
              <a:t>レッドゾーンは一度入るとなかなか出てこられないことがあるため、準備をしておく。</a:t>
            </a:r>
            <a:endParaRPr lang="en-US" altLang="ja-JP" sz="1000" dirty="0">
              <a:latin typeface="メイリオ" panose="020B0604030504040204" pitchFamily="50" charset="-128"/>
              <a:ea typeface="メイリオ" panose="020B0604030504040204" pitchFamily="50" charset="-128"/>
            </a:endParaRPr>
          </a:p>
        </p:txBody>
      </p:sp>
      <p:grpSp>
        <p:nvGrpSpPr>
          <p:cNvPr id="44" name="グループ化 43">
            <a:extLst>
              <a:ext uri="{FF2B5EF4-FFF2-40B4-BE49-F238E27FC236}">
                <a16:creationId xmlns:a16="http://schemas.microsoft.com/office/drawing/2014/main" id="{00149CF5-69F8-4BBF-AF2F-FE82F1F94CB9}"/>
              </a:ext>
            </a:extLst>
          </p:cNvPr>
          <p:cNvGrpSpPr/>
          <p:nvPr/>
        </p:nvGrpSpPr>
        <p:grpSpPr>
          <a:xfrm>
            <a:off x="3861176" y="431193"/>
            <a:ext cx="849034" cy="1644639"/>
            <a:chOff x="3163765" y="316893"/>
            <a:chExt cx="816674" cy="1581955"/>
          </a:xfrm>
        </p:grpSpPr>
        <p:pic>
          <p:nvPicPr>
            <p:cNvPr id="6" name="図 5" descr="ベッドに横たわっている人&#10;&#10;低い精度で自動的に生成された説明">
              <a:extLst>
                <a:ext uri="{FF2B5EF4-FFF2-40B4-BE49-F238E27FC236}">
                  <a16:creationId xmlns:a16="http://schemas.microsoft.com/office/drawing/2014/main" id="{678BF894-98D7-4A8F-85EA-0011F40599A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p:blipFill>
          <p:spPr>
            <a:xfrm rot="5400000">
              <a:off x="2781124" y="699534"/>
              <a:ext cx="1581955" cy="816674"/>
            </a:xfrm>
            <a:prstGeom prst="rect">
              <a:avLst/>
            </a:prstGeom>
          </p:spPr>
        </p:pic>
        <p:sp>
          <p:nvSpPr>
            <p:cNvPr id="10" name="楕円 9">
              <a:extLst>
                <a:ext uri="{FF2B5EF4-FFF2-40B4-BE49-F238E27FC236}">
                  <a16:creationId xmlns:a16="http://schemas.microsoft.com/office/drawing/2014/main" id="{0C30FA8E-C252-4E21-A3A1-109A3F43A4E9}"/>
                </a:ext>
              </a:extLst>
            </p:cNvPr>
            <p:cNvSpPr/>
            <p:nvPr/>
          </p:nvSpPr>
          <p:spPr>
            <a:xfrm>
              <a:off x="3285474" y="352898"/>
              <a:ext cx="467376" cy="17480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BD53FC3F-8E87-46D2-9E9E-2FF1DF035D53}"/>
                </a:ext>
              </a:extLst>
            </p:cNvPr>
            <p:cNvSpPr/>
            <p:nvPr/>
          </p:nvSpPr>
          <p:spPr>
            <a:xfrm>
              <a:off x="3209146" y="795912"/>
              <a:ext cx="694965" cy="10599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26717683-20B3-4840-BDB7-DC18AD104687}"/>
              </a:ext>
            </a:extLst>
          </p:cNvPr>
          <p:cNvGrpSpPr/>
          <p:nvPr/>
        </p:nvGrpSpPr>
        <p:grpSpPr>
          <a:xfrm>
            <a:off x="2784075" y="1552339"/>
            <a:ext cx="1023191" cy="456982"/>
            <a:chOff x="1780736" y="1393934"/>
            <a:chExt cx="1058353" cy="472687"/>
          </a:xfrm>
        </p:grpSpPr>
        <p:sp>
          <p:nvSpPr>
            <p:cNvPr id="37" name="吹き出し: 角を丸めた四角形 36">
              <a:extLst>
                <a:ext uri="{FF2B5EF4-FFF2-40B4-BE49-F238E27FC236}">
                  <a16:creationId xmlns:a16="http://schemas.microsoft.com/office/drawing/2014/main" id="{12965642-0444-4DAC-ACF9-55D35C7A1949}"/>
                </a:ext>
              </a:extLst>
            </p:cNvPr>
            <p:cNvSpPr/>
            <p:nvPr/>
          </p:nvSpPr>
          <p:spPr>
            <a:xfrm>
              <a:off x="1780736" y="1393934"/>
              <a:ext cx="1058353" cy="461665"/>
            </a:xfrm>
            <a:prstGeom prst="wedgeRoundRectCallout">
              <a:avLst>
                <a:gd name="adj1" fmla="val 62095"/>
                <a:gd name="adj2" fmla="val -78883"/>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EF9B6AD-04A0-428D-BAA6-29F727F8254B}"/>
                </a:ext>
              </a:extLst>
            </p:cNvPr>
            <p:cNvSpPr txBox="1"/>
            <p:nvPr/>
          </p:nvSpPr>
          <p:spPr>
            <a:xfrm>
              <a:off x="1804563" y="1404956"/>
              <a:ext cx="1034525" cy="461665"/>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時計・</a:t>
              </a:r>
              <a:r>
                <a:rPr kumimoji="1" lang="en-US" altLang="ja-JP" sz="800" dirty="0">
                  <a:latin typeface="メイリオ" panose="020B0604030504040204" pitchFamily="50" charset="-128"/>
                  <a:ea typeface="メイリオ" panose="020B0604030504040204" pitchFamily="50" charset="-128"/>
                </a:rPr>
                <a:t>ID</a:t>
              </a:r>
              <a:r>
                <a:rPr kumimoji="1" lang="ja-JP" altLang="en-US" sz="800" dirty="0">
                  <a:latin typeface="メイリオ" panose="020B0604030504040204" pitchFamily="50" charset="-128"/>
                  <a:ea typeface="メイリオ" panose="020B0604030504040204" pitchFamily="50" charset="-128"/>
                </a:rPr>
                <a:t>・ペンなど、身に着けているものを外す。</a:t>
              </a:r>
            </a:p>
          </p:txBody>
        </p:sp>
      </p:grpSp>
      <p:grpSp>
        <p:nvGrpSpPr>
          <p:cNvPr id="46" name="グループ化 45">
            <a:extLst>
              <a:ext uri="{FF2B5EF4-FFF2-40B4-BE49-F238E27FC236}">
                <a16:creationId xmlns:a16="http://schemas.microsoft.com/office/drawing/2014/main" id="{8469AE6A-34B3-4706-8D4E-3E5CB8AF7977}"/>
              </a:ext>
            </a:extLst>
          </p:cNvPr>
          <p:cNvGrpSpPr/>
          <p:nvPr/>
        </p:nvGrpSpPr>
        <p:grpSpPr>
          <a:xfrm>
            <a:off x="4686898" y="1292692"/>
            <a:ext cx="1045591" cy="693387"/>
            <a:chOff x="4040808" y="1016118"/>
            <a:chExt cx="1045591" cy="693387"/>
          </a:xfrm>
        </p:grpSpPr>
        <p:sp>
          <p:nvSpPr>
            <p:cNvPr id="17" name="四角形: 角を丸くする 16">
              <a:extLst>
                <a:ext uri="{FF2B5EF4-FFF2-40B4-BE49-F238E27FC236}">
                  <a16:creationId xmlns:a16="http://schemas.microsoft.com/office/drawing/2014/main" id="{6B82EA75-310D-463F-B53D-F7CFCABE2770}"/>
                </a:ext>
              </a:extLst>
            </p:cNvPr>
            <p:cNvSpPr/>
            <p:nvPr/>
          </p:nvSpPr>
          <p:spPr>
            <a:xfrm>
              <a:off x="4040808" y="1016118"/>
              <a:ext cx="1039107" cy="6933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4E741AA0-A7C9-4286-81FF-6296E13B41FB}"/>
                </a:ext>
              </a:extLst>
            </p:cNvPr>
            <p:cNvSpPr txBox="1"/>
            <p:nvPr/>
          </p:nvSpPr>
          <p:spPr>
            <a:xfrm>
              <a:off x="4063606" y="1069003"/>
              <a:ext cx="1022793" cy="584775"/>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トイレや水分摂取はすませる。</a:t>
              </a:r>
              <a:endParaRPr kumimoji="1" lang="en-US" altLang="ja-JP" sz="800" dirty="0">
                <a:latin typeface="メイリオ" panose="020B0604030504040204" pitchFamily="50" charset="-128"/>
                <a:ea typeface="メイリオ" panose="020B0604030504040204" pitchFamily="50" charset="-128"/>
              </a:endParaRPr>
            </a:p>
            <a:p>
              <a:r>
                <a:rPr kumimoji="1" lang="ja-JP" altLang="en-US" sz="800" dirty="0">
                  <a:latin typeface="メイリオ" panose="020B0604030504040204" pitchFamily="50" charset="-128"/>
                  <a:ea typeface="メイリオ" panose="020B0604030504040204" pitchFamily="50" charset="-128"/>
                </a:rPr>
                <a:t>メガネの人は曇り止めをしておく。</a:t>
              </a:r>
            </a:p>
          </p:txBody>
        </p:sp>
      </p:grpSp>
      <p:grpSp>
        <p:nvGrpSpPr>
          <p:cNvPr id="45" name="グループ化 44">
            <a:extLst>
              <a:ext uri="{FF2B5EF4-FFF2-40B4-BE49-F238E27FC236}">
                <a16:creationId xmlns:a16="http://schemas.microsoft.com/office/drawing/2014/main" id="{B6EEC622-A10D-4817-BE37-E2A9FC59FF33}"/>
              </a:ext>
            </a:extLst>
          </p:cNvPr>
          <p:cNvGrpSpPr/>
          <p:nvPr/>
        </p:nvGrpSpPr>
        <p:grpSpPr>
          <a:xfrm>
            <a:off x="4586319" y="536804"/>
            <a:ext cx="802279" cy="467436"/>
            <a:chOff x="3848100" y="403245"/>
            <a:chExt cx="802279" cy="467436"/>
          </a:xfrm>
        </p:grpSpPr>
        <p:sp>
          <p:nvSpPr>
            <p:cNvPr id="12" name="吹き出し: 角を丸めた四角形 11">
              <a:extLst>
                <a:ext uri="{FF2B5EF4-FFF2-40B4-BE49-F238E27FC236}">
                  <a16:creationId xmlns:a16="http://schemas.microsoft.com/office/drawing/2014/main" id="{1FE32C8E-7219-48BB-B2F3-352089355229}"/>
                </a:ext>
              </a:extLst>
            </p:cNvPr>
            <p:cNvSpPr/>
            <p:nvPr/>
          </p:nvSpPr>
          <p:spPr>
            <a:xfrm>
              <a:off x="3876675" y="403245"/>
              <a:ext cx="773204" cy="448386"/>
            </a:xfrm>
            <a:prstGeom prst="wedgeRoundRectCallout">
              <a:avLst>
                <a:gd name="adj1" fmla="val -72572"/>
                <a:gd name="adj2" fmla="val -29234"/>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DA89F49C-3943-4D1D-A7EB-0C7BFA9A303F}"/>
                </a:ext>
              </a:extLst>
            </p:cNvPr>
            <p:cNvSpPr txBox="1"/>
            <p:nvPr/>
          </p:nvSpPr>
          <p:spPr>
            <a:xfrm>
              <a:off x="3848100" y="409016"/>
              <a:ext cx="802279" cy="461665"/>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髪はまとめ、前髪はピンでとめる。</a:t>
              </a:r>
            </a:p>
          </p:txBody>
        </p:sp>
      </p:grpSp>
      <p:sp>
        <p:nvSpPr>
          <p:cNvPr id="3" name="スライド番号プレースホルダー 2">
            <a:extLst>
              <a:ext uri="{FF2B5EF4-FFF2-40B4-BE49-F238E27FC236}">
                <a16:creationId xmlns:a16="http://schemas.microsoft.com/office/drawing/2014/main" id="{D3AF761E-A14A-4688-9B31-5F0092B2F08D}"/>
              </a:ext>
            </a:extLst>
          </p:cNvPr>
          <p:cNvSpPr>
            <a:spLocks noGrp="1"/>
          </p:cNvSpPr>
          <p:nvPr>
            <p:ph type="sldNum" sz="quarter" idx="12"/>
          </p:nvPr>
        </p:nvSpPr>
        <p:spPr/>
        <p:txBody>
          <a:bodyPr/>
          <a:lstStyle/>
          <a:p>
            <a:fld id="{698D96D4-A717-436E-8A31-61B20D5A5D02}" type="slidenum">
              <a:rPr kumimoji="1" lang="ja-JP" altLang="en-US" smtClean="0"/>
              <a:t>21</a:t>
            </a:fld>
            <a:endParaRPr kumimoji="1" lang="ja-JP" altLang="en-US"/>
          </a:p>
        </p:txBody>
      </p:sp>
      <p:grpSp>
        <p:nvGrpSpPr>
          <p:cNvPr id="39" name="グループ化 38">
            <a:extLst>
              <a:ext uri="{FF2B5EF4-FFF2-40B4-BE49-F238E27FC236}">
                <a16:creationId xmlns:a16="http://schemas.microsoft.com/office/drawing/2014/main" id="{6EB0D8B2-B55D-4F74-86A4-FC39A3675CBB}"/>
              </a:ext>
            </a:extLst>
          </p:cNvPr>
          <p:cNvGrpSpPr/>
          <p:nvPr/>
        </p:nvGrpSpPr>
        <p:grpSpPr>
          <a:xfrm>
            <a:off x="4280897" y="302498"/>
            <a:ext cx="2596981" cy="9497340"/>
            <a:chOff x="4280897" y="302498"/>
            <a:chExt cx="2596981" cy="9497340"/>
          </a:xfrm>
        </p:grpSpPr>
        <p:grpSp>
          <p:nvGrpSpPr>
            <p:cNvPr id="9" name="グループ化 8">
              <a:extLst>
                <a:ext uri="{FF2B5EF4-FFF2-40B4-BE49-F238E27FC236}">
                  <a16:creationId xmlns:a16="http://schemas.microsoft.com/office/drawing/2014/main" id="{D0183394-F5B1-40F2-AC07-C72A8613370A}"/>
                </a:ext>
              </a:extLst>
            </p:cNvPr>
            <p:cNvGrpSpPr/>
            <p:nvPr/>
          </p:nvGrpSpPr>
          <p:grpSpPr>
            <a:xfrm>
              <a:off x="4280897" y="302498"/>
              <a:ext cx="2511051" cy="9184954"/>
              <a:chOff x="4280897" y="302498"/>
              <a:chExt cx="2511051" cy="9184954"/>
            </a:xfrm>
          </p:grpSpPr>
          <p:sp>
            <p:nvSpPr>
              <p:cNvPr id="20" name="四角形: 角を丸くする 19">
                <a:extLst>
                  <a:ext uri="{FF2B5EF4-FFF2-40B4-BE49-F238E27FC236}">
                    <a16:creationId xmlns:a16="http://schemas.microsoft.com/office/drawing/2014/main" id="{155958CA-5151-4A42-8DD6-850B9381863E}"/>
                  </a:ext>
                </a:extLst>
              </p:cNvPr>
              <p:cNvSpPr/>
              <p:nvPr/>
            </p:nvSpPr>
            <p:spPr>
              <a:xfrm>
                <a:off x="5896742" y="527707"/>
                <a:ext cx="770758" cy="8959745"/>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67B91E90-5298-4F8E-A458-59FC6EEE0A8E}"/>
                  </a:ext>
                </a:extLst>
              </p:cNvPr>
              <p:cNvGrpSpPr/>
              <p:nvPr/>
            </p:nvGrpSpPr>
            <p:grpSpPr>
              <a:xfrm>
                <a:off x="4630857" y="3367761"/>
                <a:ext cx="2098381" cy="830997"/>
                <a:chOff x="4745157" y="1475926"/>
                <a:chExt cx="2098381" cy="830997"/>
              </a:xfrm>
            </p:grpSpPr>
            <p:sp>
              <p:nvSpPr>
                <p:cNvPr id="22" name="テキスト ボックス 21">
                  <a:extLst>
                    <a:ext uri="{FF2B5EF4-FFF2-40B4-BE49-F238E27FC236}">
                      <a16:creationId xmlns:a16="http://schemas.microsoft.com/office/drawing/2014/main" id="{7F9E251D-7F9A-4DD4-99A8-E08C1214F181}"/>
                    </a:ext>
                  </a:extLst>
                </p:cNvPr>
                <p:cNvSpPr txBox="1"/>
                <p:nvPr/>
              </p:nvSpPr>
              <p:spPr>
                <a:xfrm>
                  <a:off x="5961811" y="1475926"/>
                  <a:ext cx="881727" cy="830997"/>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solidFill>
                        <a:schemeClr val="tx1"/>
                      </a:solidFill>
                      <a:latin typeface="+mn-ea"/>
                    </a:rPr>
                    <a:t>ガウンを床につけないで腕を通しているのがわかるようにする</a:t>
                  </a:r>
                </a:p>
              </p:txBody>
            </p:sp>
            <p:cxnSp>
              <p:nvCxnSpPr>
                <p:cNvPr id="29" name="直線コネクタ 28">
                  <a:extLst>
                    <a:ext uri="{FF2B5EF4-FFF2-40B4-BE49-F238E27FC236}">
                      <a16:creationId xmlns:a16="http://schemas.microsoft.com/office/drawing/2014/main" id="{2AA815E4-2E16-4F4B-9C43-144E4D0AA0F5}"/>
                    </a:ext>
                  </a:extLst>
                </p:cNvPr>
                <p:cNvCxnSpPr>
                  <a:cxnSpLocks/>
                </p:cNvCxnSpPr>
                <p:nvPr/>
              </p:nvCxnSpPr>
              <p:spPr>
                <a:xfrm flipH="1">
                  <a:off x="4745157" y="1574710"/>
                  <a:ext cx="1352066" cy="0"/>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8" name="グループ化 37">
                <a:extLst>
                  <a:ext uri="{FF2B5EF4-FFF2-40B4-BE49-F238E27FC236}">
                    <a16:creationId xmlns:a16="http://schemas.microsoft.com/office/drawing/2014/main" id="{64F65B50-8A2C-4941-BC45-43CCE4E9E32B}"/>
                  </a:ext>
                </a:extLst>
              </p:cNvPr>
              <p:cNvGrpSpPr/>
              <p:nvPr/>
            </p:nvGrpSpPr>
            <p:grpSpPr>
              <a:xfrm>
                <a:off x="4280897" y="8508334"/>
                <a:ext cx="2511051" cy="584775"/>
                <a:chOff x="4280897" y="7838109"/>
                <a:chExt cx="2511051" cy="584775"/>
              </a:xfrm>
            </p:grpSpPr>
            <p:sp>
              <p:nvSpPr>
                <p:cNvPr id="27" name="テキスト ボックス 26">
                  <a:extLst>
                    <a:ext uri="{FF2B5EF4-FFF2-40B4-BE49-F238E27FC236}">
                      <a16:creationId xmlns:a16="http://schemas.microsoft.com/office/drawing/2014/main" id="{8F120A5A-B72C-4007-9512-6AB6044E5ECB}"/>
                    </a:ext>
                  </a:extLst>
                </p:cNvPr>
                <p:cNvSpPr txBox="1"/>
                <p:nvPr/>
              </p:nvSpPr>
              <p:spPr>
                <a:xfrm>
                  <a:off x="5847511" y="7838109"/>
                  <a:ext cx="944437" cy="584775"/>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腰ひもを結んでいる位置がわかるようにする</a:t>
                  </a:r>
                </a:p>
              </p:txBody>
            </p:sp>
            <p:cxnSp>
              <p:nvCxnSpPr>
                <p:cNvPr id="30" name="直線コネクタ 29">
                  <a:extLst>
                    <a:ext uri="{FF2B5EF4-FFF2-40B4-BE49-F238E27FC236}">
                      <a16:creationId xmlns:a16="http://schemas.microsoft.com/office/drawing/2014/main" id="{85D65DBA-07F9-44E6-894E-CCC17128157B}"/>
                    </a:ext>
                  </a:extLst>
                </p:cNvPr>
                <p:cNvCxnSpPr>
                  <a:cxnSpLocks/>
                </p:cNvCxnSpPr>
                <p:nvPr/>
              </p:nvCxnSpPr>
              <p:spPr>
                <a:xfrm flipH="1">
                  <a:off x="4280897" y="7939566"/>
                  <a:ext cx="1692000" cy="0"/>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5" name="グループ化 34">
                <a:extLst>
                  <a:ext uri="{FF2B5EF4-FFF2-40B4-BE49-F238E27FC236}">
                    <a16:creationId xmlns:a16="http://schemas.microsoft.com/office/drawing/2014/main" id="{0AC4ACBF-D97C-45A3-BFA0-1B30EC437792}"/>
                  </a:ext>
                </a:extLst>
              </p:cNvPr>
              <p:cNvGrpSpPr/>
              <p:nvPr/>
            </p:nvGrpSpPr>
            <p:grpSpPr>
              <a:xfrm>
                <a:off x="4385973" y="6567451"/>
                <a:ext cx="2353060" cy="584775"/>
                <a:chOff x="4385973" y="5096878"/>
                <a:chExt cx="2353060" cy="584775"/>
              </a:xfrm>
            </p:grpSpPr>
            <p:sp>
              <p:nvSpPr>
                <p:cNvPr id="26" name="テキスト ボックス 25">
                  <a:extLst>
                    <a:ext uri="{FF2B5EF4-FFF2-40B4-BE49-F238E27FC236}">
                      <a16:creationId xmlns:a16="http://schemas.microsoft.com/office/drawing/2014/main" id="{4E5ADF2A-DF7B-4CDC-8FD3-AA0938D55B0D}"/>
                    </a:ext>
                  </a:extLst>
                </p:cNvPr>
                <p:cNvSpPr txBox="1"/>
                <p:nvPr/>
              </p:nvSpPr>
              <p:spPr>
                <a:xfrm>
                  <a:off x="5847511" y="5096878"/>
                  <a:ext cx="891522" cy="584775"/>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背中が出ていないことがわかるようにする</a:t>
                  </a:r>
                </a:p>
              </p:txBody>
            </p:sp>
            <p:cxnSp>
              <p:nvCxnSpPr>
                <p:cNvPr id="31" name="直線コネクタ 30">
                  <a:extLst>
                    <a:ext uri="{FF2B5EF4-FFF2-40B4-BE49-F238E27FC236}">
                      <a16:creationId xmlns:a16="http://schemas.microsoft.com/office/drawing/2014/main" id="{FD632199-94E6-4D7A-8DEE-1EA495EB1B77}"/>
                    </a:ext>
                  </a:extLst>
                </p:cNvPr>
                <p:cNvCxnSpPr>
                  <a:cxnSpLocks/>
                </p:cNvCxnSpPr>
                <p:nvPr/>
              </p:nvCxnSpPr>
              <p:spPr>
                <a:xfrm flipH="1">
                  <a:off x="4385973" y="5196645"/>
                  <a:ext cx="1584000" cy="0"/>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3" name="グループ化 32">
                <a:extLst>
                  <a:ext uri="{FF2B5EF4-FFF2-40B4-BE49-F238E27FC236}">
                    <a16:creationId xmlns:a16="http://schemas.microsoft.com/office/drawing/2014/main" id="{FC6B0EFC-A4F4-4395-8ACB-219D24F9C743}"/>
                  </a:ext>
                </a:extLst>
              </p:cNvPr>
              <p:cNvGrpSpPr/>
              <p:nvPr/>
            </p:nvGrpSpPr>
            <p:grpSpPr>
              <a:xfrm>
                <a:off x="4630857" y="5137342"/>
                <a:ext cx="2098381" cy="707886"/>
                <a:chOff x="4563556" y="3158510"/>
                <a:chExt cx="2098381" cy="707886"/>
              </a:xfrm>
            </p:grpSpPr>
            <p:sp>
              <p:nvSpPr>
                <p:cNvPr id="25" name="テキスト ボックス 24">
                  <a:extLst>
                    <a:ext uri="{FF2B5EF4-FFF2-40B4-BE49-F238E27FC236}">
                      <a16:creationId xmlns:a16="http://schemas.microsoft.com/office/drawing/2014/main" id="{4C0449D3-4127-4A35-9A09-744C33200D3C}"/>
                    </a:ext>
                  </a:extLst>
                </p:cNvPr>
                <p:cNvSpPr txBox="1"/>
                <p:nvPr/>
              </p:nvSpPr>
              <p:spPr>
                <a:xfrm>
                  <a:off x="5780210" y="3158510"/>
                  <a:ext cx="881727" cy="707886"/>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首の後ろを留めて（結んで）いるのがわかるようにする</a:t>
                  </a:r>
                </a:p>
              </p:txBody>
            </p:sp>
            <p:cxnSp>
              <p:nvCxnSpPr>
                <p:cNvPr id="32" name="直線コネクタ 31">
                  <a:extLst>
                    <a:ext uri="{FF2B5EF4-FFF2-40B4-BE49-F238E27FC236}">
                      <a16:creationId xmlns:a16="http://schemas.microsoft.com/office/drawing/2014/main" id="{6F2D1EB4-B0E0-43C2-873C-7465A8EE7631}"/>
                    </a:ext>
                  </a:extLst>
                </p:cNvPr>
                <p:cNvCxnSpPr>
                  <a:cxnSpLocks/>
                </p:cNvCxnSpPr>
                <p:nvPr/>
              </p:nvCxnSpPr>
              <p:spPr>
                <a:xfrm flipH="1">
                  <a:off x="4563556" y="3259489"/>
                  <a:ext cx="1352066" cy="310223"/>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42" name="図 41">
                <a:extLst>
                  <a:ext uri="{FF2B5EF4-FFF2-40B4-BE49-F238E27FC236}">
                    <a16:creationId xmlns:a16="http://schemas.microsoft.com/office/drawing/2014/main" id="{7C3465DB-6E6C-47E0-9718-56A1271318A0}"/>
                  </a:ext>
                </a:extLst>
              </p:cNvPr>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69346" y="302498"/>
                <a:ext cx="538722" cy="506798"/>
              </a:xfrm>
              <a:prstGeom prst="rect">
                <a:avLst/>
              </a:prstGeom>
            </p:spPr>
          </p:pic>
          <p:sp>
            <p:nvSpPr>
              <p:cNvPr id="5" name="テキスト ボックス 4">
                <a:extLst>
                  <a:ext uri="{FF2B5EF4-FFF2-40B4-BE49-F238E27FC236}">
                    <a16:creationId xmlns:a16="http://schemas.microsoft.com/office/drawing/2014/main" id="{83188C15-A25A-4A9E-A279-D36E9F1C5341}"/>
                  </a:ext>
                </a:extLst>
              </p:cNvPr>
              <p:cNvSpPr txBox="1"/>
              <p:nvPr/>
            </p:nvSpPr>
            <p:spPr>
              <a:xfrm>
                <a:off x="5958479" y="812891"/>
                <a:ext cx="770759" cy="1077218"/>
              </a:xfrm>
              <a:prstGeom prst="rect">
                <a:avLst/>
              </a:prstGeom>
              <a:noFill/>
            </p:spPr>
            <p:txBody>
              <a:bodyPr wrap="square" rtlCol="0">
                <a:spAutoFit/>
              </a:bodyPr>
              <a:lstStyle/>
              <a:p>
                <a:r>
                  <a:rPr kumimoji="1" lang="en-US" altLang="ja-JP" sz="800" dirty="0">
                    <a:latin typeface="+mn-ea"/>
                  </a:rPr>
                  <a:t>※</a:t>
                </a:r>
                <a:r>
                  <a:rPr kumimoji="1" lang="ja-JP" altLang="en-US" sz="800" dirty="0">
                    <a:latin typeface="+mn-ea"/>
                  </a:rPr>
                  <a:t>この欄は、自施設で写真を撮る際のポイントです。使用する際は削除してください。</a:t>
                </a:r>
              </a:p>
            </p:txBody>
          </p:sp>
        </p:grpSp>
        <p:sp>
          <p:nvSpPr>
            <p:cNvPr id="21" name="テキスト ボックス 20">
              <a:extLst>
                <a:ext uri="{FF2B5EF4-FFF2-40B4-BE49-F238E27FC236}">
                  <a16:creationId xmlns:a16="http://schemas.microsoft.com/office/drawing/2014/main" id="{552675A1-0BE9-4ED8-B844-654AC5193234}"/>
                </a:ext>
              </a:extLst>
            </p:cNvPr>
            <p:cNvSpPr txBox="1"/>
            <p:nvPr/>
          </p:nvSpPr>
          <p:spPr>
            <a:xfrm>
              <a:off x="5852158" y="9461284"/>
              <a:ext cx="1025720" cy="338554"/>
            </a:xfrm>
            <a:prstGeom prst="rect">
              <a:avLst/>
            </a:prstGeom>
            <a:noFill/>
          </p:spPr>
          <p:txBody>
            <a:bodyPr wrap="square" rtlCol="0">
              <a:spAutoFit/>
            </a:bodyPr>
            <a:lstStyle/>
            <a:p>
              <a:r>
                <a:rPr kumimoji="1" lang="ja-JP" altLang="en-US" sz="800" b="1" dirty="0">
                  <a:solidFill>
                    <a:srgbClr val="0070C0"/>
                  </a:solidFill>
                </a:rPr>
                <a:t>⇧ </a:t>
              </a:r>
              <a:r>
                <a:rPr kumimoji="1" lang="ja-JP" altLang="en-US" sz="800" dirty="0">
                  <a:solidFill>
                    <a:srgbClr val="0070C0"/>
                  </a:solidFill>
                </a:rPr>
                <a:t>使用時この項目</a:t>
              </a:r>
              <a:endParaRPr kumimoji="1" lang="en-US" altLang="ja-JP" sz="800" dirty="0">
                <a:solidFill>
                  <a:srgbClr val="0070C0"/>
                </a:solidFill>
              </a:endParaRPr>
            </a:p>
            <a:p>
              <a:r>
                <a:rPr kumimoji="1" lang="ja-JP" altLang="en-US" sz="800" dirty="0">
                  <a:solidFill>
                    <a:srgbClr val="0070C0"/>
                  </a:solidFill>
                </a:rPr>
                <a:t>    は削除する。</a:t>
              </a:r>
            </a:p>
          </p:txBody>
        </p:sp>
      </p:grpSp>
    </p:spTree>
    <p:extLst>
      <p:ext uri="{BB962C8B-B14F-4D97-AF65-F5344CB8AC3E}">
        <p14:creationId xmlns:p14="http://schemas.microsoft.com/office/powerpoint/2010/main" val="2180093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BFB17219-819D-43A0-B57D-3514BD2E6DA1}"/>
              </a:ext>
            </a:extLst>
          </p:cNvPr>
          <p:cNvSpPr/>
          <p:nvPr/>
        </p:nvSpPr>
        <p:spPr>
          <a:xfrm>
            <a:off x="466083" y="1091076"/>
            <a:ext cx="2339168" cy="553998"/>
          </a:xfrm>
          <a:prstGeom prst="rect">
            <a:avLst/>
          </a:prstGeom>
          <a:noFill/>
        </p:spPr>
        <p:txBody>
          <a:bodyPr wrap="square" lIns="91440" tIns="45720" rIns="91440" bIns="45720">
            <a:spAutoFit/>
          </a:bodyPr>
          <a:lstStyle/>
          <a:p>
            <a:pPr marL="342900" indent="-342900">
              <a:buFont typeface="+mj-ea"/>
              <a:buAutoNum type="circleNumDbPlain"/>
            </a:pPr>
            <a:r>
              <a:rPr lang="en-US" altLang="ja-JP" sz="1000" dirty="0">
                <a:latin typeface="メイリオ" panose="020B0604030504040204" pitchFamily="50" charset="-128"/>
                <a:ea typeface="メイリオ" panose="020B0604030504040204" pitchFamily="50" charset="-128"/>
              </a:rPr>
              <a:t>N95</a:t>
            </a:r>
            <a:r>
              <a:rPr lang="ja-JP" altLang="en-US" sz="1000" dirty="0">
                <a:latin typeface="メイリオ" panose="020B0604030504040204" pitchFamily="50" charset="-128"/>
                <a:ea typeface="メイリオ" panose="020B0604030504040204" pitchFamily="50" charset="-128"/>
              </a:rPr>
              <a:t>マスクを袋から出し、</a:t>
            </a:r>
            <a:br>
              <a:rPr lang="en-US" altLang="ja-JP" sz="1000" dirty="0">
                <a:latin typeface="メイリオ" panose="020B0604030504040204" pitchFamily="50" charset="-128"/>
                <a:ea typeface="メイリオ" panose="020B0604030504040204" pitchFamily="50" charset="-128"/>
              </a:rPr>
            </a:br>
            <a:r>
              <a:rPr lang="ja-JP" altLang="en-US" sz="1000" b="1" dirty="0">
                <a:latin typeface="メイリオ" panose="020B0604030504040204" pitchFamily="50" charset="-128"/>
                <a:ea typeface="メイリオ" panose="020B0604030504040204" pitchFamily="50" charset="-128"/>
              </a:rPr>
              <a:t>マスクの上下を確認する。</a:t>
            </a:r>
            <a:r>
              <a:rPr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endParaRPr 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F0E28909-24A9-422B-BD64-28767D0DE45C}"/>
              </a:ext>
            </a:extLst>
          </p:cNvPr>
          <p:cNvSpPr txBox="1"/>
          <p:nvPr/>
        </p:nvSpPr>
        <p:spPr>
          <a:xfrm>
            <a:off x="465666" y="2038832"/>
            <a:ext cx="2203200" cy="707886"/>
          </a:xfrm>
          <a:prstGeom prst="rect">
            <a:avLst/>
          </a:prstGeom>
          <a:noFill/>
        </p:spPr>
        <p:txBody>
          <a:bodyPr wrap="square">
            <a:spAutoFit/>
          </a:bodyPr>
          <a:lstStyle/>
          <a:p>
            <a:pPr marL="342900" indent="-342900">
              <a:buFont typeface="+mj-ea"/>
              <a:buAutoNum type="circleNumDbPlain" startAt="2"/>
            </a:pPr>
            <a:r>
              <a:rPr lang="ja-JP" altLang="en-US" sz="1000" dirty="0">
                <a:latin typeface="メイリオ" panose="020B0604030504040204" pitchFamily="50" charset="-128"/>
                <a:ea typeface="メイリオ" panose="020B0604030504040204" pitchFamily="50" charset="-128"/>
              </a:rPr>
              <a:t>マスクをしっかり広げ、ゴムが下に垂れるようにカップ状に持つ。</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　　</a:t>
            </a:r>
          </a:p>
        </p:txBody>
      </p:sp>
      <p:pic>
        <p:nvPicPr>
          <p:cNvPr id="27" name="図 26">
            <a:extLst>
              <a:ext uri="{FF2B5EF4-FFF2-40B4-BE49-F238E27FC236}">
                <a16:creationId xmlns:a16="http://schemas.microsoft.com/office/drawing/2014/main" id="{9DBD5C87-7314-4A6C-92DC-5E9524817B9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3442648" y="1968169"/>
            <a:ext cx="1091707" cy="777255"/>
          </a:xfrm>
          <a:prstGeom prst="rect">
            <a:avLst/>
          </a:prstGeom>
        </p:spPr>
      </p:pic>
      <p:sp>
        <p:nvSpPr>
          <p:cNvPr id="15" name="テキスト ボックス 14">
            <a:extLst>
              <a:ext uri="{FF2B5EF4-FFF2-40B4-BE49-F238E27FC236}">
                <a16:creationId xmlns:a16="http://schemas.microsoft.com/office/drawing/2014/main" id="{C63E20EB-496B-4C0B-9975-B3DCFAC7B723}"/>
              </a:ext>
            </a:extLst>
          </p:cNvPr>
          <p:cNvSpPr txBox="1"/>
          <p:nvPr/>
        </p:nvSpPr>
        <p:spPr>
          <a:xfrm>
            <a:off x="466493" y="3065734"/>
            <a:ext cx="2262759" cy="400110"/>
          </a:xfrm>
          <a:prstGeom prst="rect">
            <a:avLst/>
          </a:prstGeom>
          <a:noFill/>
        </p:spPr>
        <p:txBody>
          <a:bodyPr wrap="square">
            <a:spAutoFit/>
          </a:bodyPr>
          <a:lstStyle/>
          <a:p>
            <a:pPr marL="342900" indent="-342900">
              <a:buFont typeface="+mj-ea"/>
              <a:buAutoNum type="circleNumDbPlain" startAt="3"/>
            </a:pPr>
            <a:r>
              <a:rPr lang="ja-JP" altLang="en-US" sz="1000" dirty="0">
                <a:latin typeface="メイリオ" panose="020B0604030504040204" pitchFamily="50" charset="-128"/>
                <a:ea typeface="メイリオ" panose="020B0604030504040204" pitchFamily="50" charset="-128"/>
              </a:rPr>
              <a:t>鼻にワイヤー部分をあて、</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鼻と口を覆うようにかぶせる。</a:t>
            </a:r>
          </a:p>
        </p:txBody>
      </p:sp>
      <p:sp>
        <p:nvSpPr>
          <p:cNvPr id="18" name="テキスト ボックス 17">
            <a:extLst>
              <a:ext uri="{FF2B5EF4-FFF2-40B4-BE49-F238E27FC236}">
                <a16:creationId xmlns:a16="http://schemas.microsoft.com/office/drawing/2014/main" id="{2F6B225A-3DED-40CF-9C35-1B00FC4EC18A}"/>
              </a:ext>
            </a:extLst>
          </p:cNvPr>
          <p:cNvSpPr txBox="1"/>
          <p:nvPr/>
        </p:nvSpPr>
        <p:spPr>
          <a:xfrm>
            <a:off x="462993" y="6808599"/>
            <a:ext cx="2197176" cy="707886"/>
          </a:xfrm>
          <a:prstGeom prst="rect">
            <a:avLst/>
          </a:prstGeom>
          <a:noFill/>
        </p:spPr>
        <p:txBody>
          <a:bodyPr wrap="square">
            <a:spAutoFit/>
          </a:bodyPr>
          <a:lstStyle/>
          <a:p>
            <a:pPr marL="342900" indent="-342900">
              <a:buFont typeface="+mj-ea"/>
              <a:buAutoNum type="circleNumDbPlain" startAt="6"/>
            </a:pPr>
            <a:r>
              <a:rPr lang="ja-JP" altLang="en-US" sz="1000" dirty="0">
                <a:latin typeface="メイリオ" panose="020B0604030504040204" pitchFamily="50" charset="-128"/>
                <a:ea typeface="メイリオ" panose="020B0604030504040204" pitchFamily="50" charset="-128"/>
              </a:rPr>
              <a:t>両手でマスクの上部を覆い、息を強く吐いて、鼻筋の隙間から空気が漏れていないかを確認する。</a:t>
            </a:r>
            <a:endParaRPr lang="en-US" altLang="ja-JP" sz="10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34D7D497-5300-44E9-8FF1-4CCC8E719C68}"/>
              </a:ext>
            </a:extLst>
          </p:cNvPr>
          <p:cNvSpPr txBox="1"/>
          <p:nvPr/>
        </p:nvSpPr>
        <p:spPr>
          <a:xfrm>
            <a:off x="465664" y="4129939"/>
            <a:ext cx="2205836" cy="707886"/>
          </a:xfrm>
          <a:prstGeom prst="rect">
            <a:avLst/>
          </a:prstGeom>
          <a:noFill/>
        </p:spPr>
        <p:txBody>
          <a:bodyPr wrap="square">
            <a:spAutoFit/>
          </a:bodyPr>
          <a:lstStyle/>
          <a:p>
            <a:pPr marL="342900" indent="-342900">
              <a:buFont typeface="+mj-ea"/>
              <a:buAutoNum type="circleNumDbPlain" startAt="4"/>
            </a:pPr>
            <a:r>
              <a:rPr lang="ja-JP" altLang="en-US" sz="1000" dirty="0">
                <a:latin typeface="メイリオ" panose="020B0604030504040204" pitchFamily="50" charset="-128"/>
                <a:ea typeface="メイリオ" panose="020B0604030504040204" pitchFamily="50" charset="-128"/>
              </a:rPr>
              <a:t>マスクを押さえたまま、上部のゴムを頭頂部にかける。</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下部のゴムは頭頂部を回って首の後ろにかける。</a:t>
            </a:r>
          </a:p>
        </p:txBody>
      </p:sp>
      <p:sp>
        <p:nvSpPr>
          <p:cNvPr id="20" name="テキスト ボックス 19">
            <a:extLst>
              <a:ext uri="{FF2B5EF4-FFF2-40B4-BE49-F238E27FC236}">
                <a16:creationId xmlns:a16="http://schemas.microsoft.com/office/drawing/2014/main" id="{F7C34AC0-8DC9-410D-A791-AAA22404499C}"/>
              </a:ext>
            </a:extLst>
          </p:cNvPr>
          <p:cNvSpPr txBox="1"/>
          <p:nvPr/>
        </p:nvSpPr>
        <p:spPr>
          <a:xfrm>
            <a:off x="466403" y="5613320"/>
            <a:ext cx="2267271" cy="707886"/>
          </a:xfrm>
          <a:prstGeom prst="rect">
            <a:avLst/>
          </a:prstGeom>
          <a:noFill/>
        </p:spPr>
        <p:txBody>
          <a:bodyPr wrap="square">
            <a:spAutoFit/>
          </a:bodyPr>
          <a:lstStyle/>
          <a:p>
            <a:pPr marL="342900" indent="-342900">
              <a:buFont typeface="+mj-ea"/>
              <a:buAutoNum type="circleNumDbPlain" startAt="5"/>
            </a:pPr>
            <a:r>
              <a:rPr lang="ja-JP" altLang="en-US" sz="1000" dirty="0">
                <a:latin typeface="メイリオ" panose="020B0604030504040204" pitchFamily="50" charset="-128"/>
                <a:ea typeface="メイリオ" panose="020B0604030504040204" pitchFamily="50" charset="-128"/>
              </a:rPr>
              <a:t>鼻あて部分と顎の位置を合わせ、ワイヤーが鼻に密着するように両手でワイヤーを押さえ、鼻の形に合わせる。</a:t>
            </a:r>
          </a:p>
        </p:txBody>
      </p:sp>
      <p:sp>
        <p:nvSpPr>
          <p:cNvPr id="28" name="テキスト ボックス 27">
            <a:extLst>
              <a:ext uri="{FF2B5EF4-FFF2-40B4-BE49-F238E27FC236}">
                <a16:creationId xmlns:a16="http://schemas.microsoft.com/office/drawing/2014/main" id="{B241C90D-D733-4DF8-9AB2-BC5E08138FDD}"/>
              </a:ext>
            </a:extLst>
          </p:cNvPr>
          <p:cNvSpPr txBox="1"/>
          <p:nvPr/>
        </p:nvSpPr>
        <p:spPr>
          <a:xfrm>
            <a:off x="466527" y="7752026"/>
            <a:ext cx="2290483" cy="861774"/>
          </a:xfrm>
          <a:prstGeom prst="rect">
            <a:avLst/>
          </a:prstGeom>
          <a:noFill/>
        </p:spPr>
        <p:txBody>
          <a:bodyPr wrap="square">
            <a:spAutoFit/>
          </a:bodyPr>
          <a:lstStyle/>
          <a:p>
            <a:pPr marL="342900" indent="-342900">
              <a:buFont typeface="+mj-ea"/>
              <a:buAutoNum type="circleNumDbPlain" startAt="7"/>
            </a:pPr>
            <a:r>
              <a:rPr lang="ja-JP" altLang="en-US" sz="1000" dirty="0">
                <a:latin typeface="メイリオ" panose="020B0604030504040204" pitchFamily="50" charset="-128"/>
                <a:ea typeface="メイリオ" panose="020B0604030504040204" pitchFamily="50" charset="-128"/>
              </a:rPr>
              <a:t>次に、マスクの下部を覆い、同じように強く息を吐き、</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顎下より空気が漏れていないかを確認する。</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（ユーザーシールチェック）</a:t>
            </a:r>
            <a:endParaRPr lang="en-US" altLang="ja-JP" sz="1000" dirty="0">
              <a:latin typeface="メイリオ" panose="020B0604030504040204" pitchFamily="50" charset="-128"/>
              <a:ea typeface="メイリオ" panose="020B0604030504040204" pitchFamily="50" charset="-128"/>
            </a:endParaRPr>
          </a:p>
        </p:txBody>
      </p:sp>
      <p:grpSp>
        <p:nvGrpSpPr>
          <p:cNvPr id="90" name="グループ化 89">
            <a:extLst>
              <a:ext uri="{FF2B5EF4-FFF2-40B4-BE49-F238E27FC236}">
                <a16:creationId xmlns:a16="http://schemas.microsoft.com/office/drawing/2014/main" id="{F4F83AAB-282D-442D-96E0-5BCBB55E2108}"/>
              </a:ext>
            </a:extLst>
          </p:cNvPr>
          <p:cNvGrpSpPr/>
          <p:nvPr/>
        </p:nvGrpSpPr>
        <p:grpSpPr>
          <a:xfrm>
            <a:off x="552854" y="8737302"/>
            <a:ext cx="2339168" cy="707886"/>
            <a:chOff x="714517" y="9117158"/>
            <a:chExt cx="2741682" cy="525884"/>
          </a:xfrm>
        </p:grpSpPr>
        <p:sp>
          <p:nvSpPr>
            <p:cNvPr id="89" name="四角形: 角を丸くする 88">
              <a:extLst>
                <a:ext uri="{FF2B5EF4-FFF2-40B4-BE49-F238E27FC236}">
                  <a16:creationId xmlns:a16="http://schemas.microsoft.com/office/drawing/2014/main" id="{8D82D430-C4B7-4C1A-8CD4-67C3A6E516A7}"/>
                </a:ext>
              </a:extLst>
            </p:cNvPr>
            <p:cNvSpPr/>
            <p:nvPr/>
          </p:nvSpPr>
          <p:spPr>
            <a:xfrm>
              <a:off x="714517" y="9117158"/>
              <a:ext cx="2741682" cy="525884"/>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E6498615-38B5-454E-9C61-3C268BD479DF}"/>
                </a:ext>
              </a:extLst>
            </p:cNvPr>
            <p:cNvSpPr txBox="1"/>
            <p:nvPr/>
          </p:nvSpPr>
          <p:spPr>
            <a:xfrm>
              <a:off x="774957" y="9171851"/>
              <a:ext cx="2681242" cy="400110"/>
            </a:xfrm>
            <a:prstGeom prst="rect">
              <a:avLst/>
            </a:prstGeom>
            <a:noFill/>
          </p:spPr>
          <p:txBody>
            <a:bodyPr wrap="square">
              <a:spAutoFit/>
            </a:bodyPr>
            <a:lstStyle/>
            <a:p>
              <a:r>
                <a:rPr lang="ja-JP" altLang="en-US" sz="1000" dirty="0">
                  <a:latin typeface="メイリオ" panose="020B0604030504040204" pitchFamily="50" charset="-128"/>
                  <a:ea typeface="メイリオ" panose="020B0604030504040204" pitchFamily="50" charset="-128"/>
                </a:rPr>
                <a:t>空気漏れがある場合は、密着の良い位置に合わせながら⑥⑦を繰り返し行う。</a:t>
              </a:r>
              <a:endParaRPr lang="ja-JP" altLang="en-US" sz="1200" dirty="0">
                <a:ea typeface="メイリオ" panose="020B0604030504040204" pitchFamily="50" charset="-128"/>
              </a:endParaRPr>
            </a:p>
          </p:txBody>
        </p:sp>
      </p:grpSp>
      <p:sp>
        <p:nvSpPr>
          <p:cNvPr id="32" name="テキスト ボックス 31">
            <a:extLst>
              <a:ext uri="{FF2B5EF4-FFF2-40B4-BE49-F238E27FC236}">
                <a16:creationId xmlns:a16="http://schemas.microsoft.com/office/drawing/2014/main" id="{5EA5F80B-2665-479B-A576-9A2F693FC4DB}"/>
              </a:ext>
            </a:extLst>
          </p:cNvPr>
          <p:cNvSpPr txBox="1"/>
          <p:nvPr/>
        </p:nvSpPr>
        <p:spPr>
          <a:xfrm>
            <a:off x="487692" y="435046"/>
            <a:ext cx="2890468" cy="461665"/>
          </a:xfrm>
          <a:prstGeom prst="rect">
            <a:avLst/>
          </a:prstGeom>
          <a:noFill/>
        </p:spPr>
        <p:txBody>
          <a:bodyPr wrap="square">
            <a:spAutoFit/>
          </a:bodyPr>
          <a:lstStyle/>
          <a:p>
            <a:pPr marL="342900" indent="-342900">
              <a:spcAft>
                <a:spcPts val="0"/>
              </a:spcAft>
              <a:buFont typeface="+mj-lt"/>
              <a:buAutoNum type="arabicPeriod" startAt="3"/>
            </a:pP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マスク</a:t>
            </a:r>
            <a:endPar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endParaRPr>
          </a:p>
          <a:p>
            <a:pPr>
              <a:spcAft>
                <a:spcPts val="0"/>
              </a:spcAft>
            </a:pPr>
            <a:r>
              <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1) N95</a:t>
            </a:r>
            <a:r>
              <a:rPr lang="ja-JP"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マスクの</a:t>
            </a: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着け方</a:t>
            </a:r>
            <a:endPar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6" name="グループ化 5">
            <a:extLst>
              <a:ext uri="{FF2B5EF4-FFF2-40B4-BE49-F238E27FC236}">
                <a16:creationId xmlns:a16="http://schemas.microsoft.com/office/drawing/2014/main" id="{3FF55507-AC9F-4716-8167-BB6DEFC77044}"/>
              </a:ext>
            </a:extLst>
          </p:cNvPr>
          <p:cNvGrpSpPr/>
          <p:nvPr/>
        </p:nvGrpSpPr>
        <p:grpSpPr>
          <a:xfrm>
            <a:off x="4210861" y="668928"/>
            <a:ext cx="975637" cy="1262024"/>
            <a:chOff x="3931624" y="564684"/>
            <a:chExt cx="982590" cy="1271018"/>
          </a:xfrm>
        </p:grpSpPr>
        <p:pic>
          <p:nvPicPr>
            <p:cNvPr id="14" name="図 13">
              <a:extLst>
                <a:ext uri="{FF2B5EF4-FFF2-40B4-BE49-F238E27FC236}">
                  <a16:creationId xmlns:a16="http://schemas.microsoft.com/office/drawing/2014/main" id="{8CC7FF3E-DC4E-484E-9D9D-446580FD3B8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rot="5400000" flipV="1">
              <a:off x="3860667" y="728571"/>
              <a:ext cx="1182746" cy="894880"/>
            </a:xfrm>
            <a:prstGeom prst="rect">
              <a:avLst/>
            </a:prstGeom>
          </p:spPr>
        </p:pic>
        <p:sp>
          <p:nvSpPr>
            <p:cNvPr id="34" name="テキスト ボックス 33">
              <a:extLst>
                <a:ext uri="{FF2B5EF4-FFF2-40B4-BE49-F238E27FC236}">
                  <a16:creationId xmlns:a16="http://schemas.microsoft.com/office/drawing/2014/main" id="{2D6263DF-E19B-4C95-952E-F50723D35276}"/>
                </a:ext>
              </a:extLst>
            </p:cNvPr>
            <p:cNvSpPr txBox="1"/>
            <p:nvPr/>
          </p:nvSpPr>
          <p:spPr>
            <a:xfrm>
              <a:off x="4590597" y="564684"/>
              <a:ext cx="323617" cy="276999"/>
            </a:xfrm>
            <a:prstGeom prst="rect">
              <a:avLst/>
            </a:prstGeom>
            <a:noFill/>
          </p:spPr>
          <p:txBody>
            <a:bodyPr wrap="square" rtlCol="0">
              <a:spAutoFit/>
            </a:bodyPr>
            <a:lstStyle/>
            <a:p>
              <a:r>
                <a:rPr kumimoji="1" lang="ja-JP" altLang="en-US" sz="1200" b="1" dirty="0">
                  <a:solidFill>
                    <a:srgbClr val="FF0000"/>
                  </a:solidFill>
                  <a:latin typeface="メイリオ" panose="020B0604030504040204" pitchFamily="50" charset="-128"/>
                  <a:ea typeface="メイリオ" panose="020B0604030504040204" pitchFamily="50" charset="-128"/>
                </a:rPr>
                <a:t>上</a:t>
              </a:r>
            </a:p>
          </p:txBody>
        </p:sp>
        <p:sp>
          <p:nvSpPr>
            <p:cNvPr id="35" name="テキスト ボックス 34">
              <a:extLst>
                <a:ext uri="{FF2B5EF4-FFF2-40B4-BE49-F238E27FC236}">
                  <a16:creationId xmlns:a16="http://schemas.microsoft.com/office/drawing/2014/main" id="{91A36958-4049-40E1-AEFA-A65FC4ACB3AE}"/>
                </a:ext>
              </a:extLst>
            </p:cNvPr>
            <p:cNvSpPr txBox="1"/>
            <p:nvPr/>
          </p:nvSpPr>
          <p:spPr>
            <a:xfrm>
              <a:off x="3931624" y="1558703"/>
              <a:ext cx="323617" cy="276999"/>
            </a:xfrm>
            <a:prstGeom prst="rect">
              <a:avLst/>
            </a:prstGeom>
            <a:noFill/>
          </p:spPr>
          <p:txBody>
            <a:bodyPr wrap="square" rtlCol="0">
              <a:spAutoFit/>
            </a:bodyPr>
            <a:lstStyle/>
            <a:p>
              <a:r>
                <a:rPr kumimoji="1" lang="ja-JP" altLang="en-US" sz="1200" b="1" dirty="0">
                  <a:solidFill>
                    <a:srgbClr val="FF0000"/>
                  </a:solidFill>
                  <a:latin typeface="メイリオ" panose="020B0604030504040204" pitchFamily="50" charset="-128"/>
                  <a:ea typeface="メイリオ" panose="020B0604030504040204" pitchFamily="50" charset="-128"/>
                </a:rPr>
                <a:t>下</a:t>
              </a:r>
            </a:p>
          </p:txBody>
        </p:sp>
      </p:grpSp>
      <p:grpSp>
        <p:nvGrpSpPr>
          <p:cNvPr id="5" name="グループ化 4">
            <a:extLst>
              <a:ext uri="{FF2B5EF4-FFF2-40B4-BE49-F238E27FC236}">
                <a16:creationId xmlns:a16="http://schemas.microsoft.com/office/drawing/2014/main" id="{4A2E02BC-5DD6-4396-963C-8FCB7EF22545}"/>
              </a:ext>
            </a:extLst>
          </p:cNvPr>
          <p:cNvGrpSpPr/>
          <p:nvPr/>
        </p:nvGrpSpPr>
        <p:grpSpPr>
          <a:xfrm>
            <a:off x="3345479" y="679888"/>
            <a:ext cx="856920" cy="1224839"/>
            <a:chOff x="2932892" y="584638"/>
            <a:chExt cx="856920" cy="1224839"/>
          </a:xfrm>
        </p:grpSpPr>
        <p:pic>
          <p:nvPicPr>
            <p:cNvPr id="16" name="図 15">
              <a:extLst>
                <a:ext uri="{FF2B5EF4-FFF2-40B4-BE49-F238E27FC236}">
                  <a16:creationId xmlns:a16="http://schemas.microsoft.com/office/drawing/2014/main" id="{8E59AF06-1411-4A5D-805E-234AA386F3E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p:blipFill>
          <p:spPr>
            <a:xfrm rot="5400000" flipV="1">
              <a:off x="2779041" y="799009"/>
              <a:ext cx="1174145" cy="773007"/>
            </a:xfrm>
            <a:prstGeom prst="rect">
              <a:avLst/>
            </a:prstGeom>
          </p:spPr>
        </p:pic>
        <p:sp>
          <p:nvSpPr>
            <p:cNvPr id="4" name="テキスト ボックス 3">
              <a:extLst>
                <a:ext uri="{FF2B5EF4-FFF2-40B4-BE49-F238E27FC236}">
                  <a16:creationId xmlns:a16="http://schemas.microsoft.com/office/drawing/2014/main" id="{430E5042-0239-4355-897F-1F102092034D}"/>
                </a:ext>
              </a:extLst>
            </p:cNvPr>
            <p:cNvSpPr txBox="1"/>
            <p:nvPr/>
          </p:nvSpPr>
          <p:spPr>
            <a:xfrm>
              <a:off x="3466195" y="584638"/>
              <a:ext cx="323617" cy="276999"/>
            </a:xfrm>
            <a:prstGeom prst="rect">
              <a:avLst/>
            </a:prstGeom>
            <a:noFill/>
          </p:spPr>
          <p:txBody>
            <a:bodyPr wrap="square" rtlCol="0">
              <a:spAutoFit/>
            </a:bodyPr>
            <a:lstStyle/>
            <a:p>
              <a:r>
                <a:rPr kumimoji="1" lang="ja-JP" altLang="en-US" sz="1200" b="1" dirty="0">
                  <a:solidFill>
                    <a:srgbClr val="FF0000"/>
                  </a:solidFill>
                  <a:latin typeface="メイリオ" panose="020B0604030504040204" pitchFamily="50" charset="-128"/>
                  <a:ea typeface="メイリオ" panose="020B0604030504040204" pitchFamily="50" charset="-128"/>
                </a:rPr>
                <a:t>上</a:t>
              </a:r>
            </a:p>
          </p:txBody>
        </p:sp>
        <p:sp>
          <p:nvSpPr>
            <p:cNvPr id="36" name="テキスト ボックス 35">
              <a:extLst>
                <a:ext uri="{FF2B5EF4-FFF2-40B4-BE49-F238E27FC236}">
                  <a16:creationId xmlns:a16="http://schemas.microsoft.com/office/drawing/2014/main" id="{7D80BDF1-9A0E-4341-A34E-A003522AA389}"/>
                </a:ext>
              </a:extLst>
            </p:cNvPr>
            <p:cNvSpPr txBox="1"/>
            <p:nvPr/>
          </p:nvSpPr>
          <p:spPr>
            <a:xfrm>
              <a:off x="2932892" y="1532478"/>
              <a:ext cx="323617" cy="276999"/>
            </a:xfrm>
            <a:prstGeom prst="rect">
              <a:avLst/>
            </a:prstGeom>
            <a:noFill/>
          </p:spPr>
          <p:txBody>
            <a:bodyPr wrap="square" rtlCol="0">
              <a:spAutoFit/>
            </a:bodyPr>
            <a:lstStyle/>
            <a:p>
              <a:r>
                <a:rPr kumimoji="1" lang="ja-JP" altLang="en-US" sz="1200" b="1" dirty="0">
                  <a:solidFill>
                    <a:srgbClr val="FF0000"/>
                  </a:solidFill>
                  <a:latin typeface="メイリオ" panose="020B0604030504040204" pitchFamily="50" charset="-128"/>
                  <a:ea typeface="メイリオ" panose="020B0604030504040204" pitchFamily="50" charset="-128"/>
                </a:rPr>
                <a:t>下</a:t>
              </a:r>
            </a:p>
          </p:txBody>
        </p:sp>
      </p:grpSp>
      <p:pic>
        <p:nvPicPr>
          <p:cNvPr id="55" name="図 54" descr="屋内, 人, 衣類, ベッド が含まれている画像&#10;&#10;自動的に生成された説明">
            <a:extLst>
              <a:ext uri="{FF2B5EF4-FFF2-40B4-BE49-F238E27FC236}">
                <a16:creationId xmlns:a16="http://schemas.microsoft.com/office/drawing/2014/main" id="{9799DEC1-247D-4470-9526-2792C74B594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a:xfrm rot="5400000">
            <a:off x="4360708" y="4192987"/>
            <a:ext cx="1359100" cy="1143637"/>
          </a:xfrm>
          <a:prstGeom prst="rect">
            <a:avLst/>
          </a:prstGeom>
        </p:spPr>
      </p:pic>
      <p:pic>
        <p:nvPicPr>
          <p:cNvPr id="64" name="図 63" descr="衣類, 持つ, シャツ, 男 が含まれている画像&#10;&#10;自動的に生成された説明">
            <a:extLst>
              <a:ext uri="{FF2B5EF4-FFF2-40B4-BE49-F238E27FC236}">
                <a16:creationId xmlns:a16="http://schemas.microsoft.com/office/drawing/2014/main" id="{CF9D29F2-2CAD-4373-AA6E-DB023ABA9DAC}"/>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p:blipFill>
        <p:spPr>
          <a:xfrm rot="5400000">
            <a:off x="4035903" y="5692854"/>
            <a:ext cx="1359199" cy="1080000"/>
          </a:xfrm>
          <a:prstGeom prst="rect">
            <a:avLst/>
          </a:prstGeom>
        </p:spPr>
      </p:pic>
      <p:pic>
        <p:nvPicPr>
          <p:cNvPr id="72" name="図 71" descr="屋内, 人, 座る, 持つ が含まれている画像&#10;&#10;自動的に生成された説明">
            <a:extLst>
              <a:ext uri="{FF2B5EF4-FFF2-40B4-BE49-F238E27FC236}">
                <a16:creationId xmlns:a16="http://schemas.microsoft.com/office/drawing/2014/main" id="{BAEF9771-72F6-46CC-9CCB-299BC5199F22}"/>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rcRect/>
          <a:stretch/>
        </p:blipFill>
        <p:spPr>
          <a:xfrm rot="5400000">
            <a:off x="3098851" y="7007810"/>
            <a:ext cx="1289999" cy="987906"/>
          </a:xfrm>
          <a:prstGeom prst="rect">
            <a:avLst/>
          </a:prstGeom>
        </p:spPr>
      </p:pic>
      <p:pic>
        <p:nvPicPr>
          <p:cNvPr id="78" name="図 77" descr="座る, ベッド, テーブル, バッグ が含まれている画像&#10;&#10;自動的に生成された説明">
            <a:extLst>
              <a:ext uri="{FF2B5EF4-FFF2-40B4-BE49-F238E27FC236}">
                <a16:creationId xmlns:a16="http://schemas.microsoft.com/office/drawing/2014/main" id="{489C16E8-39DA-4723-BE08-DB6FD7CA4013}"/>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rcRect/>
          <a:stretch/>
        </p:blipFill>
        <p:spPr>
          <a:xfrm rot="5400000">
            <a:off x="4345929" y="7941741"/>
            <a:ext cx="1378594" cy="1077181"/>
          </a:xfrm>
          <a:prstGeom prst="rect">
            <a:avLst/>
          </a:prstGeom>
        </p:spPr>
      </p:pic>
      <p:grpSp>
        <p:nvGrpSpPr>
          <p:cNvPr id="88" name="グループ化 87">
            <a:extLst>
              <a:ext uri="{FF2B5EF4-FFF2-40B4-BE49-F238E27FC236}">
                <a16:creationId xmlns:a16="http://schemas.microsoft.com/office/drawing/2014/main" id="{23FF5241-6459-4C0A-BD6E-A1A2CC363B6C}"/>
              </a:ext>
            </a:extLst>
          </p:cNvPr>
          <p:cNvGrpSpPr/>
          <p:nvPr/>
        </p:nvGrpSpPr>
        <p:grpSpPr>
          <a:xfrm>
            <a:off x="3108583" y="8382310"/>
            <a:ext cx="981108" cy="646332"/>
            <a:chOff x="2723833" y="8422916"/>
            <a:chExt cx="981108" cy="646332"/>
          </a:xfrm>
        </p:grpSpPr>
        <p:grpSp>
          <p:nvGrpSpPr>
            <p:cNvPr id="87" name="グループ化 86">
              <a:extLst>
                <a:ext uri="{FF2B5EF4-FFF2-40B4-BE49-F238E27FC236}">
                  <a16:creationId xmlns:a16="http://schemas.microsoft.com/office/drawing/2014/main" id="{0428AE5C-DB2B-416B-95E8-30DBC1D9A363}"/>
                </a:ext>
              </a:extLst>
            </p:cNvPr>
            <p:cNvGrpSpPr/>
            <p:nvPr/>
          </p:nvGrpSpPr>
          <p:grpSpPr>
            <a:xfrm>
              <a:off x="2723833" y="8422916"/>
              <a:ext cx="980379" cy="646332"/>
              <a:chOff x="2697441" y="8601684"/>
              <a:chExt cx="980379" cy="811299"/>
            </a:xfrm>
          </p:grpSpPr>
          <p:sp>
            <p:nvSpPr>
              <p:cNvPr id="83" name="吹き出し: 角を丸めた四角形 82">
                <a:extLst>
                  <a:ext uri="{FF2B5EF4-FFF2-40B4-BE49-F238E27FC236}">
                    <a16:creationId xmlns:a16="http://schemas.microsoft.com/office/drawing/2014/main" id="{5F56C53F-0478-4D3B-8ED4-428D20D58023}"/>
                  </a:ext>
                </a:extLst>
              </p:cNvPr>
              <p:cNvSpPr/>
              <p:nvPr/>
            </p:nvSpPr>
            <p:spPr>
              <a:xfrm>
                <a:off x="2697441" y="8607483"/>
                <a:ext cx="977478" cy="805500"/>
              </a:xfrm>
              <a:prstGeom prst="wedgeRoundRectCallout">
                <a:avLst>
                  <a:gd name="adj1" fmla="val 17679"/>
                  <a:gd name="adj2" fmla="val -138394"/>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吹き出し: 角を丸めた四角形 85">
                <a:extLst>
                  <a:ext uri="{FF2B5EF4-FFF2-40B4-BE49-F238E27FC236}">
                    <a16:creationId xmlns:a16="http://schemas.microsoft.com/office/drawing/2014/main" id="{DAE6D6C4-9F89-46D1-B63C-69BA400E4743}"/>
                  </a:ext>
                </a:extLst>
              </p:cNvPr>
              <p:cNvSpPr/>
              <p:nvPr/>
            </p:nvSpPr>
            <p:spPr>
              <a:xfrm>
                <a:off x="2700342" y="8601684"/>
                <a:ext cx="977478" cy="805500"/>
              </a:xfrm>
              <a:prstGeom prst="wedgeRoundRectCallout">
                <a:avLst>
                  <a:gd name="adj1" fmla="val 109701"/>
                  <a:gd name="adj2" fmla="val 10966"/>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5" name="テキスト ボックス 84">
              <a:extLst>
                <a:ext uri="{FF2B5EF4-FFF2-40B4-BE49-F238E27FC236}">
                  <a16:creationId xmlns:a16="http://schemas.microsoft.com/office/drawing/2014/main" id="{3CD62081-B9F4-49FA-B80E-B74F5EC9EDA5}"/>
                </a:ext>
              </a:extLst>
            </p:cNvPr>
            <p:cNvSpPr txBox="1"/>
            <p:nvPr/>
          </p:nvSpPr>
          <p:spPr>
            <a:xfrm>
              <a:off x="2785758" y="8518431"/>
              <a:ext cx="919183" cy="507831"/>
            </a:xfrm>
            <a:prstGeom prst="rect">
              <a:avLst/>
            </a:prstGeom>
            <a:noFill/>
          </p:spPr>
          <p:txBody>
            <a:bodyPr wrap="square">
              <a:spAutoFit/>
            </a:bodyPr>
            <a:lstStyle/>
            <a:p>
              <a:r>
                <a:rPr lang="ja-JP" altLang="en-US" sz="900" dirty="0">
                  <a:latin typeface="メイリオ" panose="020B0604030504040204" pitchFamily="50" charset="-128"/>
                  <a:ea typeface="メイリオ" panose="020B0604030504040204" pitchFamily="50" charset="-128"/>
                </a:rPr>
                <a:t>覆うだけにし、マスクを押さえつけない</a:t>
              </a:r>
              <a:r>
                <a:rPr lang="ja-JP" altLang="en-US" sz="800" dirty="0">
                  <a:latin typeface="メイリオ" panose="020B0604030504040204" pitchFamily="50" charset="-128"/>
                  <a:ea typeface="メイリオ" panose="020B0604030504040204" pitchFamily="50" charset="-128"/>
                </a:rPr>
                <a:t>。</a:t>
              </a:r>
              <a:endParaRPr lang="en-US" altLang="ja-JP" sz="800" dirty="0">
                <a:latin typeface="メイリオ" panose="020B0604030504040204" pitchFamily="50" charset="-128"/>
                <a:ea typeface="メイリオ" panose="020B0604030504040204" pitchFamily="50" charset="-128"/>
              </a:endParaRPr>
            </a:p>
          </p:txBody>
        </p:sp>
      </p:grpSp>
      <p:pic>
        <p:nvPicPr>
          <p:cNvPr id="11" name="図 10" descr="人, 食べる, 女性, 水 が含まれている画像&#10;&#10;自動的に生成された説明">
            <a:extLst>
              <a:ext uri="{FF2B5EF4-FFF2-40B4-BE49-F238E27FC236}">
                <a16:creationId xmlns:a16="http://schemas.microsoft.com/office/drawing/2014/main" id="{2F505CAA-B774-4A10-BD62-B9B193DD5AC1}"/>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a:ext>
            </a:extLst>
          </a:blip>
          <a:srcRect/>
          <a:stretch/>
        </p:blipFill>
        <p:spPr>
          <a:xfrm>
            <a:off x="4584886" y="2782641"/>
            <a:ext cx="875274" cy="1246687"/>
          </a:xfrm>
          <a:prstGeom prst="rect">
            <a:avLst/>
          </a:prstGeom>
        </p:spPr>
      </p:pic>
      <p:pic>
        <p:nvPicPr>
          <p:cNvPr id="21" name="図 20" descr="携帯電話を耳に当てている男性&#10;&#10;中程度の精度で自動的に生成された説明">
            <a:extLst>
              <a:ext uri="{FF2B5EF4-FFF2-40B4-BE49-F238E27FC236}">
                <a16:creationId xmlns:a16="http://schemas.microsoft.com/office/drawing/2014/main" id="{4E2C0482-75BB-4831-87DC-D9C72EA94D38}"/>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a:ext>
            </a:extLst>
          </a:blip>
          <a:srcRect r="-2"/>
          <a:stretch/>
        </p:blipFill>
        <p:spPr>
          <a:xfrm>
            <a:off x="3371372" y="4085255"/>
            <a:ext cx="1052172" cy="1359099"/>
          </a:xfrm>
          <a:prstGeom prst="rect">
            <a:avLst/>
          </a:prstGeom>
        </p:spPr>
      </p:pic>
      <p:pic>
        <p:nvPicPr>
          <p:cNvPr id="26" name="図 25" descr="人, 衣料, 衣類, 座る が含まれている画像&#10;&#10;自動的に生成された説明">
            <a:extLst>
              <a:ext uri="{FF2B5EF4-FFF2-40B4-BE49-F238E27FC236}">
                <a16:creationId xmlns:a16="http://schemas.microsoft.com/office/drawing/2014/main" id="{1EAC70C1-58E3-4327-B8DD-3385B9B75C5D}"/>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a:ext>
            </a:extLst>
          </a:blip>
          <a:srcRect/>
          <a:stretch/>
        </p:blipFill>
        <p:spPr>
          <a:xfrm>
            <a:off x="3418996" y="2823765"/>
            <a:ext cx="960933" cy="1207617"/>
          </a:xfrm>
          <a:prstGeom prst="rect">
            <a:avLst/>
          </a:prstGeom>
        </p:spPr>
      </p:pic>
      <p:sp>
        <p:nvSpPr>
          <p:cNvPr id="7" name="スライド番号プレースホルダー 6">
            <a:extLst>
              <a:ext uri="{FF2B5EF4-FFF2-40B4-BE49-F238E27FC236}">
                <a16:creationId xmlns:a16="http://schemas.microsoft.com/office/drawing/2014/main" id="{CFCC0757-0F71-4F5B-8727-B3266E3AB987}"/>
              </a:ext>
            </a:extLst>
          </p:cNvPr>
          <p:cNvSpPr>
            <a:spLocks noGrp="1"/>
          </p:cNvSpPr>
          <p:nvPr>
            <p:ph type="sldNum" sz="quarter" idx="12"/>
          </p:nvPr>
        </p:nvSpPr>
        <p:spPr/>
        <p:txBody>
          <a:bodyPr/>
          <a:lstStyle/>
          <a:p>
            <a:fld id="{698D96D4-A717-436E-8A31-61B20D5A5D02}" type="slidenum">
              <a:rPr kumimoji="1" lang="ja-JP" altLang="en-US" smtClean="0"/>
              <a:t>22</a:t>
            </a:fld>
            <a:endParaRPr kumimoji="1" lang="ja-JP" altLang="en-US"/>
          </a:p>
        </p:txBody>
      </p:sp>
      <p:grpSp>
        <p:nvGrpSpPr>
          <p:cNvPr id="9" name="グループ化 8">
            <a:extLst>
              <a:ext uri="{FF2B5EF4-FFF2-40B4-BE49-F238E27FC236}">
                <a16:creationId xmlns:a16="http://schemas.microsoft.com/office/drawing/2014/main" id="{DA6A1C5A-B9B3-4DB3-9F53-C0C358B92857}"/>
              </a:ext>
            </a:extLst>
          </p:cNvPr>
          <p:cNvGrpSpPr/>
          <p:nvPr/>
        </p:nvGrpSpPr>
        <p:grpSpPr>
          <a:xfrm>
            <a:off x="4237804" y="343930"/>
            <a:ext cx="2699708" cy="9098104"/>
            <a:chOff x="4237804" y="343930"/>
            <a:chExt cx="2699708" cy="9098104"/>
          </a:xfrm>
        </p:grpSpPr>
        <p:grpSp>
          <p:nvGrpSpPr>
            <p:cNvPr id="25" name="グループ化 24">
              <a:extLst>
                <a:ext uri="{FF2B5EF4-FFF2-40B4-BE49-F238E27FC236}">
                  <a16:creationId xmlns:a16="http://schemas.microsoft.com/office/drawing/2014/main" id="{3956A63B-5AE1-4314-A2F6-A02B649E96F9}"/>
                </a:ext>
              </a:extLst>
            </p:cNvPr>
            <p:cNvGrpSpPr/>
            <p:nvPr/>
          </p:nvGrpSpPr>
          <p:grpSpPr>
            <a:xfrm>
              <a:off x="4237804" y="343930"/>
              <a:ext cx="2560083" cy="8732095"/>
              <a:chOff x="4237804" y="343930"/>
              <a:chExt cx="2560083" cy="8732095"/>
            </a:xfrm>
          </p:grpSpPr>
          <p:grpSp>
            <p:nvGrpSpPr>
              <p:cNvPr id="42" name="グループ化 41">
                <a:extLst>
                  <a:ext uri="{FF2B5EF4-FFF2-40B4-BE49-F238E27FC236}">
                    <a16:creationId xmlns:a16="http://schemas.microsoft.com/office/drawing/2014/main" id="{05E3D106-4F19-4F0E-99E4-5B4971C16C5C}"/>
                  </a:ext>
                </a:extLst>
              </p:cNvPr>
              <p:cNvGrpSpPr/>
              <p:nvPr/>
            </p:nvGrpSpPr>
            <p:grpSpPr>
              <a:xfrm>
                <a:off x="5226784" y="1020834"/>
                <a:ext cx="1514689" cy="584775"/>
                <a:chOff x="5250968" y="1020981"/>
                <a:chExt cx="1514689" cy="584775"/>
              </a:xfrm>
            </p:grpSpPr>
            <p:sp>
              <p:nvSpPr>
                <p:cNvPr id="3" name="テキスト ボックス 2">
                  <a:extLst>
                    <a:ext uri="{FF2B5EF4-FFF2-40B4-BE49-F238E27FC236}">
                      <a16:creationId xmlns:a16="http://schemas.microsoft.com/office/drawing/2014/main" id="{49C26870-AB54-4C1C-90BB-F9B9466D9FFE}"/>
                    </a:ext>
                  </a:extLst>
                </p:cNvPr>
                <p:cNvSpPr txBox="1"/>
                <p:nvPr/>
              </p:nvSpPr>
              <p:spPr>
                <a:xfrm>
                  <a:off x="5877109" y="1020981"/>
                  <a:ext cx="888548" cy="584775"/>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マスクの構造、上下が　わかるようにする。</a:t>
                  </a:r>
                </a:p>
              </p:txBody>
            </p:sp>
            <p:cxnSp>
              <p:nvCxnSpPr>
                <p:cNvPr id="8" name="直線コネクタ 7">
                  <a:extLst>
                    <a:ext uri="{FF2B5EF4-FFF2-40B4-BE49-F238E27FC236}">
                      <a16:creationId xmlns:a16="http://schemas.microsoft.com/office/drawing/2014/main" id="{90D12875-712A-4D22-B2F3-2B4CBA2212F5}"/>
                    </a:ext>
                  </a:extLst>
                </p:cNvPr>
                <p:cNvCxnSpPr>
                  <a:cxnSpLocks/>
                </p:cNvCxnSpPr>
                <p:nvPr/>
              </p:nvCxnSpPr>
              <p:spPr>
                <a:xfrm flipH="1">
                  <a:off x="5250968" y="1121292"/>
                  <a:ext cx="755890" cy="0"/>
                </a:xfrm>
                <a:prstGeom prst="line">
                  <a:avLst/>
                </a:prstGeom>
                <a:ln w="12700">
                  <a:solidFill>
                    <a:schemeClr val="tx1">
                      <a:lumMod val="95000"/>
                      <a:lumOff val="5000"/>
                    </a:schemeClr>
                  </a:solidFill>
                  <a:headEnd type="none" w="med" len="med"/>
                  <a:tailEnd type="oval" w="med" len="med"/>
                </a:ln>
              </p:spPr>
              <p:style>
                <a:lnRef idx="1">
                  <a:schemeClr val="dk1"/>
                </a:lnRef>
                <a:fillRef idx="0">
                  <a:schemeClr val="dk1"/>
                </a:fillRef>
                <a:effectRef idx="0">
                  <a:schemeClr val="dk1"/>
                </a:effectRef>
                <a:fontRef idx="minor">
                  <a:schemeClr val="tx1"/>
                </a:fontRef>
              </p:style>
            </p:cxnSp>
          </p:grpSp>
          <p:grpSp>
            <p:nvGrpSpPr>
              <p:cNvPr id="23" name="グループ化 22">
                <a:extLst>
                  <a:ext uri="{FF2B5EF4-FFF2-40B4-BE49-F238E27FC236}">
                    <a16:creationId xmlns:a16="http://schemas.microsoft.com/office/drawing/2014/main" id="{C563953E-F5B4-45B6-9681-FE39353B57FD}"/>
                  </a:ext>
                </a:extLst>
              </p:cNvPr>
              <p:cNvGrpSpPr/>
              <p:nvPr/>
            </p:nvGrpSpPr>
            <p:grpSpPr>
              <a:xfrm>
                <a:off x="4237804" y="508657"/>
                <a:ext cx="2560083" cy="8567368"/>
                <a:chOff x="4237804" y="508657"/>
                <a:chExt cx="2560083" cy="8567368"/>
              </a:xfrm>
            </p:grpSpPr>
            <p:sp>
              <p:nvSpPr>
                <p:cNvPr id="10" name="四角形: 角を丸くする 9">
                  <a:extLst>
                    <a:ext uri="{FF2B5EF4-FFF2-40B4-BE49-F238E27FC236}">
                      <a16:creationId xmlns:a16="http://schemas.microsoft.com/office/drawing/2014/main" id="{9318413A-F345-4638-9C28-34DE63677E76}"/>
                    </a:ext>
                  </a:extLst>
                </p:cNvPr>
                <p:cNvSpPr/>
                <p:nvPr/>
              </p:nvSpPr>
              <p:spPr>
                <a:xfrm>
                  <a:off x="5904443" y="508657"/>
                  <a:ext cx="770400" cy="8567368"/>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テキスト ボックス 36">
                  <a:extLst>
                    <a:ext uri="{FF2B5EF4-FFF2-40B4-BE49-F238E27FC236}">
                      <a16:creationId xmlns:a16="http://schemas.microsoft.com/office/drawing/2014/main" id="{0B8FC87C-AE77-4F2C-AB3B-8D7EB45E0D99}"/>
                    </a:ext>
                  </a:extLst>
                </p:cNvPr>
                <p:cNvSpPr txBox="1"/>
                <p:nvPr/>
              </p:nvSpPr>
              <p:spPr>
                <a:xfrm>
                  <a:off x="5861530" y="2623602"/>
                  <a:ext cx="888548" cy="954107"/>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装着方法がわかるように、装着動作をしている写真の方がわかりやすい。</a:t>
                  </a:r>
                </a:p>
              </p:txBody>
            </p:sp>
            <p:sp>
              <p:nvSpPr>
                <p:cNvPr id="39" name="テキスト ボックス 38">
                  <a:extLst>
                    <a:ext uri="{FF2B5EF4-FFF2-40B4-BE49-F238E27FC236}">
                      <a16:creationId xmlns:a16="http://schemas.microsoft.com/office/drawing/2014/main" id="{85BEFFF5-DC91-4F26-82BE-84695F260E4A}"/>
                    </a:ext>
                  </a:extLst>
                </p:cNvPr>
                <p:cNvSpPr txBox="1"/>
                <p:nvPr/>
              </p:nvSpPr>
              <p:spPr>
                <a:xfrm>
                  <a:off x="5852925" y="1674916"/>
                  <a:ext cx="888548" cy="830997"/>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装着後の写真ではなく、一つひとつの手順に沿って写真を載せる　　　　　　　　　　　</a:t>
                  </a:r>
                </a:p>
              </p:txBody>
            </p:sp>
            <p:grpSp>
              <p:nvGrpSpPr>
                <p:cNvPr id="44" name="グループ化 43">
                  <a:extLst>
                    <a:ext uri="{FF2B5EF4-FFF2-40B4-BE49-F238E27FC236}">
                      <a16:creationId xmlns:a16="http://schemas.microsoft.com/office/drawing/2014/main" id="{DC25770D-7ED6-454F-8181-CE398276D725}"/>
                    </a:ext>
                  </a:extLst>
                </p:cNvPr>
                <p:cNvGrpSpPr/>
                <p:nvPr/>
              </p:nvGrpSpPr>
              <p:grpSpPr>
                <a:xfrm>
                  <a:off x="5573817" y="4416442"/>
                  <a:ext cx="1224070" cy="954107"/>
                  <a:chOff x="5573817" y="4425967"/>
                  <a:chExt cx="1224070" cy="954107"/>
                </a:xfrm>
              </p:grpSpPr>
              <p:sp>
                <p:nvSpPr>
                  <p:cNvPr id="40" name="テキスト ボックス 39">
                    <a:extLst>
                      <a:ext uri="{FF2B5EF4-FFF2-40B4-BE49-F238E27FC236}">
                        <a16:creationId xmlns:a16="http://schemas.microsoft.com/office/drawing/2014/main" id="{4FA70B30-DC4A-41A1-8FE9-56AAD8FFE1F5}"/>
                      </a:ext>
                    </a:extLst>
                  </p:cNvPr>
                  <p:cNvSpPr txBox="1"/>
                  <p:nvPr/>
                </p:nvSpPr>
                <p:spPr>
                  <a:xfrm>
                    <a:off x="5853910" y="4425967"/>
                    <a:ext cx="943977" cy="954107"/>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横または斜めのアングルが、マスクの位置・ゴムの位置の両方がわかりやすい。</a:t>
                    </a:r>
                  </a:p>
                </p:txBody>
              </p:sp>
              <p:cxnSp>
                <p:nvCxnSpPr>
                  <p:cNvPr id="41" name="直線コネクタ 40">
                    <a:extLst>
                      <a:ext uri="{FF2B5EF4-FFF2-40B4-BE49-F238E27FC236}">
                        <a16:creationId xmlns:a16="http://schemas.microsoft.com/office/drawing/2014/main" id="{698B4133-73FC-4007-920E-4FB73D918B1E}"/>
                      </a:ext>
                    </a:extLst>
                  </p:cNvPr>
                  <p:cNvCxnSpPr>
                    <a:cxnSpLocks/>
                  </p:cNvCxnSpPr>
                  <p:nvPr/>
                </p:nvCxnSpPr>
                <p:spPr>
                  <a:xfrm flipH="1">
                    <a:off x="5573817" y="4526683"/>
                    <a:ext cx="401831" cy="0"/>
                  </a:xfrm>
                  <a:prstGeom prst="line">
                    <a:avLst/>
                  </a:prstGeom>
                  <a:ln w="12700">
                    <a:solidFill>
                      <a:schemeClr val="tx1">
                        <a:lumMod val="95000"/>
                        <a:lumOff val="5000"/>
                      </a:schemeClr>
                    </a:solidFill>
                    <a:headEnd type="none" w="med" len="med"/>
                    <a:tailEnd type="oval" w="med" len="med"/>
                  </a:ln>
                </p:spPr>
                <p:style>
                  <a:lnRef idx="1">
                    <a:schemeClr val="dk1"/>
                  </a:lnRef>
                  <a:fillRef idx="0">
                    <a:schemeClr val="dk1"/>
                  </a:fillRef>
                  <a:effectRef idx="0">
                    <a:schemeClr val="dk1"/>
                  </a:effectRef>
                  <a:fontRef idx="minor">
                    <a:schemeClr val="tx1"/>
                  </a:fontRef>
                </p:style>
              </p:cxnSp>
            </p:grpSp>
            <p:grpSp>
              <p:nvGrpSpPr>
                <p:cNvPr id="54" name="グループ化 53">
                  <a:extLst>
                    <a:ext uri="{FF2B5EF4-FFF2-40B4-BE49-F238E27FC236}">
                      <a16:creationId xmlns:a16="http://schemas.microsoft.com/office/drawing/2014/main" id="{95B89DE1-3C40-447E-B947-D307065D0900}"/>
                    </a:ext>
                  </a:extLst>
                </p:cNvPr>
                <p:cNvGrpSpPr/>
                <p:nvPr/>
              </p:nvGrpSpPr>
              <p:grpSpPr>
                <a:xfrm>
                  <a:off x="4237804" y="6232855"/>
                  <a:ext cx="2503669" cy="2247477"/>
                  <a:chOff x="4326335" y="6096248"/>
                  <a:chExt cx="2503669" cy="2247477"/>
                </a:xfrm>
              </p:grpSpPr>
              <p:cxnSp>
                <p:nvCxnSpPr>
                  <p:cNvPr id="48" name="直線コネクタ 47">
                    <a:extLst>
                      <a:ext uri="{FF2B5EF4-FFF2-40B4-BE49-F238E27FC236}">
                        <a16:creationId xmlns:a16="http://schemas.microsoft.com/office/drawing/2014/main" id="{75C3E21E-6529-4255-B0DE-DBC62F921062}"/>
                      </a:ext>
                    </a:extLst>
                  </p:cNvPr>
                  <p:cNvCxnSpPr>
                    <a:cxnSpLocks/>
                  </p:cNvCxnSpPr>
                  <p:nvPr/>
                </p:nvCxnSpPr>
                <p:spPr>
                  <a:xfrm flipH="1">
                    <a:off x="4326335" y="7218116"/>
                    <a:ext cx="1737844" cy="156567"/>
                  </a:xfrm>
                  <a:prstGeom prst="line">
                    <a:avLst/>
                  </a:prstGeom>
                  <a:ln w="12700">
                    <a:solidFill>
                      <a:schemeClr val="tx1">
                        <a:lumMod val="95000"/>
                        <a:lumOff val="5000"/>
                      </a:schemeClr>
                    </a:solidFill>
                    <a:headEnd type="none" w="med" len="med"/>
                    <a:tailEnd type="oval" w="med" len="med"/>
                  </a:ln>
                </p:spPr>
                <p:style>
                  <a:lnRef idx="1">
                    <a:schemeClr val="dk1"/>
                  </a:lnRef>
                  <a:fillRef idx="0">
                    <a:schemeClr val="dk1"/>
                  </a:fillRef>
                  <a:effectRef idx="0">
                    <a:schemeClr val="dk1"/>
                  </a:effectRef>
                  <a:fontRef idx="minor">
                    <a:schemeClr val="tx1"/>
                  </a:fontRef>
                </p:style>
              </p:cxnSp>
              <p:cxnSp>
                <p:nvCxnSpPr>
                  <p:cNvPr id="49" name="直線コネクタ 48">
                    <a:extLst>
                      <a:ext uri="{FF2B5EF4-FFF2-40B4-BE49-F238E27FC236}">
                        <a16:creationId xmlns:a16="http://schemas.microsoft.com/office/drawing/2014/main" id="{B64B1DB5-35CA-468B-AFA4-EA585AB975DE}"/>
                      </a:ext>
                    </a:extLst>
                  </p:cNvPr>
                  <p:cNvCxnSpPr>
                    <a:cxnSpLocks/>
                  </p:cNvCxnSpPr>
                  <p:nvPr/>
                </p:nvCxnSpPr>
                <p:spPr>
                  <a:xfrm flipH="1">
                    <a:off x="5652823" y="7208590"/>
                    <a:ext cx="414793" cy="1135135"/>
                  </a:xfrm>
                  <a:prstGeom prst="line">
                    <a:avLst/>
                  </a:prstGeom>
                  <a:ln w="12700">
                    <a:solidFill>
                      <a:schemeClr val="tx1">
                        <a:lumMod val="95000"/>
                        <a:lumOff val="5000"/>
                      </a:schemeClr>
                    </a:solidFill>
                    <a:headEnd type="none" w="med" len="med"/>
                    <a:tailEnd type="oval" w="med" len="med"/>
                  </a:ln>
                </p:spPr>
                <p:style>
                  <a:lnRef idx="1">
                    <a:schemeClr val="dk1"/>
                  </a:lnRef>
                  <a:fillRef idx="0">
                    <a:schemeClr val="dk1"/>
                  </a:fillRef>
                  <a:effectRef idx="0">
                    <a:schemeClr val="dk1"/>
                  </a:effectRef>
                  <a:fontRef idx="minor">
                    <a:schemeClr val="tx1"/>
                  </a:fontRef>
                </p:style>
              </p:cxnSp>
              <p:sp>
                <p:nvSpPr>
                  <p:cNvPr id="46" name="テキスト ボックス 45">
                    <a:extLst>
                      <a:ext uri="{FF2B5EF4-FFF2-40B4-BE49-F238E27FC236}">
                        <a16:creationId xmlns:a16="http://schemas.microsoft.com/office/drawing/2014/main" id="{24FB0B7F-7E93-4281-BCC8-12D611A5A7A9}"/>
                      </a:ext>
                    </a:extLst>
                  </p:cNvPr>
                  <p:cNvSpPr txBox="1"/>
                  <p:nvPr/>
                </p:nvSpPr>
                <p:spPr>
                  <a:xfrm>
                    <a:off x="5939872" y="7116514"/>
                    <a:ext cx="890132" cy="584775"/>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マスクに対する手の位置がわかるようにする。</a:t>
                    </a:r>
                  </a:p>
                </p:txBody>
              </p:sp>
              <p:cxnSp>
                <p:nvCxnSpPr>
                  <p:cNvPr id="47" name="直線コネクタ 46">
                    <a:extLst>
                      <a:ext uri="{FF2B5EF4-FFF2-40B4-BE49-F238E27FC236}">
                        <a16:creationId xmlns:a16="http://schemas.microsoft.com/office/drawing/2014/main" id="{2B972DBE-F812-42E2-8D20-E1B2413001AC}"/>
                      </a:ext>
                    </a:extLst>
                  </p:cNvPr>
                  <p:cNvCxnSpPr>
                    <a:cxnSpLocks/>
                    <a:endCxn id="64" idx="0"/>
                  </p:cNvCxnSpPr>
                  <p:nvPr/>
                </p:nvCxnSpPr>
                <p:spPr>
                  <a:xfrm flipH="1" flipV="1">
                    <a:off x="5344034" y="6096248"/>
                    <a:ext cx="717945" cy="1122030"/>
                  </a:xfrm>
                  <a:prstGeom prst="line">
                    <a:avLst/>
                  </a:prstGeom>
                  <a:ln w="12700">
                    <a:solidFill>
                      <a:schemeClr val="tx1">
                        <a:lumMod val="95000"/>
                        <a:lumOff val="5000"/>
                      </a:schemeClr>
                    </a:solidFill>
                    <a:headEnd type="none" w="med" len="med"/>
                    <a:tailEnd type="oval" w="med" len="med"/>
                  </a:ln>
                </p:spPr>
                <p:style>
                  <a:lnRef idx="1">
                    <a:schemeClr val="dk1"/>
                  </a:lnRef>
                  <a:fillRef idx="0">
                    <a:schemeClr val="dk1"/>
                  </a:fillRef>
                  <a:effectRef idx="0">
                    <a:schemeClr val="dk1"/>
                  </a:effectRef>
                  <a:fontRef idx="minor">
                    <a:schemeClr val="tx1"/>
                  </a:fontRef>
                </p:style>
              </p:cxnSp>
            </p:grpSp>
          </p:grpSp>
          <p:pic>
            <p:nvPicPr>
              <p:cNvPr id="50" name="図 49">
                <a:extLst>
                  <a:ext uri="{FF2B5EF4-FFF2-40B4-BE49-F238E27FC236}">
                    <a16:creationId xmlns:a16="http://schemas.microsoft.com/office/drawing/2014/main" id="{8C973076-C79F-4DB8-A3BA-1F47D9264155}"/>
                  </a:ext>
                </a:extLst>
              </p:cNvPr>
              <p:cNvPicPr>
                <a:picLocks noChangeAspect="1"/>
              </p:cNvPicPr>
              <p:nvPr/>
            </p:nvPicPr>
            <p:blipFill>
              <a:blip r:embed="rId2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72906" y="343930"/>
                <a:ext cx="538722" cy="506798"/>
              </a:xfrm>
              <a:prstGeom prst="rect">
                <a:avLst/>
              </a:prstGeom>
            </p:spPr>
          </p:pic>
        </p:grpSp>
        <p:sp>
          <p:nvSpPr>
            <p:cNvPr id="56" name="テキスト ボックス 55">
              <a:extLst>
                <a:ext uri="{FF2B5EF4-FFF2-40B4-BE49-F238E27FC236}">
                  <a16:creationId xmlns:a16="http://schemas.microsoft.com/office/drawing/2014/main" id="{57C3F697-94A0-4735-8DF0-8A4131F901F7}"/>
                </a:ext>
              </a:extLst>
            </p:cNvPr>
            <p:cNvSpPr txBox="1"/>
            <p:nvPr/>
          </p:nvSpPr>
          <p:spPr>
            <a:xfrm>
              <a:off x="5911792" y="9103480"/>
              <a:ext cx="1025720" cy="338554"/>
            </a:xfrm>
            <a:prstGeom prst="rect">
              <a:avLst/>
            </a:prstGeom>
            <a:noFill/>
          </p:spPr>
          <p:txBody>
            <a:bodyPr wrap="square" rtlCol="0">
              <a:spAutoFit/>
            </a:bodyPr>
            <a:lstStyle/>
            <a:p>
              <a:r>
                <a:rPr kumimoji="1" lang="ja-JP" altLang="en-US" sz="800" b="1" dirty="0">
                  <a:solidFill>
                    <a:srgbClr val="0070C0"/>
                  </a:solidFill>
                </a:rPr>
                <a:t>⇧ </a:t>
              </a:r>
              <a:r>
                <a:rPr kumimoji="1" lang="ja-JP" altLang="en-US" sz="800" dirty="0">
                  <a:solidFill>
                    <a:srgbClr val="0070C0"/>
                  </a:solidFill>
                </a:rPr>
                <a:t>使用時この項目</a:t>
              </a:r>
              <a:endParaRPr kumimoji="1" lang="en-US" altLang="ja-JP" sz="800" dirty="0">
                <a:solidFill>
                  <a:srgbClr val="0070C0"/>
                </a:solidFill>
              </a:endParaRPr>
            </a:p>
            <a:p>
              <a:r>
                <a:rPr kumimoji="1" lang="ja-JP" altLang="en-US" sz="800" dirty="0">
                  <a:solidFill>
                    <a:srgbClr val="0070C0"/>
                  </a:solidFill>
                </a:rPr>
                <a:t>    は削除する。</a:t>
              </a:r>
            </a:p>
          </p:txBody>
        </p:sp>
      </p:grpSp>
    </p:spTree>
    <p:extLst>
      <p:ext uri="{BB962C8B-B14F-4D97-AF65-F5344CB8AC3E}">
        <p14:creationId xmlns:p14="http://schemas.microsoft.com/office/powerpoint/2010/main" val="683977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C5928C9-44B7-43CA-99A1-B0D2B8F15FF8}"/>
              </a:ext>
            </a:extLst>
          </p:cNvPr>
          <p:cNvSpPr/>
          <p:nvPr/>
        </p:nvSpPr>
        <p:spPr>
          <a:xfrm>
            <a:off x="469080" y="4741253"/>
            <a:ext cx="2253063" cy="707886"/>
          </a:xfrm>
          <a:prstGeom prst="rect">
            <a:avLst/>
          </a:prstGeom>
          <a:noFill/>
        </p:spPr>
        <p:txBody>
          <a:bodyPr wrap="square" lIns="91440" tIns="45720" rIns="91440" bIns="45720">
            <a:spAutoFit/>
          </a:bodyPr>
          <a:lstStyle/>
          <a:p>
            <a:pPr marL="342900" indent="-342900">
              <a:buFont typeface="+mj-ea"/>
              <a:buAutoNum type="circleNumDbPlain"/>
            </a:pPr>
            <a:r>
              <a:rPr lang="ja-JP" altLang="en-US" sz="1000" dirty="0">
                <a:latin typeface="メイリオ" panose="020B0604030504040204" pitchFamily="50" charset="-128"/>
                <a:ea typeface="メイリオ" panose="020B0604030504040204" pitchFamily="50" charset="-128"/>
              </a:rPr>
              <a:t>キャップは耳まで覆い、頭髪が外に出ないようにかぶる。</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鏡でチェックするか、他のスタッフに見てもらう。</a:t>
            </a:r>
            <a:endParaRPr lang="ja-JP" sz="105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048F50CA-C717-44E1-836B-68CCCAE70E83}"/>
              </a:ext>
            </a:extLst>
          </p:cNvPr>
          <p:cNvSpPr txBox="1"/>
          <p:nvPr/>
        </p:nvSpPr>
        <p:spPr>
          <a:xfrm>
            <a:off x="462808" y="6697883"/>
            <a:ext cx="2200432" cy="707886"/>
          </a:xfrm>
          <a:prstGeom prst="rect">
            <a:avLst/>
          </a:prstGeom>
          <a:noFill/>
        </p:spPr>
        <p:txBody>
          <a:bodyPr wrap="square">
            <a:spAutoFit/>
          </a:bodyPr>
          <a:lstStyle/>
          <a:p>
            <a:pPr marL="342900" indent="-342900">
              <a:buFont typeface="+mj-ea"/>
              <a:buAutoNum type="circleNumDbPlain"/>
            </a:pPr>
            <a:r>
              <a:rPr lang="ja-JP" altLang="en-US" sz="1000" dirty="0">
                <a:latin typeface="メイリオ" panose="020B0604030504040204" pitchFamily="50" charset="-128"/>
                <a:ea typeface="メイリオ" panose="020B0604030504040204" pitchFamily="50" charset="-128"/>
              </a:rPr>
              <a:t>アイガードを装着する。</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（額と後頭部で挟むようにしっかり止めないと、すぐに外れてしまう</a:t>
            </a:r>
            <a:r>
              <a:rPr lang="en-US" altLang="ja-JP" sz="1000" dirty="0">
                <a:latin typeface="メイリオ" panose="020B0604030504040204" pitchFamily="50" charset="-128"/>
                <a:ea typeface="メイリオ" panose="020B0604030504040204" pitchFamily="50" charset="-128"/>
              </a:rPr>
              <a:t>)	</a:t>
            </a:r>
          </a:p>
        </p:txBody>
      </p:sp>
      <p:sp>
        <p:nvSpPr>
          <p:cNvPr id="22" name="テキスト ボックス 21">
            <a:extLst>
              <a:ext uri="{FF2B5EF4-FFF2-40B4-BE49-F238E27FC236}">
                <a16:creationId xmlns:a16="http://schemas.microsoft.com/office/drawing/2014/main" id="{EF76C7D0-1F59-4977-B86C-EE981095AF96}"/>
              </a:ext>
            </a:extLst>
          </p:cNvPr>
          <p:cNvSpPr txBox="1"/>
          <p:nvPr/>
        </p:nvSpPr>
        <p:spPr>
          <a:xfrm>
            <a:off x="460558" y="8477647"/>
            <a:ext cx="2134157" cy="553998"/>
          </a:xfrm>
          <a:prstGeom prst="rect">
            <a:avLst/>
          </a:prstGeom>
          <a:noFill/>
        </p:spPr>
        <p:txBody>
          <a:bodyPr wrap="square">
            <a:spAutoFit/>
          </a:bodyPr>
          <a:lstStyle/>
          <a:p>
            <a:pPr marL="342900" indent="-342900">
              <a:buFont typeface="+mj-ea"/>
              <a:buAutoNum type="circleNumDbPlain"/>
            </a:pPr>
            <a:r>
              <a:rPr lang="ja-JP" altLang="en-US" sz="1000" dirty="0">
                <a:latin typeface="メイリオ" panose="020B0604030504040204" pitchFamily="50" charset="-128"/>
                <a:ea typeface="メイリオ" panose="020B0604030504040204" pitchFamily="50" charset="-128"/>
              </a:rPr>
              <a:t>手首が出ないように、</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ガウンの袖口が手袋の下になるように装着する。</a:t>
            </a:r>
            <a:endParaRPr lang="en-US" altLang="ja-JP" sz="1000" dirty="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3978637D-4DA5-416E-B900-AC1DB2AEE84A}"/>
              </a:ext>
            </a:extLst>
          </p:cNvPr>
          <p:cNvSpPr/>
          <p:nvPr/>
        </p:nvSpPr>
        <p:spPr>
          <a:xfrm>
            <a:off x="470084" y="844102"/>
            <a:ext cx="2366314" cy="553998"/>
          </a:xfrm>
          <a:prstGeom prst="rect">
            <a:avLst/>
          </a:prstGeom>
          <a:noFill/>
        </p:spPr>
        <p:txBody>
          <a:bodyPr wrap="square" lIns="91440" tIns="45720" rIns="91440" bIns="45720">
            <a:spAutoFit/>
          </a:bodyPr>
          <a:lstStyle/>
          <a:p>
            <a:pPr marL="342900" indent="-342900">
              <a:spcAft>
                <a:spcPts val="0"/>
              </a:spcAft>
              <a:buFont typeface="+mj-ea"/>
              <a:buAutoNum type="circleNumDbPlain"/>
            </a:pPr>
            <a:r>
              <a:rPr lang="ja-JP" altLang="en-US" sz="1000" dirty="0">
                <a:latin typeface="メイリオ" panose="020B0604030504040204" pitchFamily="50" charset="-128"/>
                <a:ea typeface="メイリオ" panose="020B0604030504040204" pitchFamily="50" charset="-128"/>
              </a:rPr>
              <a:t>サージカルマスクのプリーツを開き、ノーズピースを鼻のカーブに合わせ、鼻から顎まで覆う。</a:t>
            </a:r>
            <a:endParaRPr 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47" name="グループ化 46">
            <a:extLst>
              <a:ext uri="{FF2B5EF4-FFF2-40B4-BE49-F238E27FC236}">
                <a16:creationId xmlns:a16="http://schemas.microsoft.com/office/drawing/2014/main" id="{5EA10A5C-9E73-4627-B1F2-E43C553D3C5A}"/>
              </a:ext>
            </a:extLst>
          </p:cNvPr>
          <p:cNvGrpSpPr/>
          <p:nvPr/>
        </p:nvGrpSpPr>
        <p:grpSpPr>
          <a:xfrm>
            <a:off x="654754" y="1817680"/>
            <a:ext cx="2796367" cy="1714795"/>
            <a:chOff x="246131" y="2185251"/>
            <a:chExt cx="3608680" cy="2212924"/>
          </a:xfrm>
        </p:grpSpPr>
        <p:pic>
          <p:nvPicPr>
            <p:cNvPr id="25" name="図 24">
              <a:extLst>
                <a:ext uri="{FF2B5EF4-FFF2-40B4-BE49-F238E27FC236}">
                  <a16:creationId xmlns:a16="http://schemas.microsoft.com/office/drawing/2014/main" id="{7E6F7882-4CEC-498B-B8DE-E4A10F3B9E1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466538" y="2409629"/>
              <a:ext cx="958428" cy="1239471"/>
            </a:xfrm>
            <a:prstGeom prst="rect">
              <a:avLst/>
            </a:prstGeom>
            <a:ln>
              <a:noFill/>
            </a:ln>
          </p:spPr>
        </p:pic>
        <p:pic>
          <p:nvPicPr>
            <p:cNvPr id="29" name="図 28">
              <a:extLst>
                <a:ext uri="{FF2B5EF4-FFF2-40B4-BE49-F238E27FC236}">
                  <a16:creationId xmlns:a16="http://schemas.microsoft.com/office/drawing/2014/main" id="{9C2F7527-B88D-46BE-8B48-CF32C3EBAA6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1558441" y="2407222"/>
              <a:ext cx="958428" cy="1241433"/>
            </a:xfrm>
            <a:prstGeom prst="rect">
              <a:avLst/>
            </a:prstGeom>
            <a:ln>
              <a:noFill/>
            </a:ln>
          </p:spPr>
        </p:pic>
        <p:pic>
          <p:nvPicPr>
            <p:cNvPr id="31" name="図 30">
              <a:extLst>
                <a:ext uri="{FF2B5EF4-FFF2-40B4-BE49-F238E27FC236}">
                  <a16:creationId xmlns:a16="http://schemas.microsoft.com/office/drawing/2014/main" id="{E2B147CB-AC02-4D1A-B5E3-176836D8B21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2622777" y="2407221"/>
              <a:ext cx="1048639" cy="1241433"/>
            </a:xfrm>
            <a:prstGeom prst="rect">
              <a:avLst/>
            </a:prstGeom>
            <a:ln>
              <a:noFill/>
            </a:ln>
          </p:spPr>
        </p:pic>
        <p:sp>
          <p:nvSpPr>
            <p:cNvPr id="32" name="四角形: 角を丸くする 31">
              <a:extLst>
                <a:ext uri="{FF2B5EF4-FFF2-40B4-BE49-F238E27FC236}">
                  <a16:creationId xmlns:a16="http://schemas.microsoft.com/office/drawing/2014/main" id="{F7C471C1-721A-4752-9175-EC364C63EA35}"/>
                </a:ext>
              </a:extLst>
            </p:cNvPr>
            <p:cNvSpPr/>
            <p:nvPr/>
          </p:nvSpPr>
          <p:spPr>
            <a:xfrm>
              <a:off x="246131" y="2185251"/>
              <a:ext cx="3608680" cy="221292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グループ化 45">
            <a:extLst>
              <a:ext uri="{FF2B5EF4-FFF2-40B4-BE49-F238E27FC236}">
                <a16:creationId xmlns:a16="http://schemas.microsoft.com/office/drawing/2014/main" id="{1A624080-E8C1-408D-B863-804614B2E425}"/>
              </a:ext>
            </a:extLst>
          </p:cNvPr>
          <p:cNvGrpSpPr/>
          <p:nvPr/>
        </p:nvGrpSpPr>
        <p:grpSpPr>
          <a:xfrm>
            <a:off x="3287178" y="4697166"/>
            <a:ext cx="2106672" cy="1185882"/>
            <a:chOff x="4109339" y="4803455"/>
            <a:chExt cx="2504919" cy="1410062"/>
          </a:xfrm>
        </p:grpSpPr>
        <p:pic>
          <p:nvPicPr>
            <p:cNvPr id="37" name="図 36">
              <a:extLst>
                <a:ext uri="{FF2B5EF4-FFF2-40B4-BE49-F238E27FC236}">
                  <a16:creationId xmlns:a16="http://schemas.microsoft.com/office/drawing/2014/main" id="{933F95D9-37D9-4876-B475-9F93331A9F0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a:xfrm>
              <a:off x="4109339" y="4803455"/>
              <a:ext cx="1233930" cy="1410062"/>
            </a:xfrm>
            <a:prstGeom prst="rect">
              <a:avLst/>
            </a:prstGeom>
          </p:spPr>
        </p:pic>
        <p:pic>
          <p:nvPicPr>
            <p:cNvPr id="41" name="図 40">
              <a:extLst>
                <a:ext uri="{FF2B5EF4-FFF2-40B4-BE49-F238E27FC236}">
                  <a16:creationId xmlns:a16="http://schemas.microsoft.com/office/drawing/2014/main" id="{7D06DA11-A376-4130-87B3-985C8FB37C61}"/>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p:blipFill>
          <p:spPr>
            <a:xfrm>
              <a:off x="5415862" y="4803455"/>
              <a:ext cx="1198396" cy="1410062"/>
            </a:xfrm>
            <a:prstGeom prst="rect">
              <a:avLst/>
            </a:prstGeom>
          </p:spPr>
        </p:pic>
      </p:grpSp>
      <p:pic>
        <p:nvPicPr>
          <p:cNvPr id="45" name="図 44">
            <a:extLst>
              <a:ext uri="{FF2B5EF4-FFF2-40B4-BE49-F238E27FC236}">
                <a16:creationId xmlns:a16="http://schemas.microsoft.com/office/drawing/2014/main" id="{A26F3B61-F0B6-443F-86FA-5379D3E59D79}"/>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rcRect/>
          <a:stretch/>
        </p:blipFill>
        <p:spPr>
          <a:xfrm flipH="1">
            <a:off x="3468763" y="6531595"/>
            <a:ext cx="1245832" cy="1347716"/>
          </a:xfrm>
          <a:prstGeom prst="rect">
            <a:avLst/>
          </a:prstGeom>
        </p:spPr>
      </p:pic>
      <p:grpSp>
        <p:nvGrpSpPr>
          <p:cNvPr id="52" name="グループ化 51">
            <a:extLst>
              <a:ext uri="{FF2B5EF4-FFF2-40B4-BE49-F238E27FC236}">
                <a16:creationId xmlns:a16="http://schemas.microsoft.com/office/drawing/2014/main" id="{06805A24-A1DE-4E74-8AB5-0FB7839624ED}"/>
              </a:ext>
            </a:extLst>
          </p:cNvPr>
          <p:cNvGrpSpPr/>
          <p:nvPr/>
        </p:nvGrpSpPr>
        <p:grpSpPr>
          <a:xfrm>
            <a:off x="3143434" y="8325321"/>
            <a:ext cx="1947463" cy="1107996"/>
            <a:chOff x="4321135" y="8315981"/>
            <a:chExt cx="2195104" cy="1248890"/>
          </a:xfrm>
        </p:grpSpPr>
        <p:pic>
          <p:nvPicPr>
            <p:cNvPr id="49" name="図 48">
              <a:extLst>
                <a:ext uri="{FF2B5EF4-FFF2-40B4-BE49-F238E27FC236}">
                  <a16:creationId xmlns:a16="http://schemas.microsoft.com/office/drawing/2014/main" id="{BB87DE62-D475-46B9-B328-4D5A680E20C2}"/>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rcRect/>
            <a:stretch/>
          </p:blipFill>
          <p:spPr>
            <a:xfrm>
              <a:off x="4321135" y="8315981"/>
              <a:ext cx="2195104" cy="1248890"/>
            </a:xfrm>
            <a:prstGeom prst="rect">
              <a:avLst/>
            </a:prstGeom>
          </p:spPr>
        </p:pic>
        <p:sp>
          <p:nvSpPr>
            <p:cNvPr id="50" name="楕円 49">
              <a:extLst>
                <a:ext uri="{FF2B5EF4-FFF2-40B4-BE49-F238E27FC236}">
                  <a16:creationId xmlns:a16="http://schemas.microsoft.com/office/drawing/2014/main" id="{6D07DFC6-8339-4DF2-9B10-B759CCC8BAC7}"/>
                </a:ext>
              </a:extLst>
            </p:cNvPr>
            <p:cNvSpPr/>
            <p:nvPr/>
          </p:nvSpPr>
          <p:spPr>
            <a:xfrm>
              <a:off x="4560570" y="8884920"/>
              <a:ext cx="544325" cy="5372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楕円 50">
              <a:extLst>
                <a:ext uri="{FF2B5EF4-FFF2-40B4-BE49-F238E27FC236}">
                  <a16:creationId xmlns:a16="http://schemas.microsoft.com/office/drawing/2014/main" id="{9072BC6B-C226-415C-945C-443AD5BD7020}"/>
                </a:ext>
              </a:extLst>
            </p:cNvPr>
            <p:cNvSpPr/>
            <p:nvPr/>
          </p:nvSpPr>
          <p:spPr>
            <a:xfrm>
              <a:off x="5200849" y="8578010"/>
              <a:ext cx="544325" cy="5372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5" name="図 4">
            <a:extLst>
              <a:ext uri="{FF2B5EF4-FFF2-40B4-BE49-F238E27FC236}">
                <a16:creationId xmlns:a16="http://schemas.microsoft.com/office/drawing/2014/main" id="{96B566EE-11A8-4106-A92F-1BD408B51BC3}"/>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46" b="95896" l="0" r="95203">
                        <a14:foregroundMark x1="19926" y1="18284" x2="87823" y2="58582"/>
                        <a14:foregroundMark x1="75277" y1="14179" x2="30258" y2="85075"/>
                        <a14:foregroundMark x1="50554" y1="4851" x2="53137" y2="92164"/>
                        <a14:foregroundMark x1="11070" y1="31716" x2="20664" y2="78358"/>
                        <a14:foregroundMark x1="11070" y1="35821" x2="8487" y2="54851"/>
                      </a14:backgroundRemoval>
                    </a14:imgEffect>
                  </a14:imgLayer>
                </a14:imgProps>
              </a:ext>
              <a:ext uri="{28A0092B-C50C-407E-A947-70E740481C1C}">
                <a14:useLocalDpi xmlns:a14="http://schemas.microsoft.com/office/drawing/2010/main"/>
              </a:ext>
            </a:extLst>
          </a:blip>
          <a:srcRect/>
          <a:stretch/>
        </p:blipFill>
        <p:spPr>
          <a:xfrm>
            <a:off x="422459" y="1668560"/>
            <a:ext cx="576166" cy="571860"/>
          </a:xfrm>
          <a:prstGeom prst="rect">
            <a:avLst/>
          </a:prstGeom>
        </p:spPr>
      </p:pic>
      <p:sp>
        <p:nvSpPr>
          <p:cNvPr id="33" name="吹き出し: 角を丸めた四角形 32">
            <a:extLst>
              <a:ext uri="{FF2B5EF4-FFF2-40B4-BE49-F238E27FC236}">
                <a16:creationId xmlns:a16="http://schemas.microsoft.com/office/drawing/2014/main" id="{FD621097-FBB5-4334-B46B-ACA23BEA5239}"/>
              </a:ext>
            </a:extLst>
          </p:cNvPr>
          <p:cNvSpPr/>
          <p:nvPr/>
        </p:nvSpPr>
        <p:spPr>
          <a:xfrm>
            <a:off x="306433" y="3073066"/>
            <a:ext cx="1303573" cy="578682"/>
          </a:xfrm>
          <a:prstGeom prst="wedgeRoundRectCallout">
            <a:avLst>
              <a:gd name="adj1" fmla="val -546"/>
              <a:gd name="adj2" fmla="val -11651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dirty="0">
                <a:solidFill>
                  <a:schemeClr val="tx1"/>
                </a:solidFill>
                <a:latin typeface="メイリオ" panose="020B0604030504040204" pitchFamily="50" charset="-128"/>
                <a:ea typeface="メイリオ" panose="020B0604030504040204" pitchFamily="50" charset="-128"/>
              </a:rPr>
              <a:t>鼻に隙間があり</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プリーツが閉じてる</a:t>
            </a:r>
          </a:p>
        </p:txBody>
      </p:sp>
      <p:sp>
        <p:nvSpPr>
          <p:cNvPr id="36" name="吹き出し: 角を丸めた四角形 35">
            <a:extLst>
              <a:ext uri="{FF2B5EF4-FFF2-40B4-BE49-F238E27FC236}">
                <a16:creationId xmlns:a16="http://schemas.microsoft.com/office/drawing/2014/main" id="{307039DE-C87C-4740-BD03-FF0B8B5912B8}"/>
              </a:ext>
            </a:extLst>
          </p:cNvPr>
          <p:cNvSpPr/>
          <p:nvPr/>
        </p:nvSpPr>
        <p:spPr>
          <a:xfrm>
            <a:off x="1678109" y="3208557"/>
            <a:ext cx="925771" cy="446057"/>
          </a:xfrm>
          <a:prstGeom prst="wedgeRoundRectCallout">
            <a:avLst>
              <a:gd name="adj1" fmla="val -18442"/>
              <a:gd name="adj2" fmla="val -17025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鼻が出てる</a:t>
            </a:r>
          </a:p>
        </p:txBody>
      </p:sp>
      <p:sp>
        <p:nvSpPr>
          <p:cNvPr id="38" name="吹き出し: 角を丸めた四角形 37">
            <a:extLst>
              <a:ext uri="{FF2B5EF4-FFF2-40B4-BE49-F238E27FC236}">
                <a16:creationId xmlns:a16="http://schemas.microsoft.com/office/drawing/2014/main" id="{2487FEDB-D0DF-494D-9CB5-898FF6A71D5C}"/>
              </a:ext>
            </a:extLst>
          </p:cNvPr>
          <p:cNvSpPr/>
          <p:nvPr/>
        </p:nvSpPr>
        <p:spPr>
          <a:xfrm>
            <a:off x="2672765" y="3073066"/>
            <a:ext cx="939964" cy="578682"/>
          </a:xfrm>
          <a:prstGeom prst="wedgeRoundRectCallout">
            <a:avLst>
              <a:gd name="adj1" fmla="val -32859"/>
              <a:gd name="adj2" fmla="val -8791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dirty="0">
                <a:solidFill>
                  <a:schemeClr val="tx1"/>
                </a:solidFill>
                <a:latin typeface="メイリオ" panose="020B0604030504040204" pitchFamily="50" charset="-128"/>
                <a:ea typeface="メイリオ" panose="020B0604030504040204" pitchFamily="50" charset="-128"/>
              </a:rPr>
              <a:t>顎マスク</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en-US" altLang="ja-JP" sz="900" dirty="0">
                <a:solidFill>
                  <a:schemeClr val="tx1"/>
                </a:solidFill>
                <a:latin typeface="メイリオ" panose="020B0604030504040204" pitchFamily="50" charset="-128"/>
                <a:ea typeface="メイリオ" panose="020B0604030504040204" pitchFamily="50" charset="-128"/>
              </a:rPr>
              <a:t>(</a:t>
            </a:r>
            <a:r>
              <a:rPr kumimoji="1" lang="ja-JP" altLang="en-US" sz="900" dirty="0">
                <a:solidFill>
                  <a:schemeClr val="tx1"/>
                </a:solidFill>
                <a:latin typeface="メイリオ" panose="020B0604030504040204" pitchFamily="50" charset="-128"/>
                <a:ea typeface="メイリオ" panose="020B0604030504040204" pitchFamily="50" charset="-128"/>
              </a:rPr>
              <a:t>何も覆っていない）</a:t>
            </a:r>
          </a:p>
        </p:txBody>
      </p:sp>
      <p:sp>
        <p:nvSpPr>
          <p:cNvPr id="7" name="楕円 6">
            <a:extLst>
              <a:ext uri="{FF2B5EF4-FFF2-40B4-BE49-F238E27FC236}">
                <a16:creationId xmlns:a16="http://schemas.microsoft.com/office/drawing/2014/main" id="{8624AF6D-02FA-4CEF-8748-42DCBE813EED}"/>
              </a:ext>
            </a:extLst>
          </p:cNvPr>
          <p:cNvSpPr/>
          <p:nvPr/>
        </p:nvSpPr>
        <p:spPr>
          <a:xfrm>
            <a:off x="1905001" y="2372078"/>
            <a:ext cx="236354" cy="2363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C3876BE1-75D9-4C2F-9BF3-FBFD535915C1}"/>
              </a:ext>
            </a:extLst>
          </p:cNvPr>
          <p:cNvSpPr txBox="1"/>
          <p:nvPr/>
        </p:nvSpPr>
        <p:spPr>
          <a:xfrm>
            <a:off x="457929" y="413418"/>
            <a:ext cx="3256321" cy="276999"/>
          </a:xfrm>
          <a:prstGeom prst="rect">
            <a:avLst/>
          </a:prstGeom>
          <a:noFill/>
        </p:spPr>
        <p:txBody>
          <a:bodyPr wrap="square">
            <a:spAutoFit/>
          </a:bodyPr>
          <a:lstStyle/>
          <a:p>
            <a:pPr>
              <a:spcAft>
                <a:spcPts val="0"/>
              </a:spcAft>
            </a:pPr>
            <a:r>
              <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2</a:t>
            </a: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）サージカルマスクの着け方</a:t>
            </a:r>
            <a:endPar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35" name="グループ化 34">
            <a:extLst>
              <a:ext uri="{FF2B5EF4-FFF2-40B4-BE49-F238E27FC236}">
                <a16:creationId xmlns:a16="http://schemas.microsoft.com/office/drawing/2014/main" id="{5530BC98-BC30-43EC-AA22-5AD79DA0365E}"/>
              </a:ext>
            </a:extLst>
          </p:cNvPr>
          <p:cNvGrpSpPr/>
          <p:nvPr/>
        </p:nvGrpSpPr>
        <p:grpSpPr>
          <a:xfrm>
            <a:off x="3715088" y="820088"/>
            <a:ext cx="1678260" cy="2235079"/>
            <a:chOff x="3899415" y="298745"/>
            <a:chExt cx="2858224" cy="3655783"/>
          </a:xfrm>
        </p:grpSpPr>
        <p:sp>
          <p:nvSpPr>
            <p:cNvPr id="34" name="四角形: 角を丸くする 33">
              <a:extLst>
                <a:ext uri="{FF2B5EF4-FFF2-40B4-BE49-F238E27FC236}">
                  <a16:creationId xmlns:a16="http://schemas.microsoft.com/office/drawing/2014/main" id="{477809D4-F8E0-4A2F-AAF6-DE6856B99327}"/>
                </a:ext>
              </a:extLst>
            </p:cNvPr>
            <p:cNvSpPr/>
            <p:nvPr/>
          </p:nvSpPr>
          <p:spPr>
            <a:xfrm>
              <a:off x="3899415" y="298745"/>
              <a:ext cx="2858224" cy="3655783"/>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A217B6D6-BEED-4D0D-B784-51A3D8FB0C8E}"/>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a:ext>
              </a:extLst>
            </a:blip>
            <a:srcRect/>
            <a:stretch/>
          </p:blipFill>
          <p:spPr>
            <a:xfrm>
              <a:off x="4069385" y="2135221"/>
              <a:ext cx="1142340" cy="1473017"/>
            </a:xfrm>
            <a:prstGeom prst="rect">
              <a:avLst/>
            </a:prstGeom>
          </p:spPr>
        </p:pic>
        <p:pic>
          <p:nvPicPr>
            <p:cNvPr id="9" name="図 8">
              <a:extLst>
                <a:ext uri="{FF2B5EF4-FFF2-40B4-BE49-F238E27FC236}">
                  <a16:creationId xmlns:a16="http://schemas.microsoft.com/office/drawing/2014/main" id="{7FBA4892-AFCF-4897-B2D9-1D89A3457DB5}"/>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a:ext>
              </a:extLst>
            </a:blip>
            <a:srcRect/>
            <a:stretch/>
          </p:blipFill>
          <p:spPr>
            <a:xfrm>
              <a:off x="4797392" y="432557"/>
              <a:ext cx="1225086" cy="1537834"/>
            </a:xfrm>
            <a:prstGeom prst="rect">
              <a:avLst/>
            </a:prstGeom>
          </p:spPr>
        </p:pic>
        <p:pic>
          <p:nvPicPr>
            <p:cNvPr id="12" name="図 11">
              <a:extLst>
                <a:ext uri="{FF2B5EF4-FFF2-40B4-BE49-F238E27FC236}">
                  <a16:creationId xmlns:a16="http://schemas.microsoft.com/office/drawing/2014/main" id="{2E9AA401-8583-4B58-BDED-18AE2C03AF78}"/>
                </a:ext>
              </a:extLst>
            </p:cNvPr>
            <p:cNvPicPr>
              <a:picLocks noChangeAspect="1"/>
            </p:cNvPicPr>
            <p:nvPr/>
          </p:nvPicPr>
          <p:blipFill rotWithShape="1">
            <a:blip r:embed="rId22" cstate="print">
              <a:extLst>
                <a:ext uri="{BEBA8EAE-BF5A-486C-A8C5-ECC9F3942E4B}">
                  <a14:imgProps xmlns:a14="http://schemas.microsoft.com/office/drawing/2010/main">
                    <a14:imgLayer r:embed="rId23">
                      <a14:imgEffect>
                        <a14:brightnessContrast bright="20000"/>
                      </a14:imgEffect>
                    </a14:imgLayer>
                  </a14:imgProps>
                </a:ext>
                <a:ext uri="{28A0092B-C50C-407E-A947-70E740481C1C}">
                  <a14:useLocalDpi xmlns:a14="http://schemas.microsoft.com/office/drawing/2010/main"/>
                </a:ext>
              </a:extLst>
            </a:blip>
            <a:srcRect/>
            <a:stretch/>
          </p:blipFill>
          <p:spPr>
            <a:xfrm>
              <a:off x="5436289" y="2104203"/>
              <a:ext cx="1172377" cy="1467673"/>
            </a:xfrm>
            <a:prstGeom prst="rect">
              <a:avLst/>
            </a:prstGeom>
          </p:spPr>
        </p:pic>
      </p:grpSp>
      <p:sp>
        <p:nvSpPr>
          <p:cNvPr id="3" name="楕円 2">
            <a:extLst>
              <a:ext uri="{FF2B5EF4-FFF2-40B4-BE49-F238E27FC236}">
                <a16:creationId xmlns:a16="http://schemas.microsoft.com/office/drawing/2014/main" id="{71587EF6-4AD2-451F-9A7B-B4F606E60906}"/>
              </a:ext>
            </a:extLst>
          </p:cNvPr>
          <p:cNvSpPr/>
          <p:nvPr/>
        </p:nvSpPr>
        <p:spPr>
          <a:xfrm rot="827451">
            <a:off x="3850003" y="2393674"/>
            <a:ext cx="325393" cy="13356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吹き出し: 角を丸めた四角形 5">
            <a:extLst>
              <a:ext uri="{FF2B5EF4-FFF2-40B4-BE49-F238E27FC236}">
                <a16:creationId xmlns:a16="http://schemas.microsoft.com/office/drawing/2014/main" id="{E14DFD72-AA90-4DAC-ACE2-670932C15B62}"/>
              </a:ext>
            </a:extLst>
          </p:cNvPr>
          <p:cNvSpPr/>
          <p:nvPr/>
        </p:nvSpPr>
        <p:spPr>
          <a:xfrm>
            <a:off x="3661960" y="3205691"/>
            <a:ext cx="939949" cy="446057"/>
          </a:xfrm>
          <a:prstGeom prst="wedgeRoundRectCallout">
            <a:avLst>
              <a:gd name="adj1" fmla="val -14318"/>
              <a:gd name="adj2" fmla="val -19085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隙間がない</a:t>
            </a:r>
          </a:p>
        </p:txBody>
      </p:sp>
      <p:sp>
        <p:nvSpPr>
          <p:cNvPr id="53" name="テキスト ボックス 52">
            <a:extLst>
              <a:ext uri="{FF2B5EF4-FFF2-40B4-BE49-F238E27FC236}">
                <a16:creationId xmlns:a16="http://schemas.microsoft.com/office/drawing/2014/main" id="{2198D34F-7634-4709-9343-78EA552F102A}"/>
              </a:ext>
            </a:extLst>
          </p:cNvPr>
          <p:cNvSpPr txBox="1"/>
          <p:nvPr/>
        </p:nvSpPr>
        <p:spPr>
          <a:xfrm>
            <a:off x="466390" y="4427912"/>
            <a:ext cx="2276070" cy="276999"/>
          </a:xfrm>
          <a:prstGeom prst="rect">
            <a:avLst/>
          </a:prstGeom>
          <a:noFill/>
        </p:spPr>
        <p:txBody>
          <a:bodyPr wrap="square">
            <a:spAutoFit/>
          </a:bodyPr>
          <a:lstStyle/>
          <a:p>
            <a:pPr marL="342900" indent="-342900">
              <a:spcAft>
                <a:spcPts val="0"/>
              </a:spcAft>
              <a:buFont typeface="+mj-lt"/>
              <a:buAutoNum type="arabicPeriod" startAt="4"/>
            </a:pP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キャップの着け方</a:t>
            </a:r>
            <a:endPar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15" name="直線コネクタ 14">
            <a:extLst>
              <a:ext uri="{FF2B5EF4-FFF2-40B4-BE49-F238E27FC236}">
                <a16:creationId xmlns:a16="http://schemas.microsoft.com/office/drawing/2014/main" id="{47DD8095-E261-4198-BCCB-F2D9801936EA}"/>
              </a:ext>
            </a:extLst>
          </p:cNvPr>
          <p:cNvCxnSpPr>
            <a:cxnSpLocks/>
          </p:cNvCxnSpPr>
          <p:nvPr/>
        </p:nvCxnSpPr>
        <p:spPr>
          <a:xfrm flipH="1" flipV="1">
            <a:off x="4739679" y="2463387"/>
            <a:ext cx="1205048" cy="950373"/>
          </a:xfrm>
          <a:prstGeom prst="line">
            <a:avLst/>
          </a:prstGeom>
          <a:ln w="12700">
            <a:solidFill>
              <a:schemeClr val="tx1">
                <a:lumMod val="95000"/>
                <a:lumOff val="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51E812FD-1931-4785-88CB-B1780D5140E9}"/>
              </a:ext>
            </a:extLst>
          </p:cNvPr>
          <p:cNvCxnSpPr>
            <a:cxnSpLocks/>
          </p:cNvCxnSpPr>
          <p:nvPr/>
        </p:nvCxnSpPr>
        <p:spPr>
          <a:xfrm flipH="1" flipV="1">
            <a:off x="4002643" y="2512133"/>
            <a:ext cx="1942084" cy="901627"/>
          </a:xfrm>
          <a:prstGeom prst="line">
            <a:avLst/>
          </a:prstGeom>
          <a:ln w="12700">
            <a:solidFill>
              <a:schemeClr val="tx1">
                <a:lumMod val="95000"/>
                <a:lumOff val="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35A7CAD0-6B5B-4C71-AA7E-6DAC95CCA2B9}"/>
              </a:ext>
            </a:extLst>
          </p:cNvPr>
          <p:cNvSpPr txBox="1"/>
          <p:nvPr/>
        </p:nvSpPr>
        <p:spPr>
          <a:xfrm>
            <a:off x="457929" y="6101034"/>
            <a:ext cx="3892037" cy="276999"/>
          </a:xfrm>
          <a:prstGeom prst="rect">
            <a:avLst/>
          </a:prstGeom>
          <a:noFill/>
        </p:spPr>
        <p:txBody>
          <a:bodyPr wrap="square">
            <a:spAutoFit/>
          </a:bodyPr>
          <a:lstStyle/>
          <a:p>
            <a:pPr marL="342900" indent="-342900">
              <a:buFont typeface="+mj-lt"/>
              <a:buAutoNum type="arabicPeriod" startAt="5"/>
            </a:pPr>
            <a:r>
              <a:rPr lang="ja-JP" altLang="en-US" sz="1200" b="1" dirty="0">
                <a:solidFill>
                  <a:schemeClr val="accent1"/>
                </a:solidFill>
                <a:latin typeface="メイリオ" panose="020B0604030504040204" pitchFamily="50" charset="-128"/>
                <a:ea typeface="メイリオ" panose="020B0604030504040204" pitchFamily="50" charset="-128"/>
              </a:rPr>
              <a:t>アイガードの着け方　</a:t>
            </a:r>
            <a:r>
              <a:rPr lang="ja-JP" altLang="en-US" sz="1100" b="1" dirty="0">
                <a:solidFill>
                  <a:schemeClr val="accent1"/>
                </a:solidFill>
                <a:latin typeface="メイリオ" panose="020B0604030504040204" pitchFamily="50" charset="-128"/>
                <a:ea typeface="メイリオ" panose="020B0604030504040204" pitchFamily="50" charset="-128"/>
              </a:rPr>
              <a:t>（例：フェイスシールド）</a:t>
            </a:r>
            <a:endParaRPr lang="en-US" altLang="ja-JP" sz="1200" b="1" dirty="0">
              <a:solidFill>
                <a:schemeClr val="accent1"/>
              </a:solidFill>
              <a:latin typeface="メイリオ" panose="020B0604030504040204" pitchFamily="50" charset="-128"/>
              <a:ea typeface="メイリオ" panose="020B0604030504040204" pitchFamily="50" charset="-128"/>
            </a:endParaRPr>
          </a:p>
        </p:txBody>
      </p:sp>
      <p:sp>
        <p:nvSpPr>
          <p:cNvPr id="67" name="テキスト ボックス 66">
            <a:extLst>
              <a:ext uri="{FF2B5EF4-FFF2-40B4-BE49-F238E27FC236}">
                <a16:creationId xmlns:a16="http://schemas.microsoft.com/office/drawing/2014/main" id="{42ED7E6A-6FDB-424C-B502-5DBACFE2524C}"/>
              </a:ext>
            </a:extLst>
          </p:cNvPr>
          <p:cNvSpPr txBox="1"/>
          <p:nvPr/>
        </p:nvSpPr>
        <p:spPr>
          <a:xfrm>
            <a:off x="464691" y="8086905"/>
            <a:ext cx="1986131" cy="276999"/>
          </a:xfrm>
          <a:prstGeom prst="rect">
            <a:avLst/>
          </a:prstGeom>
          <a:noFill/>
        </p:spPr>
        <p:txBody>
          <a:bodyPr wrap="square">
            <a:spAutoFit/>
          </a:bodyPr>
          <a:lstStyle/>
          <a:p>
            <a:pPr marL="342900" indent="-342900">
              <a:buFont typeface="+mj-lt"/>
              <a:buAutoNum type="arabicPeriod" startAt="6"/>
            </a:pPr>
            <a:r>
              <a:rPr lang="ja-JP" altLang="en-US" sz="1200" b="1" dirty="0">
                <a:solidFill>
                  <a:schemeClr val="accent1"/>
                </a:solidFill>
                <a:latin typeface="メイリオ" panose="020B0604030504040204" pitchFamily="50" charset="-128"/>
                <a:ea typeface="メイリオ" panose="020B0604030504040204" pitchFamily="50" charset="-128"/>
              </a:rPr>
              <a:t>手袋の着け方</a:t>
            </a:r>
            <a:endParaRPr lang="en-US" altLang="ja-JP" sz="1200" b="1" dirty="0">
              <a:solidFill>
                <a:schemeClr val="accent1"/>
              </a:solidFill>
              <a:latin typeface="メイリオ" panose="020B0604030504040204" pitchFamily="50" charset="-128"/>
              <a:ea typeface="メイリオ" panose="020B0604030504040204" pitchFamily="50" charset="-128"/>
            </a:endParaRPr>
          </a:p>
        </p:txBody>
      </p:sp>
      <p:sp>
        <p:nvSpPr>
          <p:cNvPr id="30" name="吹き出し: 角を丸めた四角形 29">
            <a:extLst>
              <a:ext uri="{FF2B5EF4-FFF2-40B4-BE49-F238E27FC236}">
                <a16:creationId xmlns:a16="http://schemas.microsoft.com/office/drawing/2014/main" id="{FCF42F7A-5CCF-4F2C-B3F9-2603BB16A011}"/>
              </a:ext>
            </a:extLst>
          </p:cNvPr>
          <p:cNvSpPr/>
          <p:nvPr/>
        </p:nvSpPr>
        <p:spPr>
          <a:xfrm>
            <a:off x="4671241" y="3244183"/>
            <a:ext cx="971999" cy="410431"/>
          </a:xfrm>
          <a:prstGeom prst="wedgeRoundRectCallout">
            <a:avLst>
              <a:gd name="adj1" fmla="val -28815"/>
              <a:gd name="adj2" fmla="val -19865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dirty="0">
                <a:solidFill>
                  <a:schemeClr val="tx1"/>
                </a:solidFill>
                <a:latin typeface="メイリオ" panose="020B0604030504040204" pitchFamily="50" charset="-128"/>
                <a:ea typeface="メイリオ" panose="020B0604030504040204" pitchFamily="50" charset="-128"/>
              </a:rPr>
              <a:t>顎まで</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しっかり覆う</a:t>
            </a:r>
          </a:p>
        </p:txBody>
      </p:sp>
      <p:sp>
        <p:nvSpPr>
          <p:cNvPr id="8" name="スライド番号プレースホルダー 7">
            <a:extLst>
              <a:ext uri="{FF2B5EF4-FFF2-40B4-BE49-F238E27FC236}">
                <a16:creationId xmlns:a16="http://schemas.microsoft.com/office/drawing/2014/main" id="{83A6C816-D3D5-4A16-BDE3-94E3B21A6316}"/>
              </a:ext>
            </a:extLst>
          </p:cNvPr>
          <p:cNvSpPr>
            <a:spLocks noGrp="1"/>
          </p:cNvSpPr>
          <p:nvPr>
            <p:ph type="sldNum" sz="quarter" idx="12"/>
          </p:nvPr>
        </p:nvSpPr>
        <p:spPr/>
        <p:txBody>
          <a:bodyPr/>
          <a:lstStyle/>
          <a:p>
            <a:fld id="{698D96D4-A717-436E-8A31-61B20D5A5D02}" type="slidenum">
              <a:rPr kumimoji="1" lang="ja-JP" altLang="en-US" smtClean="0"/>
              <a:t>23</a:t>
            </a:fld>
            <a:endParaRPr kumimoji="1" lang="ja-JP" altLang="en-US"/>
          </a:p>
        </p:txBody>
      </p:sp>
      <p:grpSp>
        <p:nvGrpSpPr>
          <p:cNvPr id="17" name="グループ化 16">
            <a:extLst>
              <a:ext uri="{FF2B5EF4-FFF2-40B4-BE49-F238E27FC236}">
                <a16:creationId xmlns:a16="http://schemas.microsoft.com/office/drawing/2014/main" id="{A882CCCB-189F-4E74-93F3-360BBAB55A47}"/>
              </a:ext>
            </a:extLst>
          </p:cNvPr>
          <p:cNvGrpSpPr/>
          <p:nvPr/>
        </p:nvGrpSpPr>
        <p:grpSpPr>
          <a:xfrm>
            <a:off x="4349966" y="280105"/>
            <a:ext cx="2547790" cy="9579367"/>
            <a:chOff x="4349966" y="280105"/>
            <a:chExt cx="2547790" cy="9579367"/>
          </a:xfrm>
        </p:grpSpPr>
        <p:grpSp>
          <p:nvGrpSpPr>
            <p:cNvPr id="40" name="グループ化 39">
              <a:extLst>
                <a:ext uri="{FF2B5EF4-FFF2-40B4-BE49-F238E27FC236}">
                  <a16:creationId xmlns:a16="http://schemas.microsoft.com/office/drawing/2014/main" id="{DCFF6C43-1E0A-4940-BF54-5A2F343686AB}"/>
                </a:ext>
              </a:extLst>
            </p:cNvPr>
            <p:cNvGrpSpPr/>
            <p:nvPr/>
          </p:nvGrpSpPr>
          <p:grpSpPr>
            <a:xfrm>
              <a:off x="4349966" y="280105"/>
              <a:ext cx="2432414" cy="9236731"/>
              <a:chOff x="4349966" y="280105"/>
              <a:chExt cx="2432414" cy="9236731"/>
            </a:xfrm>
          </p:grpSpPr>
          <p:sp>
            <p:nvSpPr>
              <p:cNvPr id="11" name="テキスト ボックス 10">
                <a:extLst>
                  <a:ext uri="{FF2B5EF4-FFF2-40B4-BE49-F238E27FC236}">
                    <a16:creationId xmlns:a16="http://schemas.microsoft.com/office/drawing/2014/main" id="{E0CACDD7-FD54-4C82-876D-71695A8B0E20}"/>
                  </a:ext>
                </a:extLst>
              </p:cNvPr>
              <p:cNvSpPr txBox="1"/>
              <p:nvPr/>
            </p:nvSpPr>
            <p:spPr>
              <a:xfrm>
                <a:off x="5827502" y="891716"/>
                <a:ext cx="936721" cy="1692771"/>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サージカルマスクの装着は、正しい装着の写真だけではなく、よく見かける誤った装着の写真も掲示することで互いに注意ができるようになる。</a:t>
                </a:r>
              </a:p>
            </p:txBody>
          </p:sp>
          <p:sp>
            <p:nvSpPr>
              <p:cNvPr id="54" name="テキスト ボックス 53">
                <a:extLst>
                  <a:ext uri="{FF2B5EF4-FFF2-40B4-BE49-F238E27FC236}">
                    <a16:creationId xmlns:a16="http://schemas.microsoft.com/office/drawing/2014/main" id="{681A77EC-134C-4FA5-91DE-1723E110B915}"/>
                  </a:ext>
                </a:extLst>
              </p:cNvPr>
              <p:cNvSpPr txBox="1"/>
              <p:nvPr/>
            </p:nvSpPr>
            <p:spPr>
              <a:xfrm>
                <a:off x="5822209" y="2644269"/>
                <a:ext cx="895817" cy="584775"/>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正しい理由、誤っている理由も載せる。</a:t>
                </a:r>
              </a:p>
            </p:txBody>
          </p:sp>
          <p:sp>
            <p:nvSpPr>
              <p:cNvPr id="55" name="テキスト ボックス 54">
                <a:extLst>
                  <a:ext uri="{FF2B5EF4-FFF2-40B4-BE49-F238E27FC236}">
                    <a16:creationId xmlns:a16="http://schemas.microsoft.com/office/drawing/2014/main" id="{3C5C0623-4D02-4832-9CE4-9CF61DEA9485}"/>
                  </a:ext>
                </a:extLst>
              </p:cNvPr>
              <p:cNvSpPr txBox="1"/>
              <p:nvPr/>
            </p:nvSpPr>
            <p:spPr>
              <a:xfrm>
                <a:off x="5825419" y="3322593"/>
                <a:ext cx="938804" cy="1077218"/>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鼻に隙間がないことは斜め上からだとわかりやすい。</a:t>
                </a:r>
                <a:br>
                  <a:rPr kumimoji="1" lang="en-US" altLang="ja-JP" sz="800" dirty="0">
                    <a:latin typeface="+mn-ea"/>
                  </a:rPr>
                </a:br>
                <a:r>
                  <a:rPr kumimoji="1" lang="ja-JP" altLang="en-US" sz="800" dirty="0">
                    <a:latin typeface="+mn-ea"/>
                  </a:rPr>
                  <a:t>あごは横向きがわかりやすい。</a:t>
                </a:r>
              </a:p>
            </p:txBody>
          </p:sp>
          <p:grpSp>
            <p:nvGrpSpPr>
              <p:cNvPr id="26" name="グループ化 25">
                <a:extLst>
                  <a:ext uri="{FF2B5EF4-FFF2-40B4-BE49-F238E27FC236}">
                    <a16:creationId xmlns:a16="http://schemas.microsoft.com/office/drawing/2014/main" id="{26815A34-55B5-427A-9495-FF86400EFFDC}"/>
                  </a:ext>
                </a:extLst>
              </p:cNvPr>
              <p:cNvGrpSpPr/>
              <p:nvPr/>
            </p:nvGrpSpPr>
            <p:grpSpPr>
              <a:xfrm>
                <a:off x="5305875" y="5155166"/>
                <a:ext cx="1464203" cy="1200329"/>
                <a:chOff x="5305875" y="4850366"/>
                <a:chExt cx="1464203" cy="1200329"/>
              </a:xfrm>
            </p:grpSpPr>
            <p:sp>
              <p:nvSpPr>
                <p:cNvPr id="59" name="テキスト ボックス 58">
                  <a:extLst>
                    <a:ext uri="{FF2B5EF4-FFF2-40B4-BE49-F238E27FC236}">
                      <a16:creationId xmlns:a16="http://schemas.microsoft.com/office/drawing/2014/main" id="{6028F1C2-09FB-4096-8A6F-B27D850545E7}"/>
                    </a:ext>
                  </a:extLst>
                </p:cNvPr>
                <p:cNvSpPr txBox="1"/>
                <p:nvPr/>
              </p:nvSpPr>
              <p:spPr>
                <a:xfrm>
                  <a:off x="5831274" y="4850366"/>
                  <a:ext cx="938804" cy="1200329"/>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耳、頭髪が覆えていることがわかるように、正面と後面の写真があるとよい。　 横向きでもよい。</a:t>
                  </a:r>
                </a:p>
              </p:txBody>
            </p:sp>
            <p:cxnSp>
              <p:nvCxnSpPr>
                <p:cNvPr id="60" name="直線コネクタ 59">
                  <a:extLst>
                    <a:ext uri="{FF2B5EF4-FFF2-40B4-BE49-F238E27FC236}">
                      <a16:creationId xmlns:a16="http://schemas.microsoft.com/office/drawing/2014/main" id="{45E66DE3-9595-4417-8200-3C9DCEDF2AA1}"/>
                    </a:ext>
                  </a:extLst>
                </p:cNvPr>
                <p:cNvCxnSpPr>
                  <a:cxnSpLocks/>
                </p:cNvCxnSpPr>
                <p:nvPr/>
              </p:nvCxnSpPr>
              <p:spPr>
                <a:xfrm flipH="1">
                  <a:off x="5305875" y="4953201"/>
                  <a:ext cx="649624" cy="0"/>
                </a:xfrm>
                <a:prstGeom prst="line">
                  <a:avLst/>
                </a:prstGeom>
                <a:ln w="12700">
                  <a:solidFill>
                    <a:schemeClr val="tx1">
                      <a:lumMod val="95000"/>
                      <a:lumOff val="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62" name="グループ化 61">
                <a:extLst>
                  <a:ext uri="{FF2B5EF4-FFF2-40B4-BE49-F238E27FC236}">
                    <a16:creationId xmlns:a16="http://schemas.microsoft.com/office/drawing/2014/main" id="{C3E0CD4C-8454-4DBD-B5B7-B049C0350ED6}"/>
                  </a:ext>
                </a:extLst>
              </p:cNvPr>
              <p:cNvGrpSpPr/>
              <p:nvPr/>
            </p:nvGrpSpPr>
            <p:grpSpPr>
              <a:xfrm>
                <a:off x="4627741" y="6588942"/>
                <a:ext cx="2154639" cy="1077218"/>
                <a:chOff x="4718100" y="4837797"/>
                <a:chExt cx="2154639" cy="1077218"/>
              </a:xfrm>
            </p:grpSpPr>
            <p:sp>
              <p:nvSpPr>
                <p:cNvPr id="63" name="テキスト ボックス 62">
                  <a:extLst>
                    <a:ext uri="{FF2B5EF4-FFF2-40B4-BE49-F238E27FC236}">
                      <a16:creationId xmlns:a16="http://schemas.microsoft.com/office/drawing/2014/main" id="{FE0C23E3-E480-4CF3-86F8-E4A92CAC7F20}"/>
                    </a:ext>
                  </a:extLst>
                </p:cNvPr>
                <p:cNvSpPr txBox="1"/>
                <p:nvPr/>
              </p:nvSpPr>
              <p:spPr>
                <a:xfrm>
                  <a:off x="5921633" y="4837797"/>
                  <a:ext cx="951106" cy="1077218"/>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アイガードは透明なため、写真には写りにくいが、斜めか横向きが比較的わかりやすい。</a:t>
                  </a:r>
                </a:p>
              </p:txBody>
            </p:sp>
            <p:cxnSp>
              <p:nvCxnSpPr>
                <p:cNvPr id="64" name="直線コネクタ 63">
                  <a:extLst>
                    <a:ext uri="{FF2B5EF4-FFF2-40B4-BE49-F238E27FC236}">
                      <a16:creationId xmlns:a16="http://schemas.microsoft.com/office/drawing/2014/main" id="{DAACE18C-518E-4B51-B545-93B26491B4CE}"/>
                    </a:ext>
                  </a:extLst>
                </p:cNvPr>
                <p:cNvCxnSpPr>
                  <a:cxnSpLocks/>
                </p:cNvCxnSpPr>
                <p:nvPr/>
              </p:nvCxnSpPr>
              <p:spPr>
                <a:xfrm flipH="1">
                  <a:off x="4718100" y="4934149"/>
                  <a:ext cx="1332000" cy="0"/>
                </a:xfrm>
                <a:prstGeom prst="line">
                  <a:avLst/>
                </a:prstGeom>
                <a:ln w="12700">
                  <a:solidFill>
                    <a:schemeClr val="tx1">
                      <a:lumMod val="95000"/>
                      <a:lumOff val="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68" name="グループ化 67">
                <a:extLst>
                  <a:ext uri="{FF2B5EF4-FFF2-40B4-BE49-F238E27FC236}">
                    <a16:creationId xmlns:a16="http://schemas.microsoft.com/office/drawing/2014/main" id="{C003ECDE-F54C-4A9E-857E-C0D81F16662D}"/>
                  </a:ext>
                </a:extLst>
              </p:cNvPr>
              <p:cNvGrpSpPr/>
              <p:nvPr/>
            </p:nvGrpSpPr>
            <p:grpSpPr>
              <a:xfrm>
                <a:off x="4349966" y="7961070"/>
                <a:ext cx="2358996" cy="1446550"/>
                <a:chOff x="4440325" y="4746783"/>
                <a:chExt cx="2358996" cy="1446550"/>
              </a:xfrm>
            </p:grpSpPr>
            <p:sp>
              <p:nvSpPr>
                <p:cNvPr id="69" name="テキスト ボックス 68">
                  <a:extLst>
                    <a:ext uri="{FF2B5EF4-FFF2-40B4-BE49-F238E27FC236}">
                      <a16:creationId xmlns:a16="http://schemas.microsoft.com/office/drawing/2014/main" id="{A44545FC-C40A-428F-95FE-3C3852648FBA}"/>
                    </a:ext>
                  </a:extLst>
                </p:cNvPr>
                <p:cNvSpPr txBox="1"/>
                <p:nvPr/>
              </p:nvSpPr>
              <p:spPr>
                <a:xfrm>
                  <a:off x="5921633" y="4746783"/>
                  <a:ext cx="877688" cy="1446550"/>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ガウンの袖口の上に手袋があることがわかるように撮る。手首のみのアップだとわかりにくいため、手も写っていた方がよい。</a:t>
                  </a:r>
                </a:p>
              </p:txBody>
            </p:sp>
            <p:cxnSp>
              <p:nvCxnSpPr>
                <p:cNvPr id="70" name="直線コネクタ 69">
                  <a:extLst>
                    <a:ext uri="{FF2B5EF4-FFF2-40B4-BE49-F238E27FC236}">
                      <a16:creationId xmlns:a16="http://schemas.microsoft.com/office/drawing/2014/main" id="{BD2BF8C2-43C1-4EFC-B67A-C60E30E1AC31}"/>
                    </a:ext>
                  </a:extLst>
                </p:cNvPr>
                <p:cNvCxnSpPr>
                  <a:cxnSpLocks/>
                </p:cNvCxnSpPr>
                <p:nvPr/>
              </p:nvCxnSpPr>
              <p:spPr>
                <a:xfrm flipH="1">
                  <a:off x="4440325" y="4847853"/>
                  <a:ext cx="1619486" cy="486124"/>
                </a:xfrm>
                <a:prstGeom prst="line">
                  <a:avLst/>
                </a:prstGeom>
                <a:ln w="12700">
                  <a:solidFill>
                    <a:schemeClr val="tx1">
                      <a:lumMod val="95000"/>
                      <a:lumOff val="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8911BD10-1937-45D4-B993-D787279AD845}"/>
                  </a:ext>
                </a:extLst>
              </p:cNvPr>
              <p:cNvGrpSpPr/>
              <p:nvPr/>
            </p:nvGrpSpPr>
            <p:grpSpPr>
              <a:xfrm>
                <a:off x="5854663" y="280105"/>
                <a:ext cx="808641" cy="9236731"/>
                <a:chOff x="5854663" y="280105"/>
                <a:chExt cx="808641" cy="9236731"/>
              </a:xfrm>
            </p:grpSpPr>
            <p:sp>
              <p:nvSpPr>
                <p:cNvPr id="39" name="四角形: 角を丸くする 38">
                  <a:extLst>
                    <a:ext uri="{FF2B5EF4-FFF2-40B4-BE49-F238E27FC236}">
                      <a16:creationId xmlns:a16="http://schemas.microsoft.com/office/drawing/2014/main" id="{9E0B3434-EE55-4693-A83D-D80A8685DA4F}"/>
                    </a:ext>
                  </a:extLst>
                </p:cNvPr>
                <p:cNvSpPr/>
                <p:nvPr/>
              </p:nvSpPr>
              <p:spPr>
                <a:xfrm>
                  <a:off x="5892904" y="478835"/>
                  <a:ext cx="770400" cy="903800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8" name="図 57">
                  <a:extLst>
                    <a:ext uri="{FF2B5EF4-FFF2-40B4-BE49-F238E27FC236}">
                      <a16:creationId xmlns:a16="http://schemas.microsoft.com/office/drawing/2014/main" id="{9BAEBAE1-4B94-4C8D-9128-69A0C9E67B16}"/>
                    </a:ext>
                  </a:extLst>
                </p:cNvPr>
                <p:cNvPicPr>
                  <a:picLocks noChangeAspect="1"/>
                </p:cNvPicPr>
                <p:nvPr/>
              </p:nvPicPr>
              <p:blipFill>
                <a:blip r:embed="rId2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54663" y="280105"/>
                  <a:ext cx="538722" cy="506798"/>
                </a:xfrm>
                <a:prstGeom prst="rect">
                  <a:avLst/>
                </a:prstGeom>
              </p:spPr>
            </p:pic>
          </p:grpSp>
        </p:grpSp>
        <p:sp>
          <p:nvSpPr>
            <p:cNvPr id="66" name="テキスト ボックス 65">
              <a:extLst>
                <a:ext uri="{FF2B5EF4-FFF2-40B4-BE49-F238E27FC236}">
                  <a16:creationId xmlns:a16="http://schemas.microsoft.com/office/drawing/2014/main" id="{FEDED1AB-0161-417B-9562-38046B211149}"/>
                </a:ext>
              </a:extLst>
            </p:cNvPr>
            <p:cNvSpPr txBox="1"/>
            <p:nvPr/>
          </p:nvSpPr>
          <p:spPr>
            <a:xfrm>
              <a:off x="5872036" y="9520918"/>
              <a:ext cx="1025720" cy="338554"/>
            </a:xfrm>
            <a:prstGeom prst="rect">
              <a:avLst/>
            </a:prstGeom>
            <a:noFill/>
          </p:spPr>
          <p:txBody>
            <a:bodyPr wrap="square" rtlCol="0">
              <a:spAutoFit/>
            </a:bodyPr>
            <a:lstStyle/>
            <a:p>
              <a:r>
                <a:rPr kumimoji="1" lang="ja-JP" altLang="en-US" sz="800" b="1" dirty="0">
                  <a:solidFill>
                    <a:srgbClr val="0070C0"/>
                  </a:solidFill>
                </a:rPr>
                <a:t>⇧ </a:t>
              </a:r>
              <a:r>
                <a:rPr kumimoji="1" lang="ja-JP" altLang="en-US" sz="800" dirty="0">
                  <a:solidFill>
                    <a:srgbClr val="0070C0"/>
                  </a:solidFill>
                </a:rPr>
                <a:t>使用時この項目</a:t>
              </a:r>
              <a:endParaRPr kumimoji="1" lang="en-US" altLang="ja-JP" sz="800" dirty="0">
                <a:solidFill>
                  <a:srgbClr val="0070C0"/>
                </a:solidFill>
              </a:endParaRPr>
            </a:p>
            <a:p>
              <a:r>
                <a:rPr kumimoji="1" lang="ja-JP" altLang="en-US" sz="800" dirty="0">
                  <a:solidFill>
                    <a:srgbClr val="0070C0"/>
                  </a:solidFill>
                </a:rPr>
                <a:t>    は削除する。</a:t>
              </a:r>
            </a:p>
          </p:txBody>
        </p:sp>
      </p:grpSp>
      <p:pic>
        <p:nvPicPr>
          <p:cNvPr id="65" name="図 64">
            <a:extLst>
              <a:ext uri="{FF2B5EF4-FFF2-40B4-BE49-F238E27FC236}">
                <a16:creationId xmlns:a16="http://schemas.microsoft.com/office/drawing/2014/main" id="{C53DBA30-DDAA-4FC4-AAA0-62A97FE0240E}"/>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2500" b="37917" l="1563" r="47222">
                        <a14:foregroundMark x1="29427" y1="9028" x2="45399" y2="24028"/>
                        <a14:foregroundMark x1="42448" y1="7500" x2="31858" y2="33889"/>
                        <a14:foregroundMark x1="36632" y1="4028" x2="37240" y2="36528"/>
                        <a14:foregroundMark x1="27344" y1="14028" x2="29601" y2="31389"/>
                        <a14:foregroundMark x1="27344" y1="15556" x2="26736" y2="22639"/>
                      </a14:backgroundRemoval>
                    </a14:imgEffect>
                  </a14:imgLayer>
                </a14:imgProps>
              </a:ext>
              <a:ext uri="{28A0092B-C50C-407E-A947-70E740481C1C}">
                <a14:useLocalDpi xmlns:a14="http://schemas.microsoft.com/office/drawing/2010/main" val="0"/>
              </a:ext>
            </a:extLst>
          </a:blip>
          <a:srcRect l="1579" t="1519" r="75557" b="60508"/>
          <a:stretch/>
        </p:blipFill>
        <p:spPr>
          <a:xfrm>
            <a:off x="3539974" y="620499"/>
            <a:ext cx="601459" cy="624316"/>
          </a:xfrm>
          <a:prstGeom prst="rect">
            <a:avLst/>
          </a:prstGeom>
        </p:spPr>
      </p:pic>
    </p:spTree>
    <p:extLst>
      <p:ext uri="{BB962C8B-B14F-4D97-AF65-F5344CB8AC3E}">
        <p14:creationId xmlns:p14="http://schemas.microsoft.com/office/powerpoint/2010/main" val="1318162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6771EA-DED9-4788-B806-0D2AAE50BA08}"/>
              </a:ext>
            </a:extLst>
          </p:cNvPr>
          <p:cNvSpPr txBox="1"/>
          <p:nvPr/>
        </p:nvSpPr>
        <p:spPr>
          <a:xfrm>
            <a:off x="486546" y="423684"/>
            <a:ext cx="5411053" cy="738664"/>
          </a:xfrm>
          <a:prstGeom prst="rect">
            <a:avLst/>
          </a:prstGeom>
          <a:noFill/>
        </p:spPr>
        <p:txBody>
          <a:bodyPr wrap="square">
            <a:spAutoFit/>
          </a:bodyPr>
          <a:lstStyle/>
          <a:p>
            <a:r>
              <a:rPr lang="ja-JP" altLang="en-US" sz="1200" b="1" dirty="0">
                <a:solidFill>
                  <a:schemeClr val="accent1"/>
                </a:solidFill>
                <a:latin typeface="メイリオ" panose="020B0604030504040204" pitchFamily="50" charset="-128"/>
                <a:ea typeface="メイリオ" panose="020B0604030504040204" pitchFamily="50" charset="-128"/>
              </a:rPr>
              <a:t>完成形</a:t>
            </a:r>
            <a:endParaRPr lang="en-US" altLang="ja-JP" sz="12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全身鏡で確認、または他のスタッフに確認してもらう。</a:t>
            </a:r>
          </a:p>
          <a:p>
            <a:endParaRPr lang="ja-JP" altLang="en-US" sz="1600" dirty="0">
              <a:ea typeface="メイリオ" panose="020B0604030504040204" pitchFamily="50" charset="-128"/>
            </a:endParaRPr>
          </a:p>
        </p:txBody>
      </p:sp>
      <p:sp>
        <p:nvSpPr>
          <p:cNvPr id="5" name="四角形: 角を丸くする 4">
            <a:extLst>
              <a:ext uri="{FF2B5EF4-FFF2-40B4-BE49-F238E27FC236}">
                <a16:creationId xmlns:a16="http://schemas.microsoft.com/office/drawing/2014/main" id="{B4923910-C02C-47A8-884C-A32447385ED9}"/>
              </a:ext>
            </a:extLst>
          </p:cNvPr>
          <p:cNvSpPr/>
          <p:nvPr/>
        </p:nvSpPr>
        <p:spPr>
          <a:xfrm>
            <a:off x="304664" y="7303241"/>
            <a:ext cx="6274553" cy="1650259"/>
          </a:xfrm>
          <a:prstGeom prst="roundRect">
            <a:avLst>
              <a:gd name="adj" fmla="val 23275"/>
            </a:avLst>
          </a:prstGeom>
          <a:ln w="28575" cmpd="tri">
            <a:solidFill>
              <a:srgbClr val="0070C0"/>
            </a:solidFill>
          </a:ln>
        </p:spPr>
        <p:style>
          <a:lnRef idx="2">
            <a:schemeClr val="accent6"/>
          </a:lnRef>
          <a:fillRef idx="1">
            <a:schemeClr val="lt1"/>
          </a:fillRef>
          <a:effectRef idx="0">
            <a:schemeClr val="accent6"/>
          </a:effectRef>
          <a:fontRef idx="minor">
            <a:schemeClr val="dk1"/>
          </a:fontRef>
        </p:style>
        <p:txBody>
          <a:bodyPr wrap="square" rtlCol="0" anchor="t">
            <a:noAutofit/>
          </a:bodyPr>
          <a:lstStyle/>
          <a:p>
            <a:pPr algn="ctr">
              <a:lnSpc>
                <a:spcPts val="2000"/>
              </a:lnSpc>
              <a:spcAft>
                <a:spcPts val="0"/>
              </a:spcAft>
            </a:pPr>
            <a:r>
              <a:rPr lang="ja-JP" sz="1200" b="1" u="sng"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レッドゾーン</a:t>
            </a:r>
            <a:r>
              <a:rPr lang="ja-JP" altLang="en-US" sz="1200" b="1" u="sng"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内</a:t>
            </a:r>
            <a:r>
              <a:rPr lang="ja-JP" sz="1200" b="1" u="sng"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の活動</a:t>
            </a:r>
            <a:r>
              <a:rPr lang="ja-JP" altLang="en-US" sz="1200" b="1" u="sng"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の注意点</a:t>
            </a:r>
            <a:endParaRPr 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ctr">
              <a:lnSpc>
                <a:spcPts val="2000"/>
              </a:lnSpc>
              <a:spcAft>
                <a:spcPts val="0"/>
              </a:spcAft>
            </a:pPr>
            <a:r>
              <a:rPr lang="en-US" sz="1600"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spcAft>
                <a:spcPts val="0"/>
              </a:spcAft>
              <a:buFont typeface="Wingdings" panose="05000000000000000000" pitchFamily="2" charset="2"/>
              <a:buChar char="l"/>
            </a:pPr>
            <a:r>
              <a:rPr lang="ja-JP" sz="105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首から上は触らない。</a:t>
            </a:r>
            <a:endPar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spcAft>
                <a:spcPts val="0"/>
              </a:spcAft>
              <a:buFont typeface="Wingdings" panose="05000000000000000000" pitchFamily="2" charset="2"/>
              <a:buChar char="l"/>
            </a:pPr>
            <a:r>
              <a:rPr lang="ja-JP" altLang="en-US" sz="105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ユニフォームの汚染を防ぐため、</a:t>
            </a:r>
            <a:r>
              <a:rPr lang="ja-JP" sz="105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ガウンをめくってポケットからペンを出したりしない</a:t>
            </a:r>
            <a:r>
              <a:rPr lang="ja-JP" altLang="en-US" sz="105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5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spcAft>
                <a:spcPts val="0"/>
              </a:spcAft>
              <a:buFont typeface="Wingdings" panose="05000000000000000000" pitchFamily="2" charset="2"/>
              <a:buChar char="l"/>
            </a:pPr>
            <a:r>
              <a:rPr lang="ja-JP" altLang="en-US" sz="105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複数の</a:t>
            </a:r>
            <a:r>
              <a:rPr lang="ja-JP" sz="105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患者のケアをするときは、さらに</a:t>
            </a:r>
            <a:r>
              <a:rPr lang="ja-JP" altLang="en-US" sz="105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標準予防策の</a:t>
            </a:r>
            <a:r>
              <a:rPr lang="en-US" altLang="ja-JP" sz="105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5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が必要（</a:t>
            </a:r>
            <a:r>
              <a:rPr lang="en-US" altLang="ja-JP" sz="105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P</a:t>
            </a:r>
            <a:r>
              <a:rPr lang="en-US" altLang="ja-JP" sz="105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14</a:t>
            </a:r>
            <a:r>
              <a:rPr lang="ja-JP" altLang="en-US" sz="105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の（例）参照）</a:t>
            </a:r>
            <a:r>
              <a:rPr lang="ja-JP" altLang="en-US" sz="105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ja-JP" sz="105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9" name="図 8">
            <a:extLst>
              <a:ext uri="{FF2B5EF4-FFF2-40B4-BE49-F238E27FC236}">
                <a16:creationId xmlns:a16="http://schemas.microsoft.com/office/drawing/2014/main" id="{76DE3ACE-DE5E-494C-8789-6A23DFE64130}"/>
              </a:ext>
            </a:extLst>
          </p:cNvPr>
          <p:cNvPicPr>
            <a:picLocks/>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711352" y="1102602"/>
            <a:ext cx="2419200" cy="4573190"/>
          </a:xfrm>
          <a:prstGeom prst="rect">
            <a:avLst/>
          </a:prstGeom>
        </p:spPr>
      </p:pic>
      <p:pic>
        <p:nvPicPr>
          <p:cNvPr id="11" name="図 10">
            <a:extLst>
              <a:ext uri="{FF2B5EF4-FFF2-40B4-BE49-F238E27FC236}">
                <a16:creationId xmlns:a16="http://schemas.microsoft.com/office/drawing/2014/main" id="{F6553260-8C09-4044-9EDF-26347754706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3239226" y="1102602"/>
            <a:ext cx="2230241" cy="4565744"/>
          </a:xfrm>
          <a:prstGeom prst="rect">
            <a:avLst/>
          </a:prstGeom>
        </p:spPr>
      </p:pic>
      <p:sp>
        <p:nvSpPr>
          <p:cNvPr id="7" name="テキスト ボックス 6">
            <a:extLst>
              <a:ext uri="{FF2B5EF4-FFF2-40B4-BE49-F238E27FC236}">
                <a16:creationId xmlns:a16="http://schemas.microsoft.com/office/drawing/2014/main" id="{A29339CA-C412-45AE-9803-A6C402D01455}"/>
              </a:ext>
            </a:extLst>
          </p:cNvPr>
          <p:cNvSpPr txBox="1"/>
          <p:nvPr/>
        </p:nvSpPr>
        <p:spPr>
          <a:xfrm>
            <a:off x="678060" y="6147995"/>
            <a:ext cx="5538282" cy="900246"/>
          </a:xfrm>
          <a:prstGeom prst="rect">
            <a:avLst/>
          </a:prstGeom>
          <a:noFill/>
        </p:spPr>
        <p:txBody>
          <a:bodyPr wrap="square" rtlCol="0">
            <a:spAutoFit/>
          </a:bodyPr>
          <a:lstStyle/>
          <a:p>
            <a:pPr marL="285750" indent="-285750">
              <a:lnSpc>
                <a:spcPts val="1560"/>
              </a:lnSpc>
              <a:buFont typeface="メイリオ" panose="020B0604030504040204" pitchFamily="50" charset="-128"/>
              <a:buChar char="☑"/>
            </a:pPr>
            <a:r>
              <a:rPr kumimoji="1" lang="ja-JP" altLang="en-US" sz="1000" dirty="0">
                <a:latin typeface="メイリオ" panose="020B0604030504040204" pitchFamily="50" charset="-128"/>
                <a:ea typeface="メイリオ" panose="020B0604030504040204" pitchFamily="50" charset="-128"/>
              </a:rPr>
              <a:t>正しいマスクの装着。</a:t>
            </a:r>
            <a:endParaRPr kumimoji="1" lang="en-US" altLang="ja-JP" sz="1000" dirty="0">
              <a:latin typeface="メイリオ" panose="020B0604030504040204" pitchFamily="50" charset="-128"/>
              <a:ea typeface="メイリオ" panose="020B0604030504040204" pitchFamily="50" charset="-128"/>
            </a:endParaRPr>
          </a:p>
          <a:p>
            <a:pPr marL="285750" indent="-285750">
              <a:lnSpc>
                <a:spcPts val="1560"/>
              </a:lnSpc>
              <a:buFont typeface="メイリオ" panose="020B0604030504040204" pitchFamily="50" charset="-128"/>
              <a:buChar char="☑"/>
            </a:pPr>
            <a:r>
              <a:rPr kumimoji="1" lang="ja-JP" altLang="en-US" sz="1000" dirty="0">
                <a:latin typeface="メイリオ" panose="020B0604030504040204" pitchFamily="50" charset="-128"/>
                <a:ea typeface="メイリオ" panose="020B0604030504040204" pitchFamily="50" charset="-128"/>
              </a:rPr>
              <a:t>ガウンの紐がしっかり結んであり、露出が最小限になっている。</a:t>
            </a:r>
            <a:endParaRPr kumimoji="1" lang="en-US" altLang="ja-JP" sz="1000" dirty="0">
              <a:latin typeface="メイリオ" panose="020B0604030504040204" pitchFamily="50" charset="-128"/>
              <a:ea typeface="メイリオ" panose="020B0604030504040204" pitchFamily="50" charset="-128"/>
            </a:endParaRPr>
          </a:p>
          <a:p>
            <a:pPr marL="285750" indent="-285750">
              <a:lnSpc>
                <a:spcPts val="1560"/>
              </a:lnSpc>
              <a:buFont typeface="メイリオ" panose="020B0604030504040204" pitchFamily="50" charset="-128"/>
              <a:buChar char="☑"/>
            </a:pPr>
            <a:r>
              <a:rPr kumimoji="1" lang="ja-JP" altLang="en-US" sz="1000" dirty="0">
                <a:latin typeface="メイリオ" panose="020B0604030504040204" pitchFamily="50" charset="-128"/>
                <a:ea typeface="メイリオ" panose="020B0604030504040204" pitchFamily="50" charset="-128"/>
              </a:rPr>
              <a:t>手首が出ていない。</a:t>
            </a:r>
            <a:endParaRPr kumimoji="1" lang="en-US" altLang="ja-JP" sz="1000" dirty="0">
              <a:latin typeface="メイリオ" panose="020B0604030504040204" pitchFamily="50" charset="-128"/>
              <a:ea typeface="メイリオ" panose="020B0604030504040204" pitchFamily="50" charset="-128"/>
            </a:endParaRPr>
          </a:p>
          <a:p>
            <a:pPr marL="285750" indent="-285750">
              <a:lnSpc>
                <a:spcPts val="1560"/>
              </a:lnSpc>
              <a:buFont typeface="メイリオ" panose="020B0604030504040204" pitchFamily="50" charset="-128"/>
              <a:buChar char="☑"/>
            </a:pPr>
            <a:r>
              <a:rPr kumimoji="1" lang="ja-JP" altLang="en-US" sz="1000" dirty="0">
                <a:latin typeface="メイリオ" panose="020B0604030504040204" pitchFamily="50" charset="-128"/>
                <a:ea typeface="メイリオ" panose="020B0604030504040204" pitchFamily="50" charset="-128"/>
              </a:rPr>
              <a:t>髪の毛が出ていない。</a:t>
            </a:r>
          </a:p>
        </p:txBody>
      </p:sp>
      <p:sp>
        <p:nvSpPr>
          <p:cNvPr id="8" name="テキスト ボックス 7">
            <a:extLst>
              <a:ext uri="{FF2B5EF4-FFF2-40B4-BE49-F238E27FC236}">
                <a16:creationId xmlns:a16="http://schemas.microsoft.com/office/drawing/2014/main" id="{DAFC8B2A-A22E-4D6A-9D8D-36E6186F81C0}"/>
              </a:ext>
            </a:extLst>
          </p:cNvPr>
          <p:cNvSpPr txBox="1"/>
          <p:nvPr/>
        </p:nvSpPr>
        <p:spPr>
          <a:xfrm>
            <a:off x="553728" y="5860242"/>
            <a:ext cx="2671763" cy="276999"/>
          </a:xfrm>
          <a:prstGeom prst="rect">
            <a:avLst/>
          </a:prstGeom>
          <a:noFill/>
        </p:spPr>
        <p:txBody>
          <a:bodyPr wrap="square" rtlCol="0">
            <a:spAutoFit/>
          </a:bodyPr>
          <a:lstStyle/>
          <a:p>
            <a:r>
              <a:rPr kumimoji="1" lang="ja-JP" altLang="en-US" sz="1200" b="1" dirty="0">
                <a:latin typeface="メイリオ" panose="020B0604030504040204" pitchFamily="50" charset="-128"/>
                <a:ea typeface="メイリオ" panose="020B0604030504040204" pitchFamily="50" charset="-128"/>
              </a:rPr>
              <a:t>できていますか？</a:t>
            </a:r>
          </a:p>
        </p:txBody>
      </p:sp>
      <p:sp>
        <p:nvSpPr>
          <p:cNvPr id="4" name="スライド番号プレースホルダー 3">
            <a:extLst>
              <a:ext uri="{FF2B5EF4-FFF2-40B4-BE49-F238E27FC236}">
                <a16:creationId xmlns:a16="http://schemas.microsoft.com/office/drawing/2014/main" id="{B6E15D13-7FD2-4B27-BD04-CB03D1C1AEC3}"/>
              </a:ext>
            </a:extLst>
          </p:cNvPr>
          <p:cNvSpPr>
            <a:spLocks noGrp="1"/>
          </p:cNvSpPr>
          <p:nvPr>
            <p:ph type="sldNum" sz="quarter" idx="12"/>
          </p:nvPr>
        </p:nvSpPr>
        <p:spPr/>
        <p:txBody>
          <a:bodyPr/>
          <a:lstStyle/>
          <a:p>
            <a:fld id="{698D96D4-A717-436E-8A31-61B20D5A5D02}" type="slidenum">
              <a:rPr kumimoji="1" lang="ja-JP" altLang="en-US" smtClean="0"/>
              <a:t>24</a:t>
            </a:fld>
            <a:endParaRPr kumimoji="1" lang="ja-JP" altLang="en-US"/>
          </a:p>
        </p:txBody>
      </p:sp>
      <p:grpSp>
        <p:nvGrpSpPr>
          <p:cNvPr id="12" name="グループ化 11">
            <a:extLst>
              <a:ext uri="{FF2B5EF4-FFF2-40B4-BE49-F238E27FC236}">
                <a16:creationId xmlns:a16="http://schemas.microsoft.com/office/drawing/2014/main" id="{EE2EEB54-9AE9-4EEC-AF55-5E50D1D84925}"/>
              </a:ext>
            </a:extLst>
          </p:cNvPr>
          <p:cNvGrpSpPr/>
          <p:nvPr/>
        </p:nvGrpSpPr>
        <p:grpSpPr>
          <a:xfrm>
            <a:off x="5855190" y="829020"/>
            <a:ext cx="1062444" cy="2132691"/>
            <a:chOff x="5855190" y="848898"/>
            <a:chExt cx="1062444" cy="2132691"/>
          </a:xfrm>
        </p:grpSpPr>
        <p:grpSp>
          <p:nvGrpSpPr>
            <p:cNvPr id="14" name="グループ化 13">
              <a:extLst>
                <a:ext uri="{FF2B5EF4-FFF2-40B4-BE49-F238E27FC236}">
                  <a16:creationId xmlns:a16="http://schemas.microsoft.com/office/drawing/2014/main" id="{F81E5DE1-6647-42EC-9B5E-C25404BD346F}"/>
                </a:ext>
              </a:extLst>
            </p:cNvPr>
            <p:cNvGrpSpPr/>
            <p:nvPr/>
          </p:nvGrpSpPr>
          <p:grpSpPr>
            <a:xfrm>
              <a:off x="5855190" y="848898"/>
              <a:ext cx="867463" cy="1773556"/>
              <a:chOff x="5855190" y="848898"/>
              <a:chExt cx="867463" cy="1773556"/>
            </a:xfrm>
          </p:grpSpPr>
          <p:sp>
            <p:nvSpPr>
              <p:cNvPr id="3" name="四角形: 角を丸くする 2">
                <a:extLst>
                  <a:ext uri="{FF2B5EF4-FFF2-40B4-BE49-F238E27FC236}">
                    <a16:creationId xmlns:a16="http://schemas.microsoft.com/office/drawing/2014/main" id="{A674333D-D26E-4D81-93FD-ED42702B7ABF}"/>
                  </a:ext>
                </a:extLst>
              </p:cNvPr>
              <p:cNvSpPr/>
              <p:nvPr/>
            </p:nvSpPr>
            <p:spPr>
              <a:xfrm rot="10800000" flipV="1">
                <a:off x="5903722" y="1162813"/>
                <a:ext cx="770400" cy="1459641"/>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0AB353AB-A298-4C38-8AB6-C7F7A27E6CC6}"/>
                  </a:ext>
                </a:extLst>
              </p:cNvPr>
              <p:cNvSpPr txBox="1"/>
              <p:nvPr/>
            </p:nvSpPr>
            <p:spPr>
              <a:xfrm>
                <a:off x="5855190" y="1403967"/>
                <a:ext cx="867463" cy="1200329"/>
              </a:xfrm>
              <a:prstGeom prst="rect">
                <a:avLst/>
              </a:prstGeom>
              <a:noFill/>
            </p:spPr>
            <p:txBody>
              <a:bodyPr wrap="square" rtlCol="0">
                <a:spAutoFit/>
              </a:bodyPr>
              <a:lstStyle/>
              <a:p>
                <a:pPr marL="171450" indent="-171450">
                  <a:buFont typeface="Wingdings" panose="05000000000000000000" pitchFamily="2" charset="2"/>
                  <a:buChar char="l"/>
                </a:pPr>
                <a:r>
                  <a:rPr kumimoji="1" lang="en-US" altLang="ja-JP" sz="800" dirty="0">
                    <a:latin typeface="+mn-ea"/>
                  </a:rPr>
                  <a:t>PPE</a:t>
                </a:r>
                <a:r>
                  <a:rPr kumimoji="1" lang="ja-JP" altLang="en-US" sz="800" dirty="0">
                    <a:latin typeface="+mn-ea"/>
                  </a:rPr>
                  <a:t>装着後の全身が入るように撮る。</a:t>
                </a:r>
                <a:endParaRPr kumimoji="1" lang="en-US" altLang="ja-JP" sz="800" dirty="0">
                  <a:latin typeface="+mn-ea"/>
                </a:endParaRPr>
              </a:p>
              <a:p>
                <a:pPr marL="171450" indent="-171450">
                  <a:buFont typeface="Wingdings" panose="05000000000000000000" pitchFamily="2" charset="2"/>
                  <a:buChar char="l"/>
                </a:pPr>
                <a:endParaRPr kumimoji="1" lang="en-US" altLang="ja-JP" sz="800" dirty="0">
                  <a:latin typeface="+mn-ea"/>
                </a:endParaRPr>
              </a:p>
              <a:p>
                <a:pPr marL="171450" indent="-171450">
                  <a:buFont typeface="Wingdings" panose="05000000000000000000" pitchFamily="2" charset="2"/>
                  <a:buChar char="l"/>
                </a:pPr>
                <a:endParaRPr kumimoji="1" lang="en-US" altLang="ja-JP" sz="800" dirty="0">
                  <a:latin typeface="+mn-ea"/>
                </a:endParaRPr>
              </a:p>
              <a:p>
                <a:pPr marL="171450" indent="-171450">
                  <a:buFont typeface="Wingdings" panose="05000000000000000000" pitchFamily="2" charset="2"/>
                  <a:buChar char="l"/>
                </a:pPr>
                <a:r>
                  <a:rPr kumimoji="1" lang="ja-JP" altLang="en-US" sz="800" dirty="0">
                    <a:latin typeface="+mn-ea"/>
                  </a:rPr>
                  <a:t>正面と後面の両方を載せる。</a:t>
                </a:r>
              </a:p>
            </p:txBody>
          </p:sp>
          <p:pic>
            <p:nvPicPr>
              <p:cNvPr id="13" name="図 12">
                <a:extLst>
                  <a:ext uri="{FF2B5EF4-FFF2-40B4-BE49-F238E27FC236}">
                    <a16:creationId xmlns:a16="http://schemas.microsoft.com/office/drawing/2014/main" id="{14EA766C-1827-4C1E-B06E-C5EB82840813}"/>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55190" y="848898"/>
                <a:ext cx="538722" cy="506798"/>
              </a:xfrm>
              <a:prstGeom prst="rect">
                <a:avLst/>
              </a:prstGeom>
            </p:spPr>
          </p:pic>
        </p:grpSp>
        <p:sp>
          <p:nvSpPr>
            <p:cNvPr id="16" name="テキスト ボックス 15">
              <a:extLst>
                <a:ext uri="{FF2B5EF4-FFF2-40B4-BE49-F238E27FC236}">
                  <a16:creationId xmlns:a16="http://schemas.microsoft.com/office/drawing/2014/main" id="{54B4774D-02FD-47AF-9F91-717D851BA9F7}"/>
                </a:ext>
              </a:extLst>
            </p:cNvPr>
            <p:cNvSpPr txBox="1"/>
            <p:nvPr/>
          </p:nvSpPr>
          <p:spPr>
            <a:xfrm>
              <a:off x="5891914" y="2643035"/>
              <a:ext cx="1025720" cy="338554"/>
            </a:xfrm>
            <a:prstGeom prst="rect">
              <a:avLst/>
            </a:prstGeom>
            <a:noFill/>
          </p:spPr>
          <p:txBody>
            <a:bodyPr wrap="square" rtlCol="0">
              <a:spAutoFit/>
            </a:bodyPr>
            <a:lstStyle/>
            <a:p>
              <a:r>
                <a:rPr kumimoji="1" lang="ja-JP" altLang="en-US" sz="800" b="1" dirty="0">
                  <a:solidFill>
                    <a:srgbClr val="0070C0"/>
                  </a:solidFill>
                </a:rPr>
                <a:t>⇧ </a:t>
              </a:r>
              <a:r>
                <a:rPr kumimoji="1" lang="ja-JP" altLang="en-US" sz="800" dirty="0">
                  <a:solidFill>
                    <a:srgbClr val="0070C0"/>
                  </a:solidFill>
                </a:rPr>
                <a:t>使用時この項目</a:t>
              </a:r>
              <a:endParaRPr kumimoji="1" lang="en-US" altLang="ja-JP" sz="800" dirty="0">
                <a:solidFill>
                  <a:srgbClr val="0070C0"/>
                </a:solidFill>
              </a:endParaRPr>
            </a:p>
            <a:p>
              <a:r>
                <a:rPr kumimoji="1" lang="ja-JP" altLang="en-US" sz="800" dirty="0">
                  <a:solidFill>
                    <a:srgbClr val="0070C0"/>
                  </a:solidFill>
                </a:rPr>
                <a:t>    は削除する。</a:t>
              </a:r>
            </a:p>
          </p:txBody>
        </p:sp>
      </p:grpSp>
    </p:spTree>
    <p:extLst>
      <p:ext uri="{BB962C8B-B14F-4D97-AF65-F5344CB8AC3E}">
        <p14:creationId xmlns:p14="http://schemas.microsoft.com/office/powerpoint/2010/main" val="3092568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C225A5A-7829-46FB-B820-5FD0BBBAA62F}"/>
              </a:ext>
            </a:extLst>
          </p:cNvPr>
          <p:cNvSpPr txBox="1"/>
          <p:nvPr/>
        </p:nvSpPr>
        <p:spPr>
          <a:xfrm>
            <a:off x="342148" y="412948"/>
            <a:ext cx="5929534" cy="461665"/>
          </a:xfrm>
          <a:prstGeom prst="rect">
            <a:avLst/>
          </a:prstGeom>
          <a:noFill/>
        </p:spPr>
        <p:txBody>
          <a:bodyPr wrap="square" rtlCol="0">
            <a:spAutoFit/>
          </a:bodyPr>
          <a:lstStyle/>
          <a:p>
            <a:r>
              <a:rPr kumimoji="1" lang="en-US" altLang="ja-JP" sz="1200" b="1" dirty="0">
                <a:solidFill>
                  <a:srgbClr val="0070C0"/>
                </a:solidFill>
                <a:latin typeface="メイリオ" panose="020B0604030504040204" pitchFamily="50" charset="-128"/>
                <a:ea typeface="メイリオ" panose="020B0604030504040204" pitchFamily="50" charset="-128"/>
              </a:rPr>
              <a:t>【</a:t>
            </a:r>
            <a:r>
              <a:rPr kumimoji="1" lang="ja-JP" altLang="en-US" sz="1200" b="1" dirty="0">
                <a:solidFill>
                  <a:srgbClr val="0070C0"/>
                </a:solidFill>
                <a:latin typeface="メイリオ" panose="020B0604030504040204" pitchFamily="50" charset="-128"/>
                <a:ea typeface="メイリオ" panose="020B0604030504040204" pitchFamily="50" charset="-128"/>
              </a:rPr>
              <a:t>参考</a:t>
            </a:r>
            <a:r>
              <a:rPr kumimoji="1" lang="en-US" altLang="ja-JP" sz="1200" b="1" dirty="0">
                <a:solidFill>
                  <a:srgbClr val="0070C0"/>
                </a:solidFill>
                <a:latin typeface="メイリオ" panose="020B0604030504040204" pitchFamily="50" charset="-128"/>
                <a:ea typeface="メイリオ" panose="020B0604030504040204" pitchFamily="50" charset="-128"/>
              </a:rPr>
              <a:t>1】</a:t>
            </a:r>
            <a:r>
              <a:rPr kumimoji="1" lang="en-US" altLang="ja-JP" sz="1200" dirty="0">
                <a:solidFill>
                  <a:srgbClr val="0070C0"/>
                </a:solidFill>
                <a:latin typeface="メイリオ" panose="020B0604030504040204" pitchFamily="50" charset="-128"/>
                <a:ea typeface="メイリオ" panose="020B0604030504040204" pitchFamily="50" charset="-128"/>
              </a:rPr>
              <a:t>N95</a:t>
            </a:r>
            <a:r>
              <a:rPr kumimoji="1" lang="ja-JP" altLang="en-US" sz="1200" dirty="0">
                <a:solidFill>
                  <a:srgbClr val="0070C0"/>
                </a:solidFill>
                <a:latin typeface="メイリオ" panose="020B0604030504040204" pitchFamily="50" charset="-128"/>
                <a:ea typeface="メイリオ" panose="020B0604030504040204" pitchFamily="50" charset="-128"/>
              </a:rPr>
              <a:t>マスクによる</a:t>
            </a:r>
            <a:r>
              <a:rPr kumimoji="1" lang="en-US" altLang="ja-JP" sz="1200" dirty="0">
                <a:solidFill>
                  <a:srgbClr val="0070C0"/>
                </a:solidFill>
                <a:latin typeface="メイリオ" panose="020B0604030504040204" pitchFamily="50" charset="-128"/>
                <a:ea typeface="メイリオ" panose="020B0604030504040204" pitchFamily="50" charset="-128"/>
              </a:rPr>
              <a:t>MDRPU(</a:t>
            </a:r>
            <a:r>
              <a:rPr kumimoji="1" lang="ja-JP" altLang="en-US" sz="1200" dirty="0">
                <a:solidFill>
                  <a:srgbClr val="0070C0"/>
                </a:solidFill>
                <a:latin typeface="メイリオ" panose="020B0604030504040204" pitchFamily="50" charset="-128"/>
                <a:ea typeface="メイリオ" panose="020B0604030504040204" pitchFamily="50" charset="-128"/>
              </a:rPr>
              <a:t>医療関連機器圧迫創傷</a:t>
            </a:r>
            <a:r>
              <a:rPr kumimoji="1" lang="en-US" altLang="ja-JP" sz="1200" dirty="0">
                <a:solidFill>
                  <a:srgbClr val="0070C0"/>
                </a:solidFill>
                <a:latin typeface="メイリオ" panose="020B0604030504040204" pitchFamily="50" charset="-128"/>
                <a:ea typeface="メイリオ" panose="020B0604030504040204" pitchFamily="50" charset="-128"/>
              </a:rPr>
              <a:t>)</a:t>
            </a:r>
            <a:r>
              <a:rPr kumimoji="1" lang="ja-JP" altLang="en-US" sz="1200" dirty="0">
                <a:solidFill>
                  <a:srgbClr val="0070C0"/>
                </a:solidFill>
                <a:latin typeface="メイリオ" panose="020B0604030504040204" pitchFamily="50" charset="-128"/>
                <a:ea typeface="メイリオ" panose="020B0604030504040204" pitchFamily="50" charset="-128"/>
              </a:rPr>
              <a:t>の予防</a:t>
            </a:r>
            <a:endParaRPr kumimoji="1" lang="en-US" altLang="ja-JP" sz="1200" dirty="0">
              <a:solidFill>
                <a:srgbClr val="0070C0"/>
              </a:solidFill>
              <a:latin typeface="メイリオ" panose="020B0604030504040204" pitchFamily="50" charset="-128"/>
              <a:ea typeface="メイリオ" panose="020B0604030504040204" pitchFamily="50" charset="-128"/>
            </a:endParaRPr>
          </a:p>
          <a:p>
            <a:r>
              <a:rPr kumimoji="1" lang="en-US" altLang="ja-JP" sz="1100" dirty="0">
                <a:solidFill>
                  <a:srgbClr val="0070C0"/>
                </a:solidFill>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※MDRPU:</a:t>
            </a:r>
            <a:r>
              <a:rPr kumimoji="1" lang="ja-JP" altLang="en-US" sz="11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Medical Device Related Pressure Ulcer</a:t>
            </a:r>
            <a:endParaRPr kumimoji="1" lang="ja-JP" altLang="en-US" sz="11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61908B66-017F-4745-9B30-FC51933E34CC}"/>
              </a:ext>
            </a:extLst>
          </p:cNvPr>
          <p:cNvSpPr txBox="1"/>
          <p:nvPr/>
        </p:nvSpPr>
        <p:spPr>
          <a:xfrm>
            <a:off x="1033450" y="1602089"/>
            <a:ext cx="1097280" cy="292388"/>
          </a:xfrm>
          <a:prstGeom prst="rect">
            <a:avLst/>
          </a:prstGeom>
          <a:noFill/>
        </p:spPr>
        <p:txBody>
          <a:bodyPr wrap="square" rtlCol="0">
            <a:spAutoFit/>
          </a:bodyPr>
          <a:lstStyle/>
          <a:p>
            <a:r>
              <a:rPr kumimoji="1" lang="ja-JP" altLang="en-US" sz="1300" dirty="0">
                <a:latin typeface="メイリオ" panose="020B0604030504040204" pitchFamily="50" charset="-128"/>
                <a:ea typeface="メイリオ" panose="020B0604030504040204" pitchFamily="50" charset="-128"/>
              </a:rPr>
              <a:t>好発部位</a:t>
            </a:r>
          </a:p>
        </p:txBody>
      </p:sp>
      <p:grpSp>
        <p:nvGrpSpPr>
          <p:cNvPr id="23" name="グループ化 22">
            <a:extLst>
              <a:ext uri="{FF2B5EF4-FFF2-40B4-BE49-F238E27FC236}">
                <a16:creationId xmlns:a16="http://schemas.microsoft.com/office/drawing/2014/main" id="{82EEF561-F7B0-4FE8-B0F0-D0CD3E45D91E}"/>
              </a:ext>
            </a:extLst>
          </p:cNvPr>
          <p:cNvGrpSpPr/>
          <p:nvPr/>
        </p:nvGrpSpPr>
        <p:grpSpPr>
          <a:xfrm>
            <a:off x="2130730" y="931144"/>
            <a:ext cx="3505182" cy="2006924"/>
            <a:chOff x="827547" y="1162415"/>
            <a:chExt cx="4302027" cy="2463165"/>
          </a:xfrm>
        </p:grpSpPr>
        <p:grpSp>
          <p:nvGrpSpPr>
            <p:cNvPr id="22" name="グループ化 21">
              <a:extLst>
                <a:ext uri="{FF2B5EF4-FFF2-40B4-BE49-F238E27FC236}">
                  <a16:creationId xmlns:a16="http://schemas.microsoft.com/office/drawing/2014/main" id="{12A7A821-98C1-42BF-8C41-3CFF57452BDF}"/>
                </a:ext>
              </a:extLst>
            </p:cNvPr>
            <p:cNvGrpSpPr/>
            <p:nvPr/>
          </p:nvGrpSpPr>
          <p:grpSpPr>
            <a:xfrm>
              <a:off x="827547" y="1162415"/>
              <a:ext cx="4302027" cy="2463165"/>
              <a:chOff x="945956" y="1733113"/>
              <a:chExt cx="4302027" cy="2463165"/>
            </a:xfrm>
          </p:grpSpPr>
          <p:grpSp>
            <p:nvGrpSpPr>
              <p:cNvPr id="13" name="グループ化 12">
                <a:extLst>
                  <a:ext uri="{FF2B5EF4-FFF2-40B4-BE49-F238E27FC236}">
                    <a16:creationId xmlns:a16="http://schemas.microsoft.com/office/drawing/2014/main" id="{074DD1E6-82AC-4F31-9150-FF471C66DD45}"/>
                  </a:ext>
                </a:extLst>
              </p:cNvPr>
              <p:cNvGrpSpPr/>
              <p:nvPr/>
            </p:nvGrpSpPr>
            <p:grpSpPr>
              <a:xfrm>
                <a:off x="945956" y="1945443"/>
                <a:ext cx="2299088" cy="2250835"/>
                <a:chOff x="1184081" y="1974018"/>
                <a:chExt cx="2299088" cy="2250835"/>
              </a:xfrm>
            </p:grpSpPr>
            <p:pic>
              <p:nvPicPr>
                <p:cNvPr id="6" name="図 5">
                  <a:extLst>
                    <a:ext uri="{FF2B5EF4-FFF2-40B4-BE49-F238E27FC236}">
                      <a16:creationId xmlns:a16="http://schemas.microsoft.com/office/drawing/2014/main" id="{5A3385E7-7F89-461C-A803-D239B3665A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4081" y="1974018"/>
                  <a:ext cx="2299088" cy="2250835"/>
                </a:xfrm>
                <a:prstGeom prst="rect">
                  <a:avLst/>
                </a:prstGeom>
              </p:spPr>
            </p:pic>
            <p:sp>
              <p:nvSpPr>
                <p:cNvPr id="9" name="楕円 8">
                  <a:extLst>
                    <a:ext uri="{FF2B5EF4-FFF2-40B4-BE49-F238E27FC236}">
                      <a16:creationId xmlns:a16="http://schemas.microsoft.com/office/drawing/2014/main" id="{6EB4BC90-DBBA-42D0-B377-656BEE6BF6B8}"/>
                    </a:ext>
                  </a:extLst>
                </p:cNvPr>
                <p:cNvSpPr/>
                <p:nvPr/>
              </p:nvSpPr>
              <p:spPr>
                <a:xfrm>
                  <a:off x="2040261" y="3210094"/>
                  <a:ext cx="302891" cy="71268"/>
                </a:xfrm>
                <a:prstGeom prst="ellipse">
                  <a:avLst/>
                </a:prstGeom>
                <a:solidFill>
                  <a:srgbClr val="FF65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ysClr val="windowText" lastClr="000000"/>
                      </a:solidFill>
                    </a:ln>
                  </a:endParaRPr>
                </a:p>
              </p:txBody>
            </p:sp>
            <p:sp>
              <p:nvSpPr>
                <p:cNvPr id="10" name="楕円 9">
                  <a:extLst>
                    <a:ext uri="{FF2B5EF4-FFF2-40B4-BE49-F238E27FC236}">
                      <a16:creationId xmlns:a16="http://schemas.microsoft.com/office/drawing/2014/main" id="{C97CBC9D-264E-4372-9BD8-11A6047F7105}"/>
                    </a:ext>
                  </a:extLst>
                </p:cNvPr>
                <p:cNvSpPr/>
                <p:nvPr/>
              </p:nvSpPr>
              <p:spPr>
                <a:xfrm>
                  <a:off x="1640211" y="3314869"/>
                  <a:ext cx="302891" cy="71268"/>
                </a:xfrm>
                <a:prstGeom prst="ellipse">
                  <a:avLst/>
                </a:prstGeom>
                <a:solidFill>
                  <a:srgbClr val="FF65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ysClr val="windowText" lastClr="000000"/>
                      </a:solidFill>
                    </a:ln>
                  </a:endParaRPr>
                </a:p>
              </p:txBody>
            </p:sp>
            <p:sp>
              <p:nvSpPr>
                <p:cNvPr id="11" name="楕円 10">
                  <a:extLst>
                    <a:ext uri="{FF2B5EF4-FFF2-40B4-BE49-F238E27FC236}">
                      <a16:creationId xmlns:a16="http://schemas.microsoft.com/office/drawing/2014/main" id="{442E7656-87AB-4BB1-952A-76B507EADB98}"/>
                    </a:ext>
                  </a:extLst>
                </p:cNvPr>
                <p:cNvSpPr/>
                <p:nvPr/>
              </p:nvSpPr>
              <p:spPr>
                <a:xfrm>
                  <a:off x="2418284" y="3314869"/>
                  <a:ext cx="302891" cy="71268"/>
                </a:xfrm>
                <a:prstGeom prst="ellipse">
                  <a:avLst/>
                </a:prstGeom>
                <a:solidFill>
                  <a:srgbClr val="FF65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ysClr val="windowText" lastClr="000000"/>
                      </a:solidFill>
                    </a:ln>
                  </a:endParaRPr>
                </a:p>
              </p:txBody>
            </p:sp>
            <p:sp>
              <p:nvSpPr>
                <p:cNvPr id="12" name="楕円 11">
                  <a:extLst>
                    <a:ext uri="{FF2B5EF4-FFF2-40B4-BE49-F238E27FC236}">
                      <a16:creationId xmlns:a16="http://schemas.microsoft.com/office/drawing/2014/main" id="{04D55DEA-DB55-4A6F-A7A0-C9295633A5C9}"/>
                    </a:ext>
                  </a:extLst>
                </p:cNvPr>
                <p:cNvSpPr/>
                <p:nvPr/>
              </p:nvSpPr>
              <p:spPr>
                <a:xfrm>
                  <a:off x="2040261" y="3717473"/>
                  <a:ext cx="302891" cy="71268"/>
                </a:xfrm>
                <a:prstGeom prst="ellipse">
                  <a:avLst/>
                </a:prstGeom>
                <a:solidFill>
                  <a:srgbClr val="FF65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ysClr val="windowText" lastClr="000000"/>
                      </a:solidFill>
                    </a:ln>
                  </a:endParaRPr>
                </a:p>
              </p:txBody>
            </p:sp>
          </p:grpSp>
          <p:sp>
            <p:nvSpPr>
              <p:cNvPr id="15" name="吹き出し: 折線 14">
                <a:extLst>
                  <a:ext uri="{FF2B5EF4-FFF2-40B4-BE49-F238E27FC236}">
                    <a16:creationId xmlns:a16="http://schemas.microsoft.com/office/drawing/2014/main" id="{6CAF51D8-29D8-45EA-A39E-32BC88AA3343}"/>
                  </a:ext>
                </a:extLst>
              </p:cNvPr>
              <p:cNvSpPr/>
              <p:nvPr/>
            </p:nvSpPr>
            <p:spPr>
              <a:xfrm>
                <a:off x="3428999" y="1733113"/>
                <a:ext cx="1150832" cy="419537"/>
              </a:xfrm>
              <a:prstGeom prst="borderCallout2">
                <a:avLst>
                  <a:gd name="adj1" fmla="val 18750"/>
                  <a:gd name="adj2" fmla="val -8333"/>
                  <a:gd name="adj3" fmla="val 18750"/>
                  <a:gd name="adj4" fmla="val -16667"/>
                  <a:gd name="adj5" fmla="val 347738"/>
                  <a:gd name="adj6" fmla="val -12572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鼻根部</a:t>
                </a:r>
              </a:p>
            </p:txBody>
          </p:sp>
          <p:sp>
            <p:nvSpPr>
              <p:cNvPr id="16" name="吹き出し: 折線 15">
                <a:extLst>
                  <a:ext uri="{FF2B5EF4-FFF2-40B4-BE49-F238E27FC236}">
                    <a16:creationId xmlns:a16="http://schemas.microsoft.com/office/drawing/2014/main" id="{0C8D3175-A105-4F18-9530-642779D2AAE3}"/>
                  </a:ext>
                </a:extLst>
              </p:cNvPr>
              <p:cNvSpPr/>
              <p:nvPr/>
            </p:nvSpPr>
            <p:spPr>
              <a:xfrm>
                <a:off x="4090987" y="2375098"/>
                <a:ext cx="847725" cy="419537"/>
              </a:xfrm>
              <a:prstGeom prst="borderCallout2">
                <a:avLst>
                  <a:gd name="adj1" fmla="val 18750"/>
                  <a:gd name="adj2" fmla="val -8333"/>
                  <a:gd name="adj3" fmla="val 18750"/>
                  <a:gd name="adj4" fmla="val -16667"/>
                  <a:gd name="adj5" fmla="val 165089"/>
                  <a:gd name="adj6" fmla="val -152714"/>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耳介</a:t>
                </a:r>
              </a:p>
            </p:txBody>
          </p:sp>
          <p:sp>
            <p:nvSpPr>
              <p:cNvPr id="17" name="吹き出し: 折線 16">
                <a:extLst>
                  <a:ext uri="{FF2B5EF4-FFF2-40B4-BE49-F238E27FC236}">
                    <a16:creationId xmlns:a16="http://schemas.microsoft.com/office/drawing/2014/main" id="{20D47290-77A7-4867-B00D-BF7C163EA277}"/>
                  </a:ext>
                </a:extLst>
              </p:cNvPr>
              <p:cNvSpPr/>
              <p:nvPr/>
            </p:nvSpPr>
            <p:spPr>
              <a:xfrm>
                <a:off x="4101224" y="3017083"/>
                <a:ext cx="847725" cy="419537"/>
              </a:xfrm>
              <a:prstGeom prst="borderCallout2">
                <a:avLst>
                  <a:gd name="adj1" fmla="val 18750"/>
                  <a:gd name="adj2" fmla="val -8333"/>
                  <a:gd name="adj3" fmla="val 18750"/>
                  <a:gd name="adj4" fmla="val -16667"/>
                  <a:gd name="adj5" fmla="val 72004"/>
                  <a:gd name="adj6" fmla="val -190916"/>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頬骨</a:t>
                </a:r>
              </a:p>
            </p:txBody>
          </p:sp>
          <p:sp>
            <p:nvSpPr>
              <p:cNvPr id="21" name="吹き出し: 折線 20">
                <a:extLst>
                  <a:ext uri="{FF2B5EF4-FFF2-40B4-BE49-F238E27FC236}">
                    <a16:creationId xmlns:a16="http://schemas.microsoft.com/office/drawing/2014/main" id="{07745CE8-D849-40C7-B8F6-37FC6879597A}"/>
                  </a:ext>
                </a:extLst>
              </p:cNvPr>
              <p:cNvSpPr/>
              <p:nvPr/>
            </p:nvSpPr>
            <p:spPr>
              <a:xfrm>
                <a:off x="4110037" y="3701077"/>
                <a:ext cx="1137946" cy="419537"/>
              </a:xfrm>
              <a:prstGeom prst="borderCallout2">
                <a:avLst>
                  <a:gd name="adj1" fmla="val 18750"/>
                  <a:gd name="adj2" fmla="val -8333"/>
                  <a:gd name="adj3" fmla="val 18750"/>
                  <a:gd name="adj4" fmla="val -16667"/>
                  <a:gd name="adj5" fmla="val 9079"/>
                  <a:gd name="adj6" fmla="val -17458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下顎部</a:t>
                </a:r>
              </a:p>
            </p:txBody>
          </p:sp>
        </p:grpSp>
        <p:sp>
          <p:nvSpPr>
            <p:cNvPr id="19" name="楕円 18">
              <a:extLst>
                <a:ext uri="{FF2B5EF4-FFF2-40B4-BE49-F238E27FC236}">
                  <a16:creationId xmlns:a16="http://schemas.microsoft.com/office/drawing/2014/main" id="{F9EB3D9A-B4C8-498C-936E-B6847B164752}"/>
                </a:ext>
              </a:extLst>
            </p:cNvPr>
            <p:cNvSpPr/>
            <p:nvPr/>
          </p:nvSpPr>
          <p:spPr>
            <a:xfrm>
              <a:off x="994293" y="2480310"/>
              <a:ext cx="165858" cy="71267"/>
            </a:xfrm>
            <a:prstGeom prst="ellipse">
              <a:avLst/>
            </a:prstGeom>
            <a:solidFill>
              <a:srgbClr val="FF65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ysClr val="windowText" lastClr="000000"/>
                  </a:solidFill>
                </a:ln>
              </a:endParaRPr>
            </a:p>
          </p:txBody>
        </p:sp>
        <p:sp>
          <p:nvSpPr>
            <p:cNvPr id="20" name="楕円 19">
              <a:extLst>
                <a:ext uri="{FF2B5EF4-FFF2-40B4-BE49-F238E27FC236}">
                  <a16:creationId xmlns:a16="http://schemas.microsoft.com/office/drawing/2014/main" id="{F7CC6620-E69C-4ABC-88E4-CA225E0623DE}"/>
                </a:ext>
              </a:extLst>
            </p:cNvPr>
            <p:cNvSpPr/>
            <p:nvPr/>
          </p:nvSpPr>
          <p:spPr>
            <a:xfrm>
              <a:off x="2556393" y="2480310"/>
              <a:ext cx="165858" cy="71267"/>
            </a:xfrm>
            <a:prstGeom prst="ellipse">
              <a:avLst/>
            </a:prstGeom>
            <a:solidFill>
              <a:srgbClr val="FF65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ysClr val="windowText" lastClr="000000"/>
                  </a:solidFill>
                </a:ln>
              </a:endParaRPr>
            </a:p>
          </p:txBody>
        </p:sp>
      </p:grpSp>
      <p:sp>
        <p:nvSpPr>
          <p:cNvPr id="28" name="テキスト ボックス 27">
            <a:extLst>
              <a:ext uri="{FF2B5EF4-FFF2-40B4-BE49-F238E27FC236}">
                <a16:creationId xmlns:a16="http://schemas.microsoft.com/office/drawing/2014/main" id="{1646A852-0036-4F11-BA21-DB924F286E6D}"/>
              </a:ext>
            </a:extLst>
          </p:cNvPr>
          <p:cNvSpPr txBox="1"/>
          <p:nvPr/>
        </p:nvSpPr>
        <p:spPr>
          <a:xfrm>
            <a:off x="474990" y="3151834"/>
            <a:ext cx="5929534" cy="1762021"/>
          </a:xfrm>
          <a:prstGeom prst="rect">
            <a:avLst/>
          </a:prstGeom>
          <a:noFill/>
        </p:spPr>
        <p:txBody>
          <a:bodyPr wrap="square" rtlCol="0">
            <a:spAutoFit/>
          </a:bodyPr>
          <a:lstStyle/>
          <a:p>
            <a:pPr marL="342900" indent="-342900">
              <a:buFont typeface="+mj-lt"/>
              <a:buAutoNum type="arabicPeriod"/>
            </a:pPr>
            <a:r>
              <a:rPr kumimoji="1" lang="ja-JP" altLang="en-US" sz="1100" b="1" dirty="0">
                <a:latin typeface="メイリオ" panose="020B0604030504040204" pitchFamily="50" charset="-128"/>
                <a:ea typeface="メイリオ" panose="020B0604030504040204" pitchFamily="50" charset="-128"/>
              </a:rPr>
              <a:t>摩擦・湿潤による皮膚トラブルの予防</a:t>
            </a:r>
            <a:endParaRPr kumimoji="1" lang="en-US" altLang="ja-JP" sz="1100" b="1" dirty="0">
              <a:latin typeface="メイリオ" panose="020B0604030504040204" pitchFamily="50" charset="-128"/>
              <a:ea typeface="メイリオ" panose="020B0604030504040204" pitchFamily="50" charset="-128"/>
            </a:endParaRPr>
          </a:p>
          <a:p>
            <a:pPr marL="742950" lvl="1" indent="-285750">
              <a:buFont typeface="Wingdings" panose="05000000000000000000" pitchFamily="2" charset="2"/>
              <a:buChar char="l"/>
            </a:pPr>
            <a:endParaRPr kumimoji="1" lang="en-US" altLang="ja-JP" sz="500" dirty="0">
              <a:latin typeface="メイリオ" panose="020B0604030504040204" pitchFamily="50" charset="-128"/>
              <a:ea typeface="メイリオ" panose="020B0604030504040204" pitchFamily="50" charset="-128"/>
            </a:endParaRPr>
          </a:p>
          <a:p>
            <a:pPr marL="742950" lvl="1"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適切なスキンケアを行う。</a:t>
            </a:r>
            <a:endParaRPr kumimoji="1" lang="en-US" altLang="ja-JP" sz="1000" dirty="0">
              <a:latin typeface="メイリオ" panose="020B0604030504040204" pitchFamily="50" charset="-128"/>
              <a:ea typeface="メイリオ" panose="020B0604030504040204" pitchFamily="50" charset="-128"/>
            </a:endParaRPr>
          </a:p>
          <a:p>
            <a:pPr marL="1200150" lvl="2" indent="-285750">
              <a:lnSpc>
                <a:spcPts val="1560"/>
              </a:lnSpc>
              <a:buFont typeface="Wingdings" panose="05000000000000000000" pitchFamily="2" charset="2"/>
              <a:buChar char="Ø"/>
            </a:pPr>
            <a:r>
              <a:rPr kumimoji="1" lang="ja-JP" altLang="en-US" sz="1000" dirty="0">
                <a:latin typeface="メイリオ" panose="020B0604030504040204" pitchFamily="50" charset="-128"/>
                <a:ea typeface="メイリオ" panose="020B0604030504040204" pitchFamily="50" charset="-128"/>
              </a:rPr>
              <a:t>アルカリ性の石けんは避ける。</a:t>
            </a:r>
            <a:endParaRPr kumimoji="1" lang="en-US" altLang="ja-JP" sz="1000" dirty="0">
              <a:latin typeface="メイリオ" panose="020B0604030504040204" pitchFamily="50" charset="-128"/>
              <a:ea typeface="メイリオ" panose="020B0604030504040204" pitchFamily="50" charset="-128"/>
            </a:endParaRPr>
          </a:p>
          <a:p>
            <a:pPr marL="1200150" lvl="2" indent="-285750">
              <a:lnSpc>
                <a:spcPts val="1560"/>
              </a:lnSpc>
              <a:buFont typeface="Wingdings" panose="05000000000000000000" pitchFamily="2" charset="2"/>
              <a:buChar char="Ø"/>
            </a:pPr>
            <a:r>
              <a:rPr kumimoji="1" lang="ja-JP" altLang="en-US" sz="1000" dirty="0">
                <a:latin typeface="メイリオ" panose="020B0604030504040204" pitchFamily="50" charset="-128"/>
                <a:ea typeface="メイリオ" panose="020B0604030504040204" pitchFamily="50" charset="-128"/>
              </a:rPr>
              <a:t>清潔に保ち、適度に保湿する。</a:t>
            </a:r>
            <a:endParaRPr kumimoji="1" lang="en-US" altLang="ja-JP" sz="1000" dirty="0">
              <a:latin typeface="メイリオ" panose="020B0604030504040204" pitchFamily="50" charset="-128"/>
              <a:ea typeface="メイリオ" panose="020B0604030504040204" pitchFamily="50" charset="-128"/>
            </a:endParaRPr>
          </a:p>
          <a:p>
            <a:pPr marL="1200150" lvl="2" indent="-285750">
              <a:lnSpc>
                <a:spcPts val="1560"/>
              </a:lnSpc>
              <a:buFont typeface="Wingdings" panose="05000000000000000000" pitchFamily="2" charset="2"/>
              <a:buChar char="Ø"/>
            </a:pPr>
            <a:r>
              <a:rPr kumimoji="1" lang="ja-JP" altLang="en-US" sz="1000" dirty="0">
                <a:latin typeface="メイリオ" panose="020B0604030504040204" pitchFamily="50" charset="-128"/>
                <a:ea typeface="メイリオ" panose="020B0604030504040204" pitchFamily="50" charset="-128"/>
              </a:rPr>
              <a:t>ワセリンやオイルなどは、</a:t>
            </a:r>
            <a:r>
              <a:rPr kumimoji="1" lang="en-US" altLang="ja-JP" sz="1000" dirty="0">
                <a:latin typeface="メイリオ" panose="020B0604030504040204" pitchFamily="50" charset="-128"/>
                <a:ea typeface="メイリオ" panose="020B0604030504040204" pitchFamily="50" charset="-128"/>
              </a:rPr>
              <a:t>N95</a:t>
            </a:r>
            <a:r>
              <a:rPr kumimoji="1" lang="ja-JP" altLang="en-US" sz="1000" dirty="0">
                <a:latin typeface="メイリオ" panose="020B0604030504040204" pitchFamily="50" charset="-128"/>
                <a:ea typeface="メイリオ" panose="020B0604030504040204" pitchFamily="50" charset="-128"/>
              </a:rPr>
              <a:t>マスク装着前はマスクのずれやフィルターに付着するため塗布は避ける。</a:t>
            </a:r>
            <a:endParaRPr kumimoji="1" lang="en-US" altLang="ja-JP" sz="1000" dirty="0">
              <a:latin typeface="メイリオ" panose="020B0604030504040204" pitchFamily="50" charset="-128"/>
              <a:ea typeface="メイリオ" panose="020B0604030504040204" pitchFamily="50" charset="-128"/>
            </a:endParaRPr>
          </a:p>
          <a:p>
            <a:pPr marL="742950" lvl="1"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非アルコール性の液体被膜剤を使用する。</a:t>
            </a:r>
            <a:endParaRPr kumimoji="1" lang="en-US" altLang="ja-JP" sz="1000" dirty="0">
              <a:latin typeface="メイリオ" panose="020B0604030504040204" pitchFamily="50" charset="-128"/>
              <a:ea typeface="メイリオ" panose="020B0604030504040204" pitchFamily="50" charset="-128"/>
            </a:endParaRPr>
          </a:p>
          <a:p>
            <a:pPr marL="1200150" lvl="2" indent="-285750">
              <a:lnSpc>
                <a:spcPts val="1560"/>
              </a:lnSpc>
              <a:buFont typeface="Wingdings" panose="05000000000000000000" pitchFamily="2" charset="2"/>
              <a:buChar char="Ø"/>
            </a:pPr>
            <a:r>
              <a:rPr kumimoji="1" lang="ja-JP" altLang="en-US" sz="1000" dirty="0">
                <a:latin typeface="メイリオ" panose="020B0604030504040204" pitchFamily="50" charset="-128"/>
                <a:ea typeface="メイリオ" panose="020B0604030504040204" pitchFamily="50" charset="-128"/>
              </a:rPr>
              <a:t>圧迫は軽減されない。</a:t>
            </a:r>
            <a:endParaRPr kumimoji="1" lang="en-US" altLang="ja-JP" sz="1000"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9F9FB86E-BEFA-4A3C-90D0-FBAF1717D80B}"/>
              </a:ext>
            </a:extLst>
          </p:cNvPr>
          <p:cNvSpPr txBox="1"/>
          <p:nvPr/>
        </p:nvSpPr>
        <p:spPr>
          <a:xfrm>
            <a:off x="474990" y="5188728"/>
            <a:ext cx="6097260" cy="1967205"/>
          </a:xfrm>
          <a:prstGeom prst="rect">
            <a:avLst/>
          </a:prstGeom>
          <a:noFill/>
        </p:spPr>
        <p:txBody>
          <a:bodyPr wrap="square" rtlCol="0">
            <a:spAutoFit/>
          </a:bodyPr>
          <a:lstStyle/>
          <a:p>
            <a:pPr marL="342900" indent="-342900">
              <a:buFont typeface="+mj-lt"/>
              <a:buAutoNum type="arabicPeriod" startAt="2"/>
            </a:pPr>
            <a:r>
              <a:rPr kumimoji="1" lang="ja-JP" altLang="en-US" sz="1100" b="1" dirty="0">
                <a:latin typeface="メイリオ" panose="020B0604030504040204" pitchFamily="50" charset="-128"/>
                <a:ea typeface="メイリオ" panose="020B0604030504040204" pitchFamily="50" charset="-128"/>
              </a:rPr>
              <a:t>圧迫による皮膚トラブルの予防</a:t>
            </a:r>
            <a:endParaRPr kumimoji="1" lang="en-US" altLang="ja-JP" sz="1100" b="1" dirty="0">
              <a:latin typeface="メイリオ" panose="020B0604030504040204" pitchFamily="50" charset="-128"/>
              <a:ea typeface="メイリオ" panose="020B0604030504040204" pitchFamily="50" charset="-128"/>
            </a:endParaRPr>
          </a:p>
          <a:p>
            <a:pPr marL="742950" lvl="1" indent="-285750">
              <a:buFont typeface="Wingdings" panose="05000000000000000000" pitchFamily="2" charset="2"/>
              <a:buChar char="l"/>
            </a:pPr>
            <a:endParaRPr kumimoji="1" lang="en-US" altLang="ja-JP" sz="500" dirty="0">
              <a:latin typeface="メイリオ" panose="020B0604030504040204" pitchFamily="50" charset="-128"/>
              <a:ea typeface="メイリオ" panose="020B0604030504040204" pitchFamily="50" charset="-128"/>
            </a:endParaRPr>
          </a:p>
          <a:p>
            <a:pPr marL="742950" lvl="1" indent="-285750">
              <a:lnSpc>
                <a:spcPts val="1560"/>
              </a:lnSpc>
              <a:buFont typeface="Wingdings" panose="05000000000000000000" pitchFamily="2" charset="2"/>
              <a:buChar char="l"/>
            </a:pPr>
            <a:r>
              <a:rPr kumimoji="1" lang="en-US" altLang="ja-JP" sz="1000" dirty="0">
                <a:latin typeface="メイリオ" panose="020B0604030504040204" pitchFamily="50" charset="-128"/>
                <a:ea typeface="メイリオ" panose="020B0604030504040204" pitchFamily="50" charset="-128"/>
              </a:rPr>
              <a:t>2</a:t>
            </a:r>
            <a:r>
              <a:rPr kumimoji="1" lang="ja-JP" altLang="en-US" sz="1000" dirty="0">
                <a:latin typeface="メイリオ" panose="020B0604030504040204" pitchFamily="50" charset="-128"/>
                <a:ea typeface="メイリオ" panose="020B0604030504040204" pitchFamily="50" charset="-128"/>
              </a:rPr>
              <a:t>時間ごとに</a:t>
            </a:r>
            <a:r>
              <a:rPr kumimoji="1" lang="en-US" altLang="ja-JP" sz="1000" dirty="0">
                <a:latin typeface="メイリオ" panose="020B0604030504040204" pitchFamily="50" charset="-128"/>
                <a:ea typeface="メイリオ" panose="020B0604030504040204" pitchFamily="50" charset="-128"/>
              </a:rPr>
              <a:t>15</a:t>
            </a:r>
            <a:r>
              <a:rPr kumimoji="1" lang="ja-JP" altLang="en-US" sz="1000" dirty="0">
                <a:latin typeface="メイリオ" panose="020B0604030504040204" pitchFamily="50" charset="-128"/>
                <a:ea typeface="メイリオ" panose="020B0604030504040204" pitchFamily="50" charset="-128"/>
              </a:rPr>
              <a:t>分はグリーンゾーンにて</a:t>
            </a:r>
            <a:r>
              <a:rPr kumimoji="1" lang="en-US" altLang="ja-JP" sz="1000" dirty="0">
                <a:latin typeface="メイリオ" panose="020B0604030504040204" pitchFamily="50" charset="-128"/>
                <a:ea typeface="メイリオ" panose="020B0604030504040204" pitchFamily="50" charset="-128"/>
              </a:rPr>
              <a:t>N95</a:t>
            </a:r>
            <a:r>
              <a:rPr kumimoji="1" lang="ja-JP" altLang="en-US" sz="1000" dirty="0">
                <a:latin typeface="メイリオ" panose="020B0604030504040204" pitchFamily="50" charset="-128"/>
                <a:ea typeface="メイリオ" panose="020B0604030504040204" pitchFamily="50" charset="-128"/>
              </a:rPr>
              <a:t>マスクを外して過ごす。</a:t>
            </a:r>
            <a:br>
              <a:rPr kumimoji="1" lang="en-US" altLang="ja-JP" sz="1000" dirty="0">
                <a:latin typeface="メイリオ" panose="020B0604030504040204" pitchFamily="50" charset="-128"/>
                <a:ea typeface="メイリオ" panose="020B0604030504040204" pitchFamily="50" charset="-128"/>
              </a:rPr>
            </a:br>
            <a:r>
              <a:rPr kumimoji="1" lang="ja-JP" altLang="en-US" sz="1000" dirty="0">
                <a:latin typeface="メイリオ" panose="020B0604030504040204" pitchFamily="50" charset="-128"/>
                <a:ea typeface="メイリオ" panose="020B0604030504040204" pitchFamily="50" charset="-128"/>
              </a:rPr>
              <a:t>最低でも</a:t>
            </a:r>
            <a:r>
              <a:rPr kumimoji="1" lang="en-US" altLang="ja-JP" sz="1000" dirty="0">
                <a:latin typeface="メイリオ" panose="020B0604030504040204" pitchFamily="50" charset="-128"/>
                <a:ea typeface="メイリオ" panose="020B0604030504040204" pitchFamily="50" charset="-128"/>
              </a:rPr>
              <a:t>2</a:t>
            </a:r>
            <a:r>
              <a:rPr kumimoji="1" lang="ja-JP" altLang="en-US" sz="1000" dirty="0">
                <a:latin typeface="メイリオ" panose="020B0604030504040204" pitchFamily="50" charset="-128"/>
                <a:ea typeface="メイリオ" panose="020B0604030504040204" pitchFamily="50" charset="-128"/>
              </a:rPr>
              <a:t>時間ごとに</a:t>
            </a:r>
            <a:r>
              <a:rPr kumimoji="1" lang="en-US" altLang="ja-JP" sz="1000" dirty="0">
                <a:latin typeface="メイリオ" panose="020B0604030504040204" pitchFamily="50" charset="-128"/>
                <a:ea typeface="メイリオ" panose="020B0604030504040204" pitchFamily="50" charset="-128"/>
              </a:rPr>
              <a:t>5</a:t>
            </a:r>
            <a:r>
              <a:rPr kumimoji="1" lang="ja-JP" altLang="en-US" sz="1000" dirty="0">
                <a:latin typeface="メイリオ" panose="020B0604030504040204" pitchFamily="50" charset="-128"/>
                <a:ea typeface="メイリオ" panose="020B0604030504040204" pitchFamily="50" charset="-128"/>
              </a:rPr>
              <a:t>分間は</a:t>
            </a:r>
            <a:r>
              <a:rPr kumimoji="1" lang="en-US" altLang="ja-JP" sz="1000" dirty="0">
                <a:latin typeface="メイリオ" panose="020B0604030504040204" pitchFamily="50" charset="-128"/>
                <a:ea typeface="メイリオ" panose="020B0604030504040204" pitchFamily="50" charset="-128"/>
              </a:rPr>
              <a:t>N95</a:t>
            </a:r>
            <a:r>
              <a:rPr kumimoji="1" lang="ja-JP" altLang="en-US" sz="1000" dirty="0">
                <a:latin typeface="メイリオ" panose="020B0604030504040204" pitchFamily="50" charset="-128"/>
                <a:ea typeface="メイリオ" panose="020B0604030504040204" pitchFamily="50" charset="-128"/>
              </a:rPr>
              <a:t>マスクを外すようにする。</a:t>
            </a:r>
            <a:endParaRPr kumimoji="1" lang="en-US" altLang="ja-JP" sz="1000" dirty="0">
              <a:latin typeface="メイリオ" panose="020B0604030504040204" pitchFamily="50" charset="-128"/>
              <a:ea typeface="メイリオ" panose="020B0604030504040204" pitchFamily="50" charset="-128"/>
            </a:endParaRPr>
          </a:p>
          <a:p>
            <a:pPr marL="742950" lvl="1"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上記の好発部位に薄いハイドロコロイド材などの予防被覆材を使用する。</a:t>
            </a:r>
            <a:endParaRPr kumimoji="1" lang="en-US" altLang="ja-JP" sz="1000" dirty="0">
              <a:latin typeface="メイリオ" panose="020B0604030504040204" pitchFamily="50" charset="-128"/>
              <a:ea typeface="メイリオ" panose="020B0604030504040204" pitchFamily="50" charset="-128"/>
            </a:endParaRPr>
          </a:p>
          <a:p>
            <a:pPr marL="1200150" lvl="2" indent="-285750">
              <a:lnSpc>
                <a:spcPts val="1560"/>
              </a:lnSpc>
              <a:buFont typeface="Wingdings" panose="05000000000000000000" pitchFamily="2" charset="2"/>
              <a:buChar char="Ø"/>
            </a:pPr>
            <a:r>
              <a:rPr kumimoji="1" lang="ja-JP" altLang="en-US" sz="1000" dirty="0">
                <a:latin typeface="メイリオ" panose="020B0604030504040204" pitchFamily="50" charset="-128"/>
                <a:ea typeface="メイリオ" panose="020B0604030504040204" pitchFamily="50" charset="-128"/>
              </a:rPr>
              <a:t>透過性があるものや、スポンジ材などの多孔性のものは使用しない。</a:t>
            </a:r>
            <a:endParaRPr kumimoji="1" lang="en-US" altLang="ja-JP" sz="1000" dirty="0">
              <a:latin typeface="メイリオ" panose="020B0604030504040204" pitchFamily="50" charset="-128"/>
              <a:ea typeface="メイリオ" panose="020B0604030504040204" pitchFamily="50" charset="-128"/>
            </a:endParaRPr>
          </a:p>
          <a:p>
            <a:pPr marL="1200150" lvl="2" indent="-285750">
              <a:lnSpc>
                <a:spcPts val="1560"/>
              </a:lnSpc>
              <a:buFont typeface="Wingdings" panose="05000000000000000000" pitchFamily="2" charset="2"/>
              <a:buChar char="Ø"/>
            </a:pPr>
            <a:r>
              <a:rPr kumimoji="1" lang="ja-JP" altLang="en-US" sz="1000" dirty="0">
                <a:latin typeface="メイリオ" panose="020B0604030504040204" pitchFamily="50" charset="-128"/>
                <a:ea typeface="メイリオ" panose="020B0604030504040204" pitchFamily="50" charset="-128"/>
              </a:rPr>
              <a:t>被覆材を剥がすときは、エアロゾル化したウイルスによる感染を防ぐため、</a:t>
            </a:r>
            <a:br>
              <a:rPr kumimoji="1" lang="en-US" altLang="ja-JP" sz="1000" dirty="0">
                <a:latin typeface="メイリオ" panose="020B0604030504040204" pitchFamily="50" charset="-128"/>
                <a:ea typeface="メイリオ" panose="020B0604030504040204" pitchFamily="50" charset="-128"/>
              </a:rPr>
            </a:br>
            <a:r>
              <a:rPr kumimoji="1" lang="ja-JP" altLang="en-US" sz="1000" dirty="0">
                <a:latin typeface="メイリオ" panose="020B0604030504040204" pitchFamily="50" charset="-128"/>
                <a:ea typeface="メイリオ" panose="020B0604030504040204" pitchFamily="50" charset="-128"/>
              </a:rPr>
              <a:t>目を閉じて息をとめる。</a:t>
            </a:r>
            <a:endParaRPr kumimoji="1" lang="en-US" altLang="ja-JP" sz="1000" dirty="0">
              <a:latin typeface="メイリオ" panose="020B0604030504040204" pitchFamily="50" charset="-128"/>
              <a:ea typeface="メイリオ" panose="020B0604030504040204" pitchFamily="50" charset="-128"/>
            </a:endParaRPr>
          </a:p>
          <a:p>
            <a:pPr marL="1200150" lvl="2" indent="-285750">
              <a:lnSpc>
                <a:spcPts val="1560"/>
              </a:lnSpc>
              <a:buFont typeface="Wingdings" panose="05000000000000000000" pitchFamily="2" charset="2"/>
              <a:buChar char="Ø"/>
            </a:pPr>
            <a:r>
              <a:rPr kumimoji="1" lang="ja-JP" altLang="en-US" sz="1000" dirty="0">
                <a:latin typeface="メイリオ" panose="020B0604030504040204" pitchFamily="50" charset="-128"/>
                <a:ea typeface="メイリオ" panose="020B0604030504040204" pitchFamily="50" charset="-128"/>
              </a:rPr>
              <a:t>被覆材による空気漏れを防ぐために、</a:t>
            </a:r>
            <a:r>
              <a:rPr kumimoji="1" lang="ja-JP" altLang="en-US" sz="1000" dirty="0">
                <a:solidFill>
                  <a:srgbClr val="FF0000"/>
                </a:solidFill>
                <a:latin typeface="メイリオ" panose="020B0604030504040204" pitchFamily="50" charset="-128"/>
                <a:ea typeface="メイリオ" panose="020B0604030504040204" pitchFamily="50" charset="-128"/>
              </a:rPr>
              <a:t>貼付後はユーザーシールチェックで密着性を確認する。</a:t>
            </a:r>
            <a:endParaRPr kumimoji="1" lang="en-US" altLang="ja-JP" sz="1000" dirty="0">
              <a:solidFill>
                <a:srgbClr val="FF0000"/>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3C5993B8-334F-48D7-A6B5-3D22B484434C}"/>
              </a:ext>
            </a:extLst>
          </p:cNvPr>
          <p:cNvSpPr txBox="1"/>
          <p:nvPr/>
        </p:nvSpPr>
        <p:spPr>
          <a:xfrm>
            <a:off x="453476" y="7268326"/>
            <a:ext cx="6097260" cy="1556836"/>
          </a:xfrm>
          <a:prstGeom prst="rect">
            <a:avLst/>
          </a:prstGeom>
          <a:noFill/>
        </p:spPr>
        <p:txBody>
          <a:bodyPr wrap="square" rtlCol="0">
            <a:spAutoFit/>
          </a:bodyPr>
          <a:lstStyle/>
          <a:p>
            <a:pPr marL="342900" indent="-342900">
              <a:buFont typeface="+mj-lt"/>
              <a:buAutoNum type="arabicPeriod" startAt="3"/>
            </a:pPr>
            <a:r>
              <a:rPr kumimoji="1" lang="ja-JP" altLang="en-US" sz="1100" b="1" dirty="0">
                <a:latin typeface="メイリオ" panose="020B0604030504040204" pitchFamily="50" charset="-128"/>
                <a:ea typeface="メイリオ" panose="020B0604030504040204" pitchFamily="50" charset="-128"/>
              </a:rPr>
              <a:t>既に皮膚に創がある場合</a:t>
            </a:r>
            <a:endParaRPr kumimoji="1" lang="en-US" altLang="ja-JP" sz="1100" b="1" dirty="0">
              <a:latin typeface="メイリオ" panose="020B0604030504040204" pitchFamily="50" charset="-128"/>
              <a:ea typeface="メイリオ" panose="020B0604030504040204" pitchFamily="50" charset="-128"/>
            </a:endParaRPr>
          </a:p>
          <a:p>
            <a:pPr marL="742950" lvl="1" indent="-285750">
              <a:buFont typeface="Wingdings" panose="05000000000000000000" pitchFamily="2" charset="2"/>
              <a:buChar char="l"/>
            </a:pPr>
            <a:endParaRPr kumimoji="1" lang="en-US" altLang="ja-JP" sz="500" dirty="0">
              <a:latin typeface="メイリオ" panose="020B0604030504040204" pitchFamily="50" charset="-128"/>
              <a:ea typeface="メイリオ" panose="020B0604030504040204" pitchFamily="50" charset="-128"/>
            </a:endParaRPr>
          </a:p>
          <a:p>
            <a:pPr marL="742950" lvl="1"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薄いハイドロコロイド材を装着する。</a:t>
            </a:r>
            <a:endParaRPr kumimoji="1" lang="en-US" altLang="ja-JP" sz="1000" dirty="0">
              <a:latin typeface="メイリオ" panose="020B0604030504040204" pitchFamily="50" charset="-128"/>
              <a:ea typeface="メイリオ" panose="020B0604030504040204" pitchFamily="50" charset="-128"/>
            </a:endParaRPr>
          </a:p>
          <a:p>
            <a:pPr marL="1200150" lvl="2" indent="-285750">
              <a:lnSpc>
                <a:spcPts val="1560"/>
              </a:lnSpc>
              <a:buFont typeface="Wingdings" panose="05000000000000000000" pitchFamily="2" charset="2"/>
              <a:buChar char="Ø"/>
            </a:pPr>
            <a:r>
              <a:rPr kumimoji="1" lang="ja-JP" altLang="en-US" sz="1000" dirty="0">
                <a:latin typeface="メイリオ" panose="020B0604030504040204" pitchFamily="50" charset="-128"/>
                <a:ea typeface="メイリオ" panose="020B0604030504040204" pitchFamily="50" charset="-128"/>
              </a:rPr>
              <a:t>被覆材を剥がすときは、エアロゾル化したウイルスによる感染を防ぐため、</a:t>
            </a:r>
            <a:br>
              <a:rPr kumimoji="1" lang="en-US" altLang="ja-JP" sz="1000" dirty="0">
                <a:latin typeface="メイリオ" panose="020B0604030504040204" pitchFamily="50" charset="-128"/>
                <a:ea typeface="メイリオ" panose="020B0604030504040204" pitchFamily="50" charset="-128"/>
              </a:rPr>
            </a:br>
            <a:r>
              <a:rPr kumimoji="1" lang="ja-JP" altLang="en-US" sz="1000" dirty="0">
                <a:latin typeface="メイリオ" panose="020B0604030504040204" pitchFamily="50" charset="-128"/>
                <a:ea typeface="メイリオ" panose="020B0604030504040204" pitchFamily="50" charset="-128"/>
              </a:rPr>
              <a:t>目を閉じて息を止める。</a:t>
            </a:r>
            <a:endParaRPr kumimoji="1" lang="en-US" altLang="ja-JP" sz="1000" dirty="0">
              <a:latin typeface="メイリオ" panose="020B0604030504040204" pitchFamily="50" charset="-128"/>
              <a:ea typeface="メイリオ" panose="020B0604030504040204" pitchFamily="50" charset="-128"/>
            </a:endParaRPr>
          </a:p>
          <a:p>
            <a:pPr marL="1200150" lvl="2" indent="-285750">
              <a:lnSpc>
                <a:spcPts val="1560"/>
              </a:lnSpc>
              <a:buFont typeface="Wingdings" panose="05000000000000000000" pitchFamily="2" charset="2"/>
              <a:buChar char="Ø"/>
            </a:pPr>
            <a:r>
              <a:rPr kumimoji="1" lang="ja-JP" altLang="en-US" sz="1000" dirty="0">
                <a:latin typeface="メイリオ" panose="020B0604030504040204" pitchFamily="50" charset="-128"/>
                <a:ea typeface="メイリオ" panose="020B0604030504040204" pitchFamily="50" charset="-128"/>
              </a:rPr>
              <a:t>被覆材による空気漏れを防ぐために、</a:t>
            </a:r>
            <a:r>
              <a:rPr kumimoji="1" lang="ja-JP" altLang="en-US" sz="1000" dirty="0">
                <a:solidFill>
                  <a:srgbClr val="FF0000"/>
                </a:solidFill>
                <a:latin typeface="メイリオ" panose="020B0604030504040204" pitchFamily="50" charset="-128"/>
                <a:ea typeface="メイリオ" panose="020B0604030504040204" pitchFamily="50" charset="-128"/>
              </a:rPr>
              <a:t>貼付後はユーザーシールチェックで密着性を確認する。</a:t>
            </a:r>
            <a:endParaRPr kumimoji="1" lang="en-US" altLang="ja-JP" sz="1000" dirty="0">
              <a:solidFill>
                <a:srgbClr val="FF0000"/>
              </a:solidFill>
              <a:latin typeface="メイリオ" panose="020B0604030504040204" pitchFamily="50" charset="-128"/>
              <a:ea typeface="メイリオ" panose="020B0604030504040204" pitchFamily="50" charset="-128"/>
            </a:endParaRPr>
          </a:p>
          <a:p>
            <a:pPr marL="742950" lvl="1"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創がひどい場合は医師の診察を受ける。</a:t>
            </a:r>
            <a:endParaRPr kumimoji="1" lang="en-US" altLang="ja-JP" sz="10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A893BFB9-0E41-4F29-98EA-95597470A0A3}"/>
              </a:ext>
            </a:extLst>
          </p:cNvPr>
          <p:cNvSpPr txBox="1"/>
          <p:nvPr/>
        </p:nvSpPr>
        <p:spPr>
          <a:xfrm>
            <a:off x="486929" y="9031920"/>
            <a:ext cx="5868660" cy="415498"/>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参考文献</a:t>
            </a:r>
            <a:endParaRPr kumimoji="1" lang="en-US" altLang="ja-JP" sz="700" dirty="0">
              <a:latin typeface="メイリオ" panose="020B0604030504040204" pitchFamily="50" charset="-128"/>
              <a:ea typeface="メイリオ" panose="020B0604030504040204" pitchFamily="50" charset="-128"/>
            </a:endParaRPr>
          </a:p>
          <a:p>
            <a:r>
              <a:rPr kumimoji="1" lang="en-US" altLang="ja-JP" sz="700" dirty="0">
                <a:latin typeface="メイリオ" panose="020B0604030504040204" pitchFamily="50" charset="-128"/>
                <a:ea typeface="メイリオ" panose="020B0604030504040204" pitchFamily="50" charset="-128"/>
              </a:rPr>
              <a:t>THE NATIONAL PRESSURE INJURY ADVISORY PANEL, Position Paper on Preventing Injury with N95 Masks, </a:t>
            </a:r>
            <a:r>
              <a:rPr kumimoji="1" lang="ja-JP" altLang="en-US" sz="700" dirty="0">
                <a:latin typeface="メイリオ" panose="020B0604030504040204" pitchFamily="50" charset="-128"/>
                <a:ea typeface="メイリオ" panose="020B0604030504040204" pitchFamily="50" charset="-128"/>
              </a:rPr>
              <a:t>閲覧日 </a:t>
            </a:r>
            <a:r>
              <a:rPr kumimoji="1" lang="en-US" altLang="ja-JP" sz="700" dirty="0">
                <a:latin typeface="メイリオ" panose="020B0604030504040204" pitchFamily="50" charset="-128"/>
                <a:ea typeface="メイリオ" panose="020B0604030504040204" pitchFamily="50" charset="-128"/>
              </a:rPr>
              <a:t>2021-11-29, https://cdn.ymaws.com/npiap.com/resource/resmgr/position_statements/Mask_Position_Paper_FINAL_fo.pdf</a:t>
            </a:r>
            <a:endParaRPr kumimoji="1" lang="ja-JP" altLang="en-US" sz="7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FA880603-9B0C-4E47-A2E7-4F0A2EF122A9}"/>
              </a:ext>
            </a:extLst>
          </p:cNvPr>
          <p:cNvSpPr>
            <a:spLocks noGrp="1"/>
          </p:cNvSpPr>
          <p:nvPr>
            <p:ph type="sldNum" sz="quarter" idx="12"/>
          </p:nvPr>
        </p:nvSpPr>
        <p:spPr/>
        <p:txBody>
          <a:bodyPr/>
          <a:lstStyle/>
          <a:p>
            <a:fld id="{698D96D4-A717-436E-8A31-61B20D5A5D02}" type="slidenum">
              <a:rPr kumimoji="1" lang="ja-JP" altLang="en-US" smtClean="0"/>
              <a:t>25</a:t>
            </a:fld>
            <a:endParaRPr kumimoji="1" lang="ja-JP" altLang="en-US" dirty="0"/>
          </a:p>
        </p:txBody>
      </p:sp>
    </p:spTree>
    <p:extLst>
      <p:ext uri="{BB962C8B-B14F-4D97-AF65-F5344CB8AC3E}">
        <p14:creationId xmlns:p14="http://schemas.microsoft.com/office/powerpoint/2010/main" val="944187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EAD506E-CCFE-4D1A-A29C-D3D8E3EE58C8}"/>
              </a:ext>
            </a:extLst>
          </p:cNvPr>
          <p:cNvSpPr txBox="1"/>
          <p:nvPr/>
        </p:nvSpPr>
        <p:spPr>
          <a:xfrm>
            <a:off x="558148" y="587676"/>
            <a:ext cx="5741704" cy="284693"/>
          </a:xfrm>
          <a:prstGeom prst="rect">
            <a:avLst/>
          </a:prstGeom>
          <a:noFill/>
        </p:spPr>
        <p:txBody>
          <a:bodyPr wrap="square">
            <a:spAutoFit/>
          </a:bodyPr>
          <a:lstStyle/>
          <a:p>
            <a:pPr>
              <a:lnSpc>
                <a:spcPts val="1600"/>
              </a:lnSpc>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2021</a:t>
            </a:r>
            <a:r>
              <a:rPr lang="ja-JP" altLang="en-US" sz="1000" dirty="0">
                <a:latin typeface="メイリオ" panose="020B0604030504040204" pitchFamily="50" charset="-128"/>
                <a:ea typeface="メイリオ" panose="020B0604030504040204" pitchFamily="50" charset="-128"/>
              </a:rPr>
              <a:t>年</a:t>
            </a:r>
            <a:r>
              <a:rPr lang="en-US" altLang="ja-JP" sz="1000" dirty="0">
                <a:latin typeface="メイリオ" panose="020B0604030504040204" pitchFamily="50" charset="-128"/>
                <a:ea typeface="メイリオ" panose="020B0604030504040204" pitchFamily="50" charset="-128"/>
              </a:rPr>
              <a:t>6</a:t>
            </a:r>
            <a:r>
              <a:rPr lang="ja-JP" altLang="en-US" sz="1000" dirty="0">
                <a:latin typeface="メイリオ" panose="020B0604030504040204" pitchFamily="50" charset="-128"/>
                <a:ea typeface="メイリオ" panose="020B0604030504040204" pitchFamily="50" charset="-128"/>
              </a:rPr>
              <a:t>月に制定されたマスクの</a:t>
            </a:r>
            <a:r>
              <a:rPr lang="en-US" altLang="ja-JP" sz="1000" dirty="0">
                <a:latin typeface="メイリオ" panose="020B0604030504040204" pitchFamily="50" charset="-128"/>
                <a:ea typeface="メイリオ" panose="020B0604030504040204" pitchFamily="50" charset="-128"/>
              </a:rPr>
              <a:t>JIS</a:t>
            </a:r>
            <a:r>
              <a:rPr lang="ja-JP" altLang="en-US" sz="1000" dirty="0">
                <a:latin typeface="メイリオ" panose="020B0604030504040204" pitchFamily="50" charset="-128"/>
                <a:ea typeface="メイリオ" panose="020B0604030504040204" pitchFamily="50" charset="-128"/>
              </a:rPr>
              <a:t>規格では、医療用、一般用、感染対策医療用がある。</a:t>
            </a:r>
          </a:p>
        </p:txBody>
      </p:sp>
      <p:sp>
        <p:nvSpPr>
          <p:cNvPr id="6" name="テキスト ボックス 5">
            <a:extLst>
              <a:ext uri="{FF2B5EF4-FFF2-40B4-BE49-F238E27FC236}">
                <a16:creationId xmlns:a16="http://schemas.microsoft.com/office/drawing/2014/main" id="{E73FE8DC-2685-43AC-8CC9-FFD6B828D1CF}"/>
              </a:ext>
            </a:extLst>
          </p:cNvPr>
          <p:cNvSpPr txBox="1"/>
          <p:nvPr/>
        </p:nvSpPr>
        <p:spPr>
          <a:xfrm>
            <a:off x="370318" y="339857"/>
            <a:ext cx="5929534" cy="276999"/>
          </a:xfrm>
          <a:prstGeom prst="rect">
            <a:avLst/>
          </a:prstGeom>
          <a:noFill/>
        </p:spPr>
        <p:txBody>
          <a:bodyPr wrap="square" rtlCol="0">
            <a:spAutoFit/>
          </a:bodyPr>
          <a:lstStyle/>
          <a:p>
            <a:r>
              <a:rPr kumimoji="1" lang="en-US" altLang="ja-JP" sz="1200" b="1" dirty="0">
                <a:solidFill>
                  <a:srgbClr val="0070C0"/>
                </a:solidFill>
                <a:latin typeface="メイリオ" panose="020B0604030504040204" pitchFamily="50" charset="-128"/>
                <a:ea typeface="メイリオ" panose="020B0604030504040204" pitchFamily="50" charset="-128"/>
              </a:rPr>
              <a:t>【</a:t>
            </a:r>
            <a:r>
              <a:rPr kumimoji="1" lang="ja-JP" altLang="en-US" sz="1200" b="1" dirty="0">
                <a:solidFill>
                  <a:srgbClr val="0070C0"/>
                </a:solidFill>
                <a:latin typeface="メイリオ" panose="020B0604030504040204" pitchFamily="50" charset="-128"/>
                <a:ea typeface="メイリオ" panose="020B0604030504040204" pitchFamily="50" charset="-128"/>
              </a:rPr>
              <a:t>参考</a:t>
            </a:r>
            <a:r>
              <a:rPr kumimoji="1" lang="en-US" altLang="ja-JP" sz="1200" b="1" dirty="0">
                <a:solidFill>
                  <a:srgbClr val="0070C0"/>
                </a:solidFill>
                <a:latin typeface="メイリオ" panose="020B0604030504040204" pitchFamily="50" charset="-128"/>
                <a:ea typeface="メイリオ" panose="020B0604030504040204" pitchFamily="50" charset="-128"/>
              </a:rPr>
              <a:t>2】</a:t>
            </a:r>
            <a:r>
              <a:rPr kumimoji="1" lang="ja-JP" altLang="en-US" sz="1200" dirty="0">
                <a:solidFill>
                  <a:srgbClr val="0070C0"/>
                </a:solidFill>
                <a:latin typeface="メイリオ" panose="020B0604030504040204" pitchFamily="50" charset="-128"/>
                <a:ea typeface="メイリオ" panose="020B0604030504040204" pitchFamily="50" charset="-128"/>
              </a:rPr>
              <a:t>マスクの種類について</a:t>
            </a:r>
            <a:endParaRPr kumimoji="1" lang="ja-JP" altLang="en-US" sz="12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3096DA43-59EB-404F-8C7A-1E1521007D55}"/>
              </a:ext>
            </a:extLst>
          </p:cNvPr>
          <p:cNvSpPr txBox="1"/>
          <p:nvPr/>
        </p:nvSpPr>
        <p:spPr>
          <a:xfrm>
            <a:off x="454410" y="896500"/>
            <a:ext cx="3079007" cy="261610"/>
          </a:xfrm>
          <a:prstGeom prst="rect">
            <a:avLst/>
          </a:prstGeom>
          <a:noFill/>
        </p:spPr>
        <p:txBody>
          <a:bodyPr wrap="square" rtlCol="0">
            <a:spAutoFit/>
          </a:bodyPr>
          <a:lstStyle/>
          <a:p>
            <a:pPr marL="342900" indent="-342900">
              <a:buFont typeface="+mj-lt"/>
              <a:buAutoNum type="arabicPeriod"/>
            </a:pPr>
            <a:r>
              <a:rPr kumimoji="1" lang="ja-JP" altLang="en-US" sz="1050" b="1" dirty="0">
                <a:latin typeface="メイリオ" panose="020B0604030504040204" pitchFamily="50" charset="-128"/>
                <a:ea typeface="メイリオ" panose="020B0604030504040204" pitchFamily="50" charset="-128"/>
              </a:rPr>
              <a:t>医療用マスク（サージカルマスク）</a:t>
            </a:r>
          </a:p>
        </p:txBody>
      </p:sp>
      <p:graphicFrame>
        <p:nvGraphicFramePr>
          <p:cNvPr id="10" name="表 9">
            <a:extLst>
              <a:ext uri="{FF2B5EF4-FFF2-40B4-BE49-F238E27FC236}">
                <a16:creationId xmlns:a16="http://schemas.microsoft.com/office/drawing/2014/main" id="{8793245B-EAC9-4954-82A1-C602C3593F80}"/>
              </a:ext>
            </a:extLst>
          </p:cNvPr>
          <p:cNvGraphicFramePr>
            <a:graphicFrameLocks noGrp="1"/>
          </p:cNvGraphicFramePr>
          <p:nvPr>
            <p:extLst>
              <p:ext uri="{D42A27DB-BD31-4B8C-83A1-F6EECF244321}">
                <p14:modId xmlns:p14="http://schemas.microsoft.com/office/powerpoint/2010/main" val="2814845586"/>
              </p:ext>
            </p:extLst>
          </p:nvPr>
        </p:nvGraphicFramePr>
        <p:xfrm>
          <a:off x="609025" y="1777757"/>
          <a:ext cx="5044918" cy="2294970"/>
        </p:xfrm>
        <a:graphic>
          <a:graphicData uri="http://schemas.openxmlformats.org/drawingml/2006/table">
            <a:tbl>
              <a:tblPr/>
              <a:tblGrid>
                <a:gridCol w="2242727">
                  <a:extLst>
                    <a:ext uri="{9D8B030D-6E8A-4147-A177-3AD203B41FA5}">
                      <a16:colId xmlns:a16="http://schemas.microsoft.com/office/drawing/2014/main" val="3701776381"/>
                    </a:ext>
                  </a:extLst>
                </a:gridCol>
                <a:gridCol w="960045">
                  <a:extLst>
                    <a:ext uri="{9D8B030D-6E8A-4147-A177-3AD203B41FA5}">
                      <a16:colId xmlns:a16="http://schemas.microsoft.com/office/drawing/2014/main" val="3668885000"/>
                    </a:ext>
                  </a:extLst>
                </a:gridCol>
                <a:gridCol w="959139">
                  <a:extLst>
                    <a:ext uri="{9D8B030D-6E8A-4147-A177-3AD203B41FA5}">
                      <a16:colId xmlns:a16="http://schemas.microsoft.com/office/drawing/2014/main" val="4167030271"/>
                    </a:ext>
                  </a:extLst>
                </a:gridCol>
                <a:gridCol w="883007">
                  <a:extLst>
                    <a:ext uri="{9D8B030D-6E8A-4147-A177-3AD203B41FA5}">
                      <a16:colId xmlns:a16="http://schemas.microsoft.com/office/drawing/2014/main" val="3535617994"/>
                    </a:ext>
                  </a:extLst>
                </a:gridCol>
              </a:tblGrid>
              <a:tr h="247059">
                <a:tc rowSpan="2">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rPr>
                        <a:t>項目</a:t>
                      </a:r>
                    </a:p>
                  </a:txBody>
                  <a:tcPr marL="86475" marR="86475" marT="43237" marB="432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3">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rPr>
                        <a:t>品質基準</a:t>
                      </a:r>
                    </a:p>
                  </a:txBody>
                  <a:tcPr marL="86475" marR="86475" marT="43237" marB="4323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3985489"/>
                  </a:ext>
                </a:extLst>
              </a:tr>
              <a:tr h="247059">
                <a:tc vMerge="1">
                  <a:txBody>
                    <a:bodyPr/>
                    <a:lstStyle/>
                    <a:p>
                      <a:endParaRPr kumimoji="1" lang="ja-JP" altLang="en-US"/>
                    </a:p>
                  </a:txBody>
                  <a:tcPr/>
                </a:tc>
                <a:tc>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rPr>
                        <a:t>クラス</a:t>
                      </a:r>
                      <a:r>
                        <a:rPr lang="en-US" altLang="ja-JP" sz="900" b="1" i="0" u="none" strike="noStrike" dirty="0">
                          <a:solidFill>
                            <a:srgbClr val="000000"/>
                          </a:solidFill>
                          <a:effectLst/>
                          <a:latin typeface="メイリオ" panose="020B0604030504040204" pitchFamily="50" charset="-128"/>
                          <a:ea typeface="メイリオ" panose="020B0604030504040204" pitchFamily="50" charset="-128"/>
                        </a:rPr>
                        <a:t>Ⅰ</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900" b="1" i="0" u="none" strike="noStrike">
                          <a:solidFill>
                            <a:srgbClr val="000000"/>
                          </a:solidFill>
                          <a:effectLst/>
                          <a:latin typeface="メイリオ" panose="020B0604030504040204" pitchFamily="50" charset="-128"/>
                          <a:ea typeface="メイリオ" panose="020B0604030504040204" pitchFamily="50" charset="-128"/>
                        </a:rPr>
                        <a:t>クラス</a:t>
                      </a:r>
                      <a:r>
                        <a:rPr lang="en-US" altLang="ja-JP" sz="900" b="1" i="0" u="none" strike="noStrike">
                          <a:solidFill>
                            <a:srgbClr val="000000"/>
                          </a:solidFill>
                          <a:effectLst/>
                          <a:latin typeface="メイリオ" panose="020B0604030504040204" pitchFamily="50" charset="-128"/>
                          <a:ea typeface="メイリオ" panose="020B0604030504040204" pitchFamily="50" charset="-128"/>
                        </a:rPr>
                        <a:t>Ⅱ</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900" b="1" i="0" u="none" strike="noStrike">
                          <a:solidFill>
                            <a:srgbClr val="000000"/>
                          </a:solidFill>
                          <a:effectLst/>
                          <a:latin typeface="メイリオ" panose="020B0604030504040204" pitchFamily="50" charset="-128"/>
                          <a:ea typeface="メイリオ" panose="020B0604030504040204" pitchFamily="50" charset="-128"/>
                        </a:rPr>
                        <a:t>クラス</a:t>
                      </a:r>
                      <a:r>
                        <a:rPr lang="en-US" altLang="ja-JP" sz="900" b="1" i="0" u="none" strike="noStrike">
                          <a:solidFill>
                            <a:srgbClr val="000000"/>
                          </a:solidFill>
                          <a:effectLst/>
                          <a:latin typeface="メイリオ" panose="020B0604030504040204" pitchFamily="50" charset="-128"/>
                          <a:ea typeface="メイリオ" panose="020B0604030504040204" pitchFamily="50" charset="-128"/>
                        </a:rPr>
                        <a:t>Ⅲ</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34141083"/>
                  </a:ext>
                </a:extLst>
              </a:tr>
              <a:tr h="300091">
                <a:tc>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rPr>
                        <a:t>微小粒子捕集効率（</a:t>
                      </a:r>
                      <a:r>
                        <a:rPr lang="en-US" sz="900" b="1" i="0" u="none" strike="noStrike" dirty="0">
                          <a:solidFill>
                            <a:srgbClr val="000000"/>
                          </a:solidFill>
                          <a:effectLst/>
                          <a:latin typeface="メイリオ" panose="020B0604030504040204" pitchFamily="50" charset="-128"/>
                          <a:ea typeface="メイリオ" panose="020B0604030504040204" pitchFamily="50" charset="-128"/>
                        </a:rPr>
                        <a:t>PFE）</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95</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98</a:t>
                      </a: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98</a:t>
                      </a: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42200643"/>
                  </a:ext>
                </a:extLst>
              </a:tr>
              <a:tr h="304326">
                <a:tc>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rPr>
                        <a:t>バクテリア飛まつ捕集効率（</a:t>
                      </a:r>
                      <a:r>
                        <a:rPr lang="en-US" altLang="ja-JP" sz="900" b="1" i="0" u="none" strike="noStrike" dirty="0">
                          <a:solidFill>
                            <a:srgbClr val="000000"/>
                          </a:solidFill>
                          <a:effectLst/>
                          <a:latin typeface="メイリオ" panose="020B0604030504040204" pitchFamily="50" charset="-128"/>
                          <a:ea typeface="メイリオ" panose="020B0604030504040204" pitchFamily="50" charset="-128"/>
                        </a:rPr>
                        <a:t>BFE</a:t>
                      </a: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rPr>
                        <a:t>）</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95</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98</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98</a:t>
                      </a: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7191064"/>
                  </a:ext>
                </a:extLst>
              </a:tr>
              <a:tr h="322227">
                <a:tc>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rPr>
                        <a:t>ウイルス飛まつ捕集効率（</a:t>
                      </a:r>
                      <a:r>
                        <a:rPr lang="en-US" altLang="ja-JP" sz="900" b="1" i="0" u="none" strike="noStrike" dirty="0">
                          <a:solidFill>
                            <a:srgbClr val="000000"/>
                          </a:solidFill>
                          <a:effectLst/>
                          <a:latin typeface="メイリオ" panose="020B0604030504040204" pitchFamily="50" charset="-128"/>
                          <a:ea typeface="メイリオ" panose="020B0604030504040204" pitchFamily="50" charset="-128"/>
                        </a:rPr>
                        <a:t>VFE</a:t>
                      </a: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rPr>
                        <a:t>）</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95</a:t>
                      </a: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98</a:t>
                      </a: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98</a:t>
                      </a: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71770897"/>
                  </a:ext>
                </a:extLst>
              </a:tr>
              <a:tr h="323076">
                <a:tc>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rPr>
                        <a:t>圧力損失（通気性）</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メイリオ" panose="020B0604030504040204" pitchFamily="50" charset="-128"/>
                          <a:ea typeface="メイリオ" panose="020B0604030504040204" pitchFamily="50" charset="-128"/>
                        </a:rPr>
                        <a:t>＜60Pa/cm</a:t>
                      </a:r>
                      <a:r>
                        <a:rPr lang="en-US" sz="900" b="0" i="0" u="none" strike="noStrike" baseline="30000">
                          <a:solidFill>
                            <a:srgbClr val="000000"/>
                          </a:solidFill>
                          <a:effectLst/>
                          <a:latin typeface="メイリオ" panose="020B0604030504040204" pitchFamily="50" charset="-128"/>
                          <a:ea typeface="メイリオ" panose="020B0604030504040204" pitchFamily="50" charset="-128"/>
                        </a:rPr>
                        <a:t>2</a:t>
                      </a:r>
                      <a:endParaRPr 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メイリオ" panose="020B0604030504040204" pitchFamily="50" charset="-128"/>
                          <a:ea typeface="メイリオ" panose="020B0604030504040204" pitchFamily="50" charset="-128"/>
                        </a:rPr>
                        <a:t>＜60Pa/cm</a:t>
                      </a:r>
                      <a:r>
                        <a:rPr lang="en-US" sz="900" b="0" i="0" u="none" strike="noStrike" baseline="30000">
                          <a:solidFill>
                            <a:srgbClr val="000000"/>
                          </a:solidFill>
                          <a:effectLst/>
                          <a:latin typeface="メイリオ" panose="020B0604030504040204" pitchFamily="50" charset="-128"/>
                          <a:ea typeface="メイリオ" panose="020B0604030504040204" pitchFamily="50" charset="-128"/>
                        </a:rPr>
                        <a:t>2</a:t>
                      </a:r>
                      <a:endParaRPr 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メイリオ" panose="020B0604030504040204" pitchFamily="50" charset="-128"/>
                          <a:ea typeface="メイリオ" panose="020B0604030504040204" pitchFamily="50" charset="-128"/>
                        </a:rPr>
                        <a:t>＜60Pa/cm</a:t>
                      </a:r>
                      <a:r>
                        <a:rPr lang="en-US" sz="900" b="0" i="0" u="none" strike="noStrike" baseline="30000">
                          <a:solidFill>
                            <a:srgbClr val="000000"/>
                          </a:solidFill>
                          <a:effectLst/>
                          <a:latin typeface="メイリオ" panose="020B0604030504040204" pitchFamily="50" charset="-128"/>
                          <a:ea typeface="メイリオ" panose="020B0604030504040204" pitchFamily="50" charset="-128"/>
                        </a:rPr>
                        <a:t>2</a:t>
                      </a:r>
                      <a:endParaRPr 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3372898"/>
                  </a:ext>
                </a:extLst>
              </a:tr>
              <a:tr h="304073">
                <a:tc>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rPr>
                        <a:t>人工血液バリア性</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メイリオ" panose="020B0604030504040204" pitchFamily="50" charset="-128"/>
                          <a:ea typeface="メイリオ" panose="020B0604030504040204" pitchFamily="50" charset="-128"/>
                        </a:rPr>
                        <a:t>10.6kPa</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16kPa</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メイリオ" panose="020B0604030504040204" pitchFamily="50" charset="-128"/>
                          <a:ea typeface="メイリオ" panose="020B0604030504040204" pitchFamily="50" charset="-128"/>
                        </a:rPr>
                        <a:t>21.3kPa</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33714136"/>
                  </a:ext>
                </a:extLst>
              </a:tr>
              <a:tr h="247059">
                <a:tc>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rPr>
                        <a:t>可燃性</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区分</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1</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区分</a:t>
                      </a: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1</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区分</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1</a:t>
                      </a:r>
                    </a:p>
                  </a:txBody>
                  <a:tcPr marL="9008" marR="9008" marT="90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27889311"/>
                  </a:ext>
                </a:extLst>
              </a:tr>
            </a:tbl>
          </a:graphicData>
        </a:graphic>
      </p:graphicFrame>
      <p:sp>
        <p:nvSpPr>
          <p:cNvPr id="14" name="テキスト ボックス 13">
            <a:extLst>
              <a:ext uri="{FF2B5EF4-FFF2-40B4-BE49-F238E27FC236}">
                <a16:creationId xmlns:a16="http://schemas.microsoft.com/office/drawing/2014/main" id="{086E3EC5-9993-4209-9851-37C097BCB513}"/>
              </a:ext>
            </a:extLst>
          </p:cNvPr>
          <p:cNvSpPr txBox="1"/>
          <p:nvPr/>
        </p:nvSpPr>
        <p:spPr>
          <a:xfrm>
            <a:off x="464293" y="5224139"/>
            <a:ext cx="3079007" cy="261610"/>
          </a:xfrm>
          <a:prstGeom prst="rect">
            <a:avLst/>
          </a:prstGeom>
          <a:noFill/>
        </p:spPr>
        <p:txBody>
          <a:bodyPr wrap="square">
            <a:spAutoFit/>
          </a:bodyPr>
          <a:lstStyle/>
          <a:p>
            <a:pPr marL="342900" indent="-342900">
              <a:buFont typeface="+mj-lt"/>
              <a:buAutoNum type="arabicPeriod" startAt="3"/>
            </a:pPr>
            <a:r>
              <a:rPr lang="ja-JP" altLang="en-US" sz="1050" b="1" i="0" dirty="0">
                <a:solidFill>
                  <a:srgbClr val="000000"/>
                </a:solidFill>
                <a:effectLst/>
                <a:latin typeface="メイリオ" panose="020B0604030504040204" pitchFamily="50" charset="-128"/>
                <a:ea typeface="メイリオ" panose="020B0604030504040204" pitchFamily="50" charset="-128"/>
              </a:rPr>
              <a:t>感染対策医療用マスク（</a:t>
            </a:r>
            <a:r>
              <a:rPr lang="en-US" altLang="ja-JP" sz="1050" b="1" i="0" dirty="0">
                <a:solidFill>
                  <a:srgbClr val="000000"/>
                </a:solidFill>
                <a:effectLst/>
                <a:latin typeface="メイリオ" panose="020B0604030504040204" pitchFamily="50" charset="-128"/>
                <a:ea typeface="メイリオ" panose="020B0604030504040204" pitchFamily="50" charset="-128"/>
              </a:rPr>
              <a:t>N95</a:t>
            </a:r>
            <a:r>
              <a:rPr lang="ja-JP" altLang="en-US" sz="1050" b="1" i="0" dirty="0">
                <a:solidFill>
                  <a:srgbClr val="000000"/>
                </a:solidFill>
                <a:effectLst/>
                <a:latin typeface="メイリオ" panose="020B0604030504040204" pitchFamily="50" charset="-128"/>
                <a:ea typeface="メイリオ" panose="020B0604030504040204" pitchFamily="50" charset="-128"/>
              </a:rPr>
              <a:t>マスク）</a:t>
            </a:r>
            <a:endParaRPr lang="en-US" altLang="ja-JP" sz="1050" b="1" dirty="0">
              <a:solidFill>
                <a:srgbClr val="000000"/>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2B66458F-C7E6-471A-AAB6-3B5C31204B53}"/>
              </a:ext>
            </a:extLst>
          </p:cNvPr>
          <p:cNvSpPr txBox="1"/>
          <p:nvPr/>
        </p:nvSpPr>
        <p:spPr>
          <a:xfrm>
            <a:off x="454410" y="8537813"/>
            <a:ext cx="5883306" cy="1169551"/>
          </a:xfrm>
          <a:prstGeom prst="rect">
            <a:avLst/>
          </a:prstGeom>
          <a:noFill/>
        </p:spPr>
        <p:txBody>
          <a:bodyPr wrap="square">
            <a:spAutoFit/>
          </a:bodyPr>
          <a:lstStyle/>
          <a:p>
            <a:r>
              <a:rPr lang="ja-JP" altLang="en-US" sz="700" dirty="0">
                <a:latin typeface="メイリオ" panose="020B0604030504040204" pitchFamily="50" charset="-128"/>
                <a:ea typeface="メイリオ" panose="020B0604030504040204" pitchFamily="50" charset="-128"/>
              </a:rPr>
              <a:t>参考文献</a:t>
            </a:r>
            <a:endParaRPr lang="en-US" altLang="ja-JP" sz="700" dirty="0">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厚生労働省</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ニュースリリース</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閲覧日 </a:t>
            </a:r>
            <a:r>
              <a:rPr lang="en-US" altLang="ja-JP" sz="700" dirty="0">
                <a:latin typeface="メイリオ" panose="020B0604030504040204" pitchFamily="50" charset="-128"/>
                <a:ea typeface="メイリオ" panose="020B0604030504040204" pitchFamily="50" charset="-128"/>
              </a:rPr>
              <a:t>2021-10-16, https://www.meti.go.jp/press/2021/06/20210616002/20210616002.html</a:t>
            </a: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日本衛生材料工業連合会</a:t>
            </a:r>
            <a:r>
              <a:rPr lang="en-US" altLang="ja-JP" sz="700" dirty="0">
                <a:latin typeface="メイリオ" panose="020B0604030504040204" pitchFamily="50" charset="-128"/>
                <a:ea typeface="メイリオ" panose="020B0604030504040204" pitchFamily="50" charset="-128"/>
              </a:rPr>
              <a:t>, JIS</a:t>
            </a:r>
            <a:r>
              <a:rPr lang="ja-JP" altLang="en-US" sz="700" dirty="0">
                <a:latin typeface="メイリオ" panose="020B0604030504040204" pitchFamily="50" charset="-128"/>
                <a:ea typeface="メイリオ" panose="020B0604030504040204" pitchFamily="50" charset="-128"/>
              </a:rPr>
              <a:t> </a:t>
            </a:r>
            <a:r>
              <a:rPr lang="en-US" altLang="ja-JP" sz="700" dirty="0">
                <a:latin typeface="メイリオ" panose="020B0604030504040204" pitchFamily="50" charset="-128"/>
                <a:ea typeface="メイリオ" panose="020B0604030504040204" pitchFamily="50" charset="-128"/>
              </a:rPr>
              <a:t>T9001</a:t>
            </a:r>
            <a:r>
              <a:rPr lang="ja-JP" altLang="en-US" sz="700" dirty="0">
                <a:latin typeface="メイリオ" panose="020B0604030504040204" pitchFamily="50" charset="-128"/>
                <a:ea typeface="メイリオ" panose="020B0604030504040204" pitchFamily="50" charset="-128"/>
              </a:rPr>
              <a:t>に関する医療用マスク、一般用マスクの表示・広告ガイドライン</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閲覧日</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 </a:t>
            </a:r>
            <a:r>
              <a:rPr lang="en-US" altLang="ja-JP" sz="700" dirty="0">
                <a:latin typeface="メイリオ" panose="020B0604030504040204" pitchFamily="50" charset="-128"/>
                <a:ea typeface="メイリオ" panose="020B0604030504040204" pitchFamily="50" charset="-128"/>
              </a:rPr>
              <a:t>2021-11-12, </a:t>
            </a:r>
            <a:r>
              <a:rPr lang="ja-JP" altLang="en-US" sz="700" dirty="0">
                <a:latin typeface="メイリオ" panose="020B0604030504040204" pitchFamily="50" charset="-128"/>
                <a:ea typeface="メイリオ" panose="020B0604030504040204" pitchFamily="50" charset="-128"/>
              </a:rPr>
              <a:t>https://www.jhpia.or.jp/about/jis/img/jis-t-9001_guideline.pdf</a:t>
            </a:r>
            <a:endParaRPr lang="en-US" altLang="ja-JP" sz="700" dirty="0">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スリーエムジャパン株式会社</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医療従事者のための</a:t>
            </a:r>
            <a:r>
              <a:rPr lang="en-US" altLang="ja-JP" sz="700" dirty="0">
                <a:latin typeface="メイリオ" panose="020B0604030504040204" pitchFamily="50" charset="-128"/>
                <a:ea typeface="メイリオ" panose="020B0604030504040204" pitchFamily="50" charset="-128"/>
              </a:rPr>
              <a:t>N95</a:t>
            </a:r>
            <a:r>
              <a:rPr lang="ja-JP" altLang="en-US" sz="700" dirty="0">
                <a:latin typeface="メイリオ" panose="020B0604030504040204" pitchFamily="50" charset="-128"/>
                <a:ea typeface="メイリオ" panose="020B0604030504040204" pitchFamily="50" charset="-128"/>
              </a:rPr>
              <a:t>マスク適正使用ガイド</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 閲覧日</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 </a:t>
            </a:r>
            <a:r>
              <a:rPr lang="en-US" altLang="ja-JP" sz="700" dirty="0">
                <a:latin typeface="メイリオ" panose="020B0604030504040204" pitchFamily="50" charset="-128"/>
                <a:ea typeface="メイリオ" panose="020B0604030504040204" pitchFamily="50" charset="-128"/>
              </a:rPr>
              <a:t>2011-11-12</a:t>
            </a:r>
            <a:r>
              <a:rPr lang="ja-JP" altLang="en-US" sz="700" dirty="0">
                <a:latin typeface="メイリオ" panose="020B0604030504040204" pitchFamily="50" charset="-128"/>
                <a:ea typeface="メイリオ" panose="020B0604030504040204" pitchFamily="50" charset="-128"/>
              </a:rPr>
              <a:t>，</a:t>
            </a:r>
            <a:r>
              <a:rPr lang="en-US" altLang="ja-JP" sz="700" dirty="0">
                <a:latin typeface="メイリオ" panose="020B0604030504040204" pitchFamily="50" charset="-128"/>
                <a:ea typeface="メイリオ" panose="020B0604030504040204" pitchFamily="50" charset="-128"/>
              </a:rPr>
              <a:t>http://jrgoicp.umin.ac.jp/rtip/HPM_528_D_N95_users_guide.pdf</a:t>
            </a:r>
          </a:p>
          <a:p>
            <a:pPr marL="228600" indent="-228600">
              <a:buFont typeface="+mj-lt"/>
              <a:buAutoNum type="arabicPeriod"/>
            </a:pPr>
            <a:r>
              <a:rPr lang="en-US" altLang="ja-JP" sz="700" dirty="0">
                <a:latin typeface="メイリオ" panose="020B0604030504040204" pitchFamily="50" charset="-128"/>
                <a:ea typeface="メイリオ" panose="020B0604030504040204" pitchFamily="50" charset="-128"/>
              </a:rPr>
              <a:t>CDC, International Assessment Results – Not NIOSH-approved, </a:t>
            </a:r>
            <a:r>
              <a:rPr lang="ja-JP" altLang="en-US" sz="700" dirty="0">
                <a:latin typeface="メイリオ" panose="020B0604030504040204" pitchFamily="50" charset="-128"/>
                <a:ea typeface="メイリオ" panose="020B0604030504040204" pitchFamily="50" charset="-128"/>
              </a:rPr>
              <a:t>閲覧日 </a:t>
            </a:r>
            <a:r>
              <a:rPr lang="en-US" altLang="ja-JP" sz="700" dirty="0">
                <a:latin typeface="メイリオ" panose="020B0604030504040204" pitchFamily="50" charset="-128"/>
                <a:ea typeface="メイリオ" panose="020B0604030504040204" pitchFamily="50" charset="-128"/>
              </a:rPr>
              <a:t>2021-12-11, https://www.cdc.gov/niosh/npptl/respirators/testing/NonNIOSHresults.html</a:t>
            </a: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全国マスク工業会</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 マスクの種類と使用時の注意</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閲覧日 </a:t>
            </a:r>
            <a:r>
              <a:rPr lang="en-US" altLang="ja-JP" sz="700" dirty="0">
                <a:latin typeface="メイリオ" panose="020B0604030504040204" pitchFamily="50" charset="-128"/>
                <a:ea typeface="メイリオ" panose="020B0604030504040204" pitchFamily="50" charset="-128"/>
              </a:rPr>
              <a:t>2021-12-14, https://www.env.go.jp/osen/pm/info/cic/attach/briefing_h26-mat08.pdf</a:t>
            </a:r>
          </a:p>
        </p:txBody>
      </p:sp>
      <p:graphicFrame>
        <p:nvGraphicFramePr>
          <p:cNvPr id="41" name="表 40">
            <a:extLst>
              <a:ext uri="{FF2B5EF4-FFF2-40B4-BE49-F238E27FC236}">
                <a16:creationId xmlns:a16="http://schemas.microsoft.com/office/drawing/2014/main" id="{08870864-D53D-4BB3-BBF3-0A988D81B157}"/>
              </a:ext>
            </a:extLst>
          </p:cNvPr>
          <p:cNvGraphicFramePr>
            <a:graphicFrameLocks noGrp="1"/>
          </p:cNvGraphicFramePr>
          <p:nvPr>
            <p:extLst>
              <p:ext uri="{D42A27DB-BD31-4B8C-83A1-F6EECF244321}">
                <p14:modId xmlns:p14="http://schemas.microsoft.com/office/powerpoint/2010/main" val="2091539681"/>
              </p:ext>
            </p:extLst>
          </p:nvPr>
        </p:nvGraphicFramePr>
        <p:xfrm>
          <a:off x="635744" y="6307261"/>
          <a:ext cx="5503965" cy="1613721"/>
        </p:xfrm>
        <a:graphic>
          <a:graphicData uri="http://schemas.openxmlformats.org/drawingml/2006/table">
            <a:tbl>
              <a:tblPr/>
              <a:tblGrid>
                <a:gridCol w="432047">
                  <a:extLst>
                    <a:ext uri="{9D8B030D-6E8A-4147-A177-3AD203B41FA5}">
                      <a16:colId xmlns:a16="http://schemas.microsoft.com/office/drawing/2014/main" val="817110312"/>
                    </a:ext>
                  </a:extLst>
                </a:gridCol>
                <a:gridCol w="1500043">
                  <a:extLst>
                    <a:ext uri="{9D8B030D-6E8A-4147-A177-3AD203B41FA5}">
                      <a16:colId xmlns:a16="http://schemas.microsoft.com/office/drawing/2014/main" val="2177692744"/>
                    </a:ext>
                  </a:extLst>
                </a:gridCol>
                <a:gridCol w="1885950">
                  <a:extLst>
                    <a:ext uri="{9D8B030D-6E8A-4147-A177-3AD203B41FA5}">
                      <a16:colId xmlns:a16="http://schemas.microsoft.com/office/drawing/2014/main" val="4140224693"/>
                    </a:ext>
                  </a:extLst>
                </a:gridCol>
                <a:gridCol w="1685925">
                  <a:extLst>
                    <a:ext uri="{9D8B030D-6E8A-4147-A177-3AD203B41FA5}">
                      <a16:colId xmlns:a16="http://schemas.microsoft.com/office/drawing/2014/main" val="2660452156"/>
                    </a:ext>
                  </a:extLst>
                </a:gridCol>
              </a:tblGrid>
              <a:tr h="458272">
                <a:tc>
                  <a:txBody>
                    <a:bodyPr/>
                    <a:lstStyle/>
                    <a:p>
                      <a:pPr algn="ctr" fontAlgn="ctr"/>
                      <a:r>
                        <a:rPr lang="ja-JP" altLang="en-US" sz="1000" b="1" i="0" u="none" strike="noStrike" dirty="0">
                          <a:solidFill>
                            <a:srgbClr val="000000"/>
                          </a:solidFill>
                          <a:effectLst/>
                          <a:latin typeface="メイリオ" panose="020B0604030504040204" pitchFamily="50" charset="-128"/>
                          <a:ea typeface="メイリオ" panose="020B0604030504040204" pitchFamily="50" charset="-128"/>
                        </a:rPr>
                        <a:t>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000" b="1" i="0" u="none" strike="noStrike" dirty="0">
                          <a:solidFill>
                            <a:srgbClr val="000000"/>
                          </a:solidFill>
                          <a:effectLst/>
                          <a:latin typeface="メイリオ" panose="020B0604030504040204" pitchFamily="50" charset="-128"/>
                          <a:ea typeface="メイリオ" panose="020B0604030504040204" pitchFamily="50" charset="-128"/>
                        </a:rPr>
                        <a:t>カップ型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000" b="1" i="0" u="none" strike="noStrike" dirty="0">
                          <a:solidFill>
                            <a:srgbClr val="000000"/>
                          </a:solidFill>
                          <a:effectLst/>
                          <a:latin typeface="メイリオ" panose="020B0604030504040204" pitchFamily="50" charset="-128"/>
                          <a:ea typeface="メイリオ" panose="020B0604030504040204" pitchFamily="50" charset="-128"/>
                        </a:rPr>
                        <a:t>二面折り畳み式</a:t>
                      </a:r>
                      <a:br>
                        <a:rPr lang="ja-JP" altLang="en-US" sz="10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000" b="1" i="0" u="none" strike="noStrike" dirty="0">
                          <a:solidFill>
                            <a:srgbClr val="000000"/>
                          </a:solidFill>
                          <a:effectLst/>
                          <a:latin typeface="メイリオ" panose="020B0604030504040204" pitchFamily="50" charset="-128"/>
                          <a:ea typeface="メイリオ" panose="020B0604030504040204" pitchFamily="50" charset="-128"/>
                        </a:rPr>
                        <a:t>（くちばし型）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000" b="1" i="0" u="none" strike="noStrike" dirty="0">
                          <a:solidFill>
                            <a:srgbClr val="000000"/>
                          </a:solidFill>
                          <a:effectLst/>
                          <a:latin typeface="メイリオ" panose="020B0604030504040204" pitchFamily="50" charset="-128"/>
                          <a:ea typeface="メイリオ" panose="020B0604030504040204" pitchFamily="50" charset="-128"/>
                        </a:rPr>
                        <a:t>三面折り畳み式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15138673"/>
                  </a:ext>
                </a:extLst>
              </a:tr>
              <a:tr h="514971">
                <a:tc>
                  <a:txBody>
                    <a:bodyPr/>
                    <a:lstStyle/>
                    <a:p>
                      <a:pPr algn="ctr" fontAlgn="ctr"/>
                      <a:r>
                        <a:rPr lang="ja-JP" altLang="en-US" sz="1000" b="1" i="0" u="none" strike="noStrike" dirty="0">
                          <a:solidFill>
                            <a:srgbClr val="000000"/>
                          </a:solidFill>
                          <a:effectLst/>
                          <a:latin typeface="メイリオ" panose="020B0604030504040204" pitchFamily="50" charset="-128"/>
                          <a:ea typeface="メイリオ" panose="020B0604030504040204" pitchFamily="50" charset="-128"/>
                        </a:rPr>
                        <a:t>特徴</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型崩れしにくい。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　高いフィット性。</a:t>
                      </a: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　縦型と横型の</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2</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タイプある。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　顔の動きに追従する柔軟</a:t>
                      </a: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　性を持つ。高フィット性。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816485"/>
                  </a:ext>
                </a:extLst>
              </a:tr>
              <a:tr h="640478">
                <a:tc>
                  <a:txBody>
                    <a:bodyPr/>
                    <a:lstStyle/>
                    <a:p>
                      <a:pPr algn="l"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000" b="0" i="0" u="none" strike="noStrike" dirty="0">
                          <a:solidFill>
                            <a:schemeClr val="bg1">
                              <a:lumMod val="95000"/>
                            </a:schemeClr>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000" b="0" i="0" u="none" strike="noStrike" dirty="0">
                          <a:solidFill>
                            <a:schemeClr val="bg1">
                              <a:lumMod val="95000"/>
                            </a:schemeClr>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000" b="0" i="0" u="none" strike="noStrike" dirty="0">
                          <a:solidFill>
                            <a:schemeClr val="bg1">
                              <a:lumMod val="95000"/>
                            </a:schemeClr>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056514007"/>
                  </a:ext>
                </a:extLst>
              </a:tr>
            </a:tbl>
          </a:graphicData>
        </a:graphic>
      </p:graphicFrame>
      <p:grpSp>
        <p:nvGrpSpPr>
          <p:cNvPr id="43" name="グループ化 42">
            <a:extLst>
              <a:ext uri="{FF2B5EF4-FFF2-40B4-BE49-F238E27FC236}">
                <a16:creationId xmlns:a16="http://schemas.microsoft.com/office/drawing/2014/main" id="{00A1958A-A416-4AC8-B979-F5914F18DAA5}"/>
              </a:ext>
            </a:extLst>
          </p:cNvPr>
          <p:cNvGrpSpPr/>
          <p:nvPr/>
        </p:nvGrpSpPr>
        <p:grpSpPr>
          <a:xfrm>
            <a:off x="1446585" y="7231568"/>
            <a:ext cx="4129468" cy="777939"/>
            <a:chOff x="1302367" y="8069191"/>
            <a:chExt cx="5427385" cy="1022450"/>
          </a:xfrm>
        </p:grpSpPr>
        <p:grpSp>
          <p:nvGrpSpPr>
            <p:cNvPr id="42" name="グループ化 41">
              <a:extLst>
                <a:ext uri="{FF2B5EF4-FFF2-40B4-BE49-F238E27FC236}">
                  <a16:creationId xmlns:a16="http://schemas.microsoft.com/office/drawing/2014/main" id="{6D9CD2BF-B474-496A-A014-38A515BB0559}"/>
                </a:ext>
              </a:extLst>
            </p:cNvPr>
            <p:cNvGrpSpPr/>
            <p:nvPr/>
          </p:nvGrpSpPr>
          <p:grpSpPr>
            <a:xfrm>
              <a:off x="1302367" y="8109177"/>
              <a:ext cx="3671839" cy="875193"/>
              <a:chOff x="1302367" y="8109177"/>
              <a:chExt cx="3671839" cy="875193"/>
            </a:xfrm>
          </p:grpSpPr>
          <p:pic>
            <p:nvPicPr>
              <p:cNvPr id="38" name="図 37">
                <a:extLst>
                  <a:ext uri="{FF2B5EF4-FFF2-40B4-BE49-F238E27FC236}">
                    <a16:creationId xmlns:a16="http://schemas.microsoft.com/office/drawing/2014/main" id="{1795131C-821B-4A34-8CB7-332858EDE52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2367" y="8109177"/>
                <a:ext cx="1009839" cy="875193"/>
              </a:xfrm>
              <a:prstGeom prst="rect">
                <a:avLst/>
              </a:prstGeom>
            </p:spPr>
          </p:pic>
          <p:pic>
            <p:nvPicPr>
              <p:cNvPr id="32" name="図 31">
                <a:extLst>
                  <a:ext uri="{FF2B5EF4-FFF2-40B4-BE49-F238E27FC236}">
                    <a16:creationId xmlns:a16="http://schemas.microsoft.com/office/drawing/2014/main" id="{660BCAD0-60FF-43DB-A23A-F4E6D5A5793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2181" l="9737" r="100000">
                            <a14:foregroundMark x1="27895" y1="10288" x2="28684" y2="11934"/>
                            <a14:foregroundMark x1="10263" y1="72016" x2="16053" y2="78189"/>
                            <a14:foregroundMark x1="30526" y1="90535" x2="38421" y2="92593"/>
                            <a14:backgroundMark x1="80789" y1="0" x2="80526" y2="2058"/>
                            <a14:backgroundMark x1="46316" y1="0" x2="49737" y2="5350"/>
                          </a14:backgroundRemoval>
                        </a14:imgEffect>
                        <a14:imgEffect>
                          <a14:artisticPaintBrush/>
                        </a14:imgEffect>
                      </a14:imgLayer>
                    </a14:imgProps>
                  </a:ext>
                  <a:ext uri="{28A0092B-C50C-407E-A947-70E740481C1C}">
                    <a14:useLocalDpi xmlns:a14="http://schemas.microsoft.com/office/drawing/2010/main"/>
                  </a:ext>
                </a:extLst>
              </a:blip>
              <a:srcRect/>
              <a:stretch/>
            </p:blipFill>
            <p:spPr>
              <a:xfrm>
                <a:off x="3956616" y="8192391"/>
                <a:ext cx="1017590" cy="650079"/>
              </a:xfrm>
              <a:prstGeom prst="rect">
                <a:avLst/>
              </a:prstGeom>
            </p:spPr>
          </p:pic>
          <p:pic>
            <p:nvPicPr>
              <p:cNvPr id="33" name="図 32">
                <a:extLst>
                  <a:ext uri="{FF2B5EF4-FFF2-40B4-BE49-F238E27FC236}">
                    <a16:creationId xmlns:a16="http://schemas.microsoft.com/office/drawing/2014/main" id="{ACAF0526-ED07-4B4C-9041-814A37AEF69E}"/>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874" b="94622" l="4573" r="94665">
                            <a14:foregroundMark x1="39787" y1="8571" x2="44360" y2="7563"/>
                            <a14:foregroundMark x1="41006" y1="5714" x2="46799" y2="8235"/>
                            <a14:foregroundMark x1="51067" y1="9244" x2="47866" y2="7731"/>
                            <a14:foregroundMark x1="60976" y1="13950" x2="63110" y2="14790"/>
                            <a14:foregroundMark x1="39482" y1="8067" x2="35671" y2="8067"/>
                            <a14:foregroundMark x1="39024" y1="4874" x2="31860" y2="10084"/>
                            <a14:foregroundMark x1="12195" y1="31597" x2="8079" y2="42353"/>
                            <a14:foregroundMark x1="8079" y1="42353" x2="8232" y2="44202"/>
                            <a14:foregroundMark x1="10671" y1="33613" x2="8689" y2="38151"/>
                            <a14:foregroundMark x1="8994" y1="34790" x2="4878" y2="34790"/>
                            <a14:foregroundMark x1="81860" y1="36807" x2="87652" y2="41176"/>
                            <a14:foregroundMark x1="41463" y1="94622" x2="47866" y2="87563"/>
                            <a14:foregroundMark x1="85366" y1="76471" x2="89024" y2="77143"/>
                            <a14:foregroundMark x1="85366" y1="83193" x2="81860" y2="83866"/>
                            <a14:foregroundMark x1="88872" y1="78487" x2="90244" y2="79832"/>
                            <a14:foregroundMark x1="82012" y1="83025" x2="75152" y2="82521"/>
                            <a14:foregroundMark x1="6098" y1="71429" x2="17378" y2="70924"/>
                            <a14:foregroundMark x1="90701" y1="81008" x2="86738" y2="72269"/>
                            <a14:foregroundMark x1="86738" y1="72269" x2="84909" y2="71429"/>
                            <a14:foregroundMark x1="5030" y1="36471" x2="7165" y2="40840"/>
                            <a14:foregroundMark x1="90701" y1="44538" x2="94055" y2="49580"/>
                            <a14:foregroundMark x1="93750" y1="51092" x2="94665" y2="54118"/>
                            <a14:foregroundMark x1="94512" y1="55630" x2="91616" y2="58824"/>
                          </a14:backgroundRemoval>
                        </a14:imgEffect>
                        <a14:imgEffect>
                          <a14:artisticPaintBrush/>
                        </a14:imgEffect>
                      </a14:imgLayer>
                    </a14:imgProps>
                  </a:ext>
                  <a:ext uri="{28A0092B-C50C-407E-A947-70E740481C1C}">
                    <a14:useLocalDpi xmlns:a14="http://schemas.microsoft.com/office/drawing/2010/main"/>
                  </a:ext>
                </a:extLst>
              </a:blip>
              <a:srcRect/>
              <a:stretch/>
            </p:blipFill>
            <p:spPr bwMode="auto">
              <a:xfrm>
                <a:off x="3111289" y="8158447"/>
                <a:ext cx="814687" cy="738931"/>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図 27" descr="アプリケーション&#10;&#10;自動的に生成された説明">
              <a:extLst>
                <a:ext uri="{FF2B5EF4-FFF2-40B4-BE49-F238E27FC236}">
                  <a16:creationId xmlns:a16="http://schemas.microsoft.com/office/drawing/2014/main" id="{B081964A-EF9C-42FF-98DC-11FE1A1A03D1}"/>
                </a:ext>
              </a:extLst>
            </p:cNvPr>
            <p:cNvPicPr>
              <a:picLocks noChangeAspect="1"/>
            </p:cNvPicPr>
            <p:nvPr/>
          </p:nvPicPr>
          <p:blipFill rotWithShape="1">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backgroundRemoval t="0" b="88064" l="9850" r="90834">
                          <a14:foregroundMark x1="90834" y1="57351" x2="90834" y2="59098"/>
                        </a14:backgroundRemoval>
                      </a14:imgEffect>
                      <a14:imgEffect>
                        <a14:saturation sat="0"/>
                      </a14:imgEffect>
                    </a14:imgLayer>
                  </a14:imgProps>
                </a:ext>
                <a:ext uri="{28A0092B-C50C-407E-A947-70E740481C1C}">
                  <a14:useLocalDpi xmlns:a14="http://schemas.microsoft.com/office/drawing/2010/main"/>
                </a:ext>
              </a:extLst>
            </a:blip>
            <a:srcRect/>
            <a:stretch/>
          </p:blipFill>
          <p:spPr>
            <a:xfrm rot="573395">
              <a:off x="5642814" y="8069191"/>
              <a:ext cx="1086938" cy="1022450"/>
            </a:xfrm>
            <a:prstGeom prst="rect">
              <a:avLst/>
            </a:prstGeom>
          </p:spPr>
        </p:pic>
      </p:grpSp>
      <p:sp>
        <p:nvSpPr>
          <p:cNvPr id="44" name="テキスト ボックス 43">
            <a:extLst>
              <a:ext uri="{FF2B5EF4-FFF2-40B4-BE49-F238E27FC236}">
                <a16:creationId xmlns:a16="http://schemas.microsoft.com/office/drawing/2014/main" id="{7244EA96-5A79-404D-9FB0-17766CCA29BC}"/>
              </a:ext>
            </a:extLst>
          </p:cNvPr>
          <p:cNvSpPr txBox="1"/>
          <p:nvPr/>
        </p:nvSpPr>
        <p:spPr>
          <a:xfrm>
            <a:off x="483345" y="5897591"/>
            <a:ext cx="1926480" cy="261610"/>
          </a:xfrm>
          <a:prstGeom prst="rect">
            <a:avLst/>
          </a:prstGeom>
          <a:noFill/>
        </p:spPr>
        <p:txBody>
          <a:bodyPr wrap="square" rtlCol="0">
            <a:spAutoFit/>
          </a:bodyPr>
          <a:lstStyle/>
          <a:p>
            <a:r>
              <a:rPr kumimoji="1" lang="en-US" altLang="ja-JP" sz="1050" b="1" dirty="0">
                <a:latin typeface="メイリオ" panose="020B0604030504040204" pitchFamily="50" charset="-128"/>
                <a:ea typeface="メイリオ" panose="020B0604030504040204" pitchFamily="50" charset="-128"/>
              </a:rPr>
              <a:t>【N95</a:t>
            </a:r>
            <a:r>
              <a:rPr kumimoji="1" lang="ja-JP" altLang="en-US" sz="1050" b="1" dirty="0">
                <a:latin typeface="メイリオ" panose="020B0604030504040204" pitchFamily="50" charset="-128"/>
                <a:ea typeface="メイリオ" panose="020B0604030504040204" pitchFamily="50" charset="-128"/>
              </a:rPr>
              <a:t>マスクの種類</a:t>
            </a:r>
            <a:r>
              <a:rPr kumimoji="1" lang="en-US" altLang="ja-JP" sz="1050" b="1" dirty="0">
                <a:latin typeface="メイリオ" panose="020B0604030504040204" pitchFamily="50" charset="-128"/>
                <a:ea typeface="メイリオ" panose="020B0604030504040204" pitchFamily="50" charset="-128"/>
              </a:rPr>
              <a:t>】</a:t>
            </a:r>
            <a:endParaRPr kumimoji="1" lang="ja-JP" altLang="en-US" sz="1050" b="1"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BCC32314-5933-4357-A124-7BF60EC924FB}"/>
              </a:ext>
            </a:extLst>
          </p:cNvPr>
          <p:cNvSpPr txBox="1"/>
          <p:nvPr/>
        </p:nvSpPr>
        <p:spPr>
          <a:xfrm>
            <a:off x="635744" y="6084301"/>
            <a:ext cx="4926855" cy="246221"/>
          </a:xfrm>
          <a:prstGeom prst="rect">
            <a:avLst/>
          </a:prstGeom>
          <a:noFill/>
        </p:spPr>
        <p:txBody>
          <a:bodyPr wrap="square">
            <a:spAutoFit/>
          </a:bodyPr>
          <a:lstStyle/>
          <a:p>
            <a:r>
              <a:rPr lang="ja-JP" altLang="en-US" sz="1000" dirty="0">
                <a:latin typeface="メイリオ" panose="020B0604030504040204" pitchFamily="50" charset="-128"/>
                <a:ea typeface="メイリオ" panose="020B0604030504040204" pitchFamily="50" charset="-128"/>
              </a:rPr>
              <a:t>顔に密着させるられることが重要なため、着用者自身の顔にあった形を選択する。</a:t>
            </a:r>
          </a:p>
        </p:txBody>
      </p:sp>
      <p:sp>
        <p:nvSpPr>
          <p:cNvPr id="2" name="スライド番号プレースホルダー 1">
            <a:extLst>
              <a:ext uri="{FF2B5EF4-FFF2-40B4-BE49-F238E27FC236}">
                <a16:creationId xmlns:a16="http://schemas.microsoft.com/office/drawing/2014/main" id="{1EA5559F-F7FA-4109-87A1-93F1D3CE405C}"/>
              </a:ext>
            </a:extLst>
          </p:cNvPr>
          <p:cNvSpPr>
            <a:spLocks noGrp="1"/>
          </p:cNvSpPr>
          <p:nvPr>
            <p:ph type="sldNum" sz="quarter" idx="12"/>
          </p:nvPr>
        </p:nvSpPr>
        <p:spPr/>
        <p:txBody>
          <a:bodyPr/>
          <a:lstStyle/>
          <a:p>
            <a:fld id="{698D96D4-A717-436E-8A31-61B20D5A5D02}" type="slidenum">
              <a:rPr kumimoji="1" lang="ja-JP" altLang="en-US" smtClean="0"/>
              <a:t>26</a:t>
            </a:fld>
            <a:endParaRPr kumimoji="1" lang="ja-JP" altLang="en-US" dirty="0"/>
          </a:p>
        </p:txBody>
      </p:sp>
      <p:sp>
        <p:nvSpPr>
          <p:cNvPr id="3" name="テキスト ボックス 2">
            <a:extLst>
              <a:ext uri="{FF2B5EF4-FFF2-40B4-BE49-F238E27FC236}">
                <a16:creationId xmlns:a16="http://schemas.microsoft.com/office/drawing/2014/main" id="{EA5B4B77-9C68-4D2D-92AA-E853D6B3928C}"/>
              </a:ext>
            </a:extLst>
          </p:cNvPr>
          <p:cNvSpPr txBox="1"/>
          <p:nvPr/>
        </p:nvSpPr>
        <p:spPr>
          <a:xfrm>
            <a:off x="542104" y="5419074"/>
            <a:ext cx="5883306" cy="489878"/>
          </a:xfrm>
          <a:prstGeom prst="rect">
            <a:avLst/>
          </a:prstGeom>
          <a:noFill/>
        </p:spPr>
        <p:txBody>
          <a:bodyPr wrap="square" rtlCol="0">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　</a:t>
            </a:r>
            <a:r>
              <a:rPr kumimoji="1" lang="en-US" altLang="ja-JP" sz="1000" dirty="0">
                <a:latin typeface="メイリオ" panose="020B0604030504040204" pitchFamily="50" charset="-128"/>
                <a:ea typeface="メイリオ" panose="020B0604030504040204" pitchFamily="50" charset="-128"/>
              </a:rPr>
              <a:t>N95</a:t>
            </a:r>
            <a:r>
              <a:rPr kumimoji="1" lang="ja-JP" altLang="en-US" sz="1000" dirty="0">
                <a:latin typeface="メイリオ" panose="020B0604030504040204" pitchFamily="50" charset="-128"/>
                <a:ea typeface="メイリオ" panose="020B0604030504040204" pitchFamily="50" charset="-128"/>
              </a:rPr>
              <a:t>マスクはウイルスの直径が</a:t>
            </a:r>
            <a:r>
              <a:rPr kumimoji="1" lang="en-US" altLang="ja-JP" sz="1000" dirty="0">
                <a:latin typeface="メイリオ" panose="020B0604030504040204" pitchFamily="50" charset="-128"/>
                <a:ea typeface="メイリオ" panose="020B0604030504040204" pitchFamily="50" charset="-128"/>
              </a:rPr>
              <a:t>5μ</a:t>
            </a:r>
            <a:r>
              <a:rPr kumimoji="1" lang="ja-JP" altLang="en-US" sz="1000" dirty="0">
                <a:latin typeface="メイリオ" panose="020B0604030504040204" pitchFamily="50" charset="-128"/>
                <a:ea typeface="メイリオ" panose="020B0604030504040204" pitchFamily="50" charset="-128"/>
              </a:rPr>
              <a:t>ｍ以下で空気感染が懸念される感染症の際に使用する。マスクのフィルターは</a:t>
            </a:r>
            <a:r>
              <a:rPr kumimoji="1" lang="en-US" altLang="ja-JP" sz="1000" dirty="0">
                <a:latin typeface="メイリオ" panose="020B0604030504040204" pitchFamily="50" charset="-128"/>
                <a:ea typeface="メイリオ" panose="020B0604030504040204" pitchFamily="50" charset="-128"/>
              </a:rPr>
              <a:t>0.3μ</a:t>
            </a:r>
            <a:r>
              <a:rPr kumimoji="1" lang="ja-JP" altLang="en-US" sz="1000" dirty="0">
                <a:latin typeface="メイリオ" panose="020B0604030504040204" pitchFamily="50" charset="-128"/>
                <a:ea typeface="メイリオ" panose="020B0604030504040204" pitchFamily="50" charset="-128"/>
              </a:rPr>
              <a:t>ｍの粒子を</a:t>
            </a:r>
            <a:r>
              <a:rPr kumimoji="1" lang="en-US" altLang="ja-JP" sz="1000" dirty="0">
                <a:latin typeface="メイリオ" panose="020B0604030504040204" pitchFamily="50" charset="-128"/>
                <a:ea typeface="メイリオ" panose="020B0604030504040204" pitchFamily="50" charset="-128"/>
              </a:rPr>
              <a:t>95%</a:t>
            </a:r>
            <a:r>
              <a:rPr kumimoji="1" lang="ja-JP" altLang="en-US" sz="1000" dirty="0">
                <a:latin typeface="メイリオ" panose="020B0604030504040204" pitchFamily="50" charset="-128"/>
                <a:ea typeface="メイリオ" panose="020B0604030504040204" pitchFamily="50" charset="-128"/>
              </a:rPr>
              <a:t>以上捕集する。</a:t>
            </a:r>
          </a:p>
        </p:txBody>
      </p:sp>
      <p:sp>
        <p:nvSpPr>
          <p:cNvPr id="23" name="テキスト ボックス 22">
            <a:extLst>
              <a:ext uri="{FF2B5EF4-FFF2-40B4-BE49-F238E27FC236}">
                <a16:creationId xmlns:a16="http://schemas.microsoft.com/office/drawing/2014/main" id="{8D0FC8AF-18A4-4D3D-913C-8725B91F1850}"/>
              </a:ext>
            </a:extLst>
          </p:cNvPr>
          <p:cNvSpPr txBox="1"/>
          <p:nvPr/>
        </p:nvSpPr>
        <p:spPr>
          <a:xfrm>
            <a:off x="562538" y="1043341"/>
            <a:ext cx="5775178" cy="489878"/>
          </a:xfrm>
          <a:prstGeom prst="rect">
            <a:avLst/>
          </a:prstGeom>
          <a:noFill/>
        </p:spPr>
        <p:txBody>
          <a:bodyPr wrap="square">
            <a:spAutoFit/>
          </a:bodyPr>
          <a:lstStyle/>
          <a:p>
            <a:pPr>
              <a:lnSpc>
                <a:spcPts val="1560"/>
              </a:lnSpc>
            </a:pPr>
            <a:r>
              <a:rPr lang="ja-JP" altLang="en-US" sz="1000" dirty="0">
                <a:latin typeface="メイリオ" panose="020B0604030504040204" pitchFamily="50" charset="-128"/>
                <a:ea typeface="メイリオ" panose="020B0604030504040204" pitchFamily="50" charset="-128"/>
              </a:rPr>
              <a:t>　</a:t>
            </a:r>
            <a:r>
              <a:rPr lang="ja-JP" altLang="en-US" sz="1000" b="0" i="0" dirty="0">
                <a:solidFill>
                  <a:srgbClr val="1A1A1A"/>
                </a:solidFill>
                <a:effectLst/>
                <a:latin typeface="メイリオ" panose="020B0604030504040204" pitchFamily="50" charset="-128"/>
                <a:ea typeface="メイリオ" panose="020B0604030504040204" pitchFamily="50" charset="-128"/>
              </a:rPr>
              <a:t>医療、介護</a:t>
            </a:r>
            <a:r>
              <a:rPr lang="ja-JP" altLang="en-US" sz="1000" dirty="0">
                <a:solidFill>
                  <a:srgbClr val="1A1A1A"/>
                </a:solidFill>
                <a:latin typeface="メイリオ" panose="020B0604030504040204" pitchFamily="50" charset="-128"/>
                <a:ea typeface="メイリオ" panose="020B0604030504040204" pitchFamily="50" charset="-128"/>
              </a:rPr>
              <a:t>などの</a:t>
            </a:r>
            <a:r>
              <a:rPr lang="ja-JP" altLang="en-US" sz="1000" b="0" i="0" dirty="0">
                <a:solidFill>
                  <a:srgbClr val="1A1A1A"/>
                </a:solidFill>
                <a:effectLst/>
                <a:latin typeface="メイリオ" panose="020B0604030504040204" pitchFamily="50" charset="-128"/>
                <a:ea typeface="メイリオ" panose="020B0604030504040204" pitchFamily="50" charset="-128"/>
              </a:rPr>
              <a:t>従事者が使用するマスク。</a:t>
            </a:r>
            <a:r>
              <a:rPr lang="en-US" altLang="ja-JP" sz="1000" dirty="0">
                <a:latin typeface="メイリオ" panose="020B0604030504040204" pitchFamily="50" charset="-128"/>
                <a:ea typeface="メイリオ" panose="020B0604030504040204" pitchFamily="50" charset="-128"/>
              </a:rPr>
              <a:t>JIS</a:t>
            </a:r>
            <a:r>
              <a:rPr lang="ja-JP" altLang="en-US" sz="1000" dirty="0">
                <a:latin typeface="メイリオ" panose="020B0604030504040204" pitchFamily="50" charset="-128"/>
                <a:ea typeface="メイリオ" panose="020B0604030504040204" pitchFamily="50" charset="-128"/>
              </a:rPr>
              <a:t>規格の制定によりマスクの性能が明確となったため、サージカルマスクの品質基準を満たしたものかどうかを確認してから購入する。</a:t>
            </a:r>
          </a:p>
        </p:txBody>
      </p:sp>
      <p:sp>
        <p:nvSpPr>
          <p:cNvPr id="24" name="テキスト ボックス 23">
            <a:extLst>
              <a:ext uri="{FF2B5EF4-FFF2-40B4-BE49-F238E27FC236}">
                <a16:creationId xmlns:a16="http://schemas.microsoft.com/office/drawing/2014/main" id="{28D0A3C0-D2DE-4EA8-9EEC-72283EFFF444}"/>
              </a:ext>
            </a:extLst>
          </p:cNvPr>
          <p:cNvSpPr txBox="1"/>
          <p:nvPr/>
        </p:nvSpPr>
        <p:spPr>
          <a:xfrm>
            <a:off x="487156" y="1550328"/>
            <a:ext cx="2212233" cy="253916"/>
          </a:xfrm>
          <a:prstGeom prst="rect">
            <a:avLst/>
          </a:prstGeom>
          <a:noFill/>
        </p:spPr>
        <p:txBody>
          <a:bodyPr wrap="square" rtlCol="0">
            <a:spAutoFit/>
          </a:bodyPr>
          <a:lstStyle/>
          <a:p>
            <a:r>
              <a:rPr kumimoji="1" lang="en-US" altLang="ja-JP" sz="1050" b="1" dirty="0">
                <a:latin typeface="メイリオ" panose="020B0604030504040204" pitchFamily="50" charset="-128"/>
                <a:ea typeface="メイリオ" panose="020B0604030504040204" pitchFamily="50" charset="-128"/>
              </a:rPr>
              <a:t>【</a:t>
            </a:r>
            <a:r>
              <a:rPr kumimoji="1" lang="ja-JP" altLang="en-US" sz="1050" b="1" dirty="0">
                <a:latin typeface="メイリオ" panose="020B0604030504040204" pitchFamily="50" charset="-128"/>
                <a:ea typeface="メイリオ" panose="020B0604030504040204" pitchFamily="50" charset="-128"/>
              </a:rPr>
              <a:t>サージカルマスクの品質基準</a:t>
            </a:r>
            <a:r>
              <a:rPr kumimoji="1" lang="en-US" altLang="ja-JP" sz="1050" b="1" dirty="0">
                <a:latin typeface="メイリオ" panose="020B0604030504040204" pitchFamily="50" charset="-128"/>
                <a:ea typeface="メイリオ" panose="020B0604030504040204" pitchFamily="50" charset="-128"/>
              </a:rPr>
              <a:t>】</a:t>
            </a:r>
            <a:endParaRPr kumimoji="1" lang="ja-JP" altLang="en-US" sz="1050" b="1"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1FFB5768-FC49-46BB-BE4B-1293F4BBB943}"/>
              </a:ext>
            </a:extLst>
          </p:cNvPr>
          <p:cNvSpPr txBox="1"/>
          <p:nvPr/>
        </p:nvSpPr>
        <p:spPr>
          <a:xfrm>
            <a:off x="464293" y="4253417"/>
            <a:ext cx="2978485" cy="253916"/>
          </a:xfrm>
          <a:prstGeom prst="rect">
            <a:avLst/>
          </a:prstGeom>
          <a:noFill/>
        </p:spPr>
        <p:txBody>
          <a:bodyPr wrap="square">
            <a:spAutoFit/>
          </a:bodyPr>
          <a:lstStyle/>
          <a:p>
            <a:pPr marL="342900" indent="-342900">
              <a:buFont typeface="+mj-lt"/>
              <a:buAutoNum type="arabicPeriod" startAt="2"/>
            </a:pPr>
            <a:r>
              <a:rPr lang="ja-JP" altLang="en-US" sz="1050" b="1" i="0" dirty="0">
                <a:solidFill>
                  <a:srgbClr val="000000"/>
                </a:solidFill>
                <a:effectLst/>
                <a:latin typeface="メイリオ" panose="020B0604030504040204" pitchFamily="50" charset="-128"/>
                <a:ea typeface="メイリオ" panose="020B0604030504040204" pitchFamily="50" charset="-128"/>
              </a:rPr>
              <a:t>一般用マスク</a:t>
            </a:r>
            <a:r>
              <a:rPr lang="ja-JP" altLang="en-US" sz="1050" b="1" dirty="0">
                <a:solidFill>
                  <a:srgbClr val="000000"/>
                </a:solidFill>
                <a:latin typeface="メイリオ" panose="020B0604030504040204" pitchFamily="50" charset="-128"/>
                <a:ea typeface="メイリオ" panose="020B0604030504040204" pitchFamily="50" charset="-128"/>
              </a:rPr>
              <a:t>（不織布マスク等）</a:t>
            </a:r>
            <a:endParaRPr lang="en-US" altLang="ja-JP" sz="1050" b="1" dirty="0">
              <a:solidFill>
                <a:srgbClr val="000000"/>
              </a:solidFill>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06DE0663-27C2-423B-8D40-256BF115841E}"/>
              </a:ext>
            </a:extLst>
          </p:cNvPr>
          <p:cNvSpPr txBox="1"/>
          <p:nvPr/>
        </p:nvSpPr>
        <p:spPr>
          <a:xfrm>
            <a:off x="561154" y="4442239"/>
            <a:ext cx="5776562" cy="695062"/>
          </a:xfrm>
          <a:prstGeom prst="rect">
            <a:avLst/>
          </a:prstGeom>
          <a:noFill/>
        </p:spPr>
        <p:txBody>
          <a:bodyPr wrap="square" rtlCol="0">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　</a:t>
            </a:r>
            <a:r>
              <a:rPr lang="ja-JP" altLang="en-US" sz="1000" b="0" i="0" dirty="0">
                <a:solidFill>
                  <a:srgbClr val="1A1A1A"/>
                </a:solidFill>
                <a:effectLst/>
                <a:latin typeface="メイリオ" panose="020B0604030504040204" pitchFamily="50" charset="-128"/>
                <a:ea typeface="メイリオ" panose="020B0604030504040204" pitchFamily="50" charset="-128"/>
              </a:rPr>
              <a:t>一般消費者が使用するマスク。</a:t>
            </a:r>
            <a:r>
              <a:rPr kumimoji="1" lang="en-US" altLang="ja-JP" sz="1000" dirty="0">
                <a:latin typeface="メイリオ" panose="020B0604030504040204" pitchFamily="50" charset="-128"/>
                <a:ea typeface="メイリオ" panose="020B0604030504040204" pitchFamily="50" charset="-128"/>
              </a:rPr>
              <a:t>PM2.5</a:t>
            </a:r>
            <a:r>
              <a:rPr kumimoji="1" lang="ja-JP" altLang="en-US" sz="1000" dirty="0">
                <a:latin typeface="メイリオ" panose="020B0604030504040204" pitchFamily="50" charset="-128"/>
                <a:ea typeface="メイリオ" panose="020B0604030504040204" pitchFamily="50" charset="-128"/>
              </a:rPr>
              <a:t>のような微粒子状物質、バクテリアを含む飛まつ、ウイルスを含む飛まつ、花粉粒子のうち、対象とする物質が体内への侵入を防御するとともに、バクテリアなどを含む飛まつの空気中への飛散を防止する。医薬品医療機器等法に該当しない衛生用品。</a:t>
            </a:r>
          </a:p>
        </p:txBody>
      </p:sp>
      <p:sp>
        <p:nvSpPr>
          <p:cNvPr id="30" name="四角形: 角を丸くする 29">
            <a:extLst>
              <a:ext uri="{FF2B5EF4-FFF2-40B4-BE49-F238E27FC236}">
                <a16:creationId xmlns:a16="http://schemas.microsoft.com/office/drawing/2014/main" id="{D63F502D-AAFF-48C0-BAA5-E5B222234EDD}"/>
              </a:ext>
            </a:extLst>
          </p:cNvPr>
          <p:cNvSpPr>
            <a:spLocks/>
          </p:cNvSpPr>
          <p:nvPr/>
        </p:nvSpPr>
        <p:spPr>
          <a:xfrm>
            <a:off x="628075" y="8101295"/>
            <a:ext cx="5096351" cy="287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1A118458-6A03-44E7-864A-A08C8013A862}"/>
              </a:ext>
            </a:extLst>
          </p:cNvPr>
          <p:cNvSpPr txBox="1"/>
          <p:nvPr/>
        </p:nvSpPr>
        <p:spPr>
          <a:xfrm>
            <a:off x="559498" y="8126801"/>
            <a:ext cx="4903945" cy="253916"/>
          </a:xfrm>
          <a:prstGeom prst="rect">
            <a:avLst/>
          </a:prstGeom>
          <a:solidFill>
            <a:schemeClr val="bg2"/>
          </a:solidFill>
          <a:ln w="12700" cmpd="sng">
            <a:noFill/>
          </a:ln>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KN95</a:t>
            </a:r>
            <a:r>
              <a:rPr kumimoji="1" lang="ja-JP" altLang="en-US" sz="1000" dirty="0">
                <a:latin typeface="メイリオ" panose="020B0604030504040204" pitchFamily="50" charset="-128"/>
                <a:ea typeface="メイリオ" panose="020B0604030504040204" pitchFamily="50" charset="-128"/>
              </a:rPr>
              <a:t>は、中国国家安全生産監督管理総局が検査をした中国の規格のマスクである。</a:t>
            </a:r>
          </a:p>
        </p:txBody>
      </p:sp>
    </p:spTree>
    <p:extLst>
      <p:ext uri="{BB962C8B-B14F-4D97-AF65-F5344CB8AC3E}">
        <p14:creationId xmlns:p14="http://schemas.microsoft.com/office/powerpoint/2010/main" val="2260668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9072C78-0A05-465A-9905-30D5F85E1E0F}"/>
              </a:ext>
            </a:extLst>
          </p:cNvPr>
          <p:cNvSpPr>
            <a:spLocks noGrp="1"/>
          </p:cNvSpPr>
          <p:nvPr>
            <p:ph type="sldNum" sz="quarter" idx="12"/>
          </p:nvPr>
        </p:nvSpPr>
        <p:spPr/>
        <p:txBody>
          <a:bodyPr/>
          <a:lstStyle/>
          <a:p>
            <a:fld id="{698D96D4-A717-436E-8A31-61B20D5A5D02}" type="slidenum">
              <a:rPr kumimoji="1" lang="ja-JP" altLang="en-US" smtClean="0"/>
              <a:t>27</a:t>
            </a:fld>
            <a:endParaRPr kumimoji="1" lang="ja-JP" altLang="en-US"/>
          </a:p>
        </p:txBody>
      </p:sp>
      <p:sp>
        <p:nvSpPr>
          <p:cNvPr id="3" name="正方形/長方形 2">
            <a:extLst>
              <a:ext uri="{FF2B5EF4-FFF2-40B4-BE49-F238E27FC236}">
                <a16:creationId xmlns:a16="http://schemas.microsoft.com/office/drawing/2014/main" id="{4CE87771-6A28-4A04-A913-8DFF5DCEF946}"/>
              </a:ext>
            </a:extLst>
          </p:cNvPr>
          <p:cNvSpPr/>
          <p:nvPr/>
        </p:nvSpPr>
        <p:spPr>
          <a:xfrm>
            <a:off x="537342" y="4267975"/>
            <a:ext cx="5832000" cy="421200"/>
          </a:xfrm>
          <a:prstGeom prst="rect">
            <a:avLst/>
          </a:prstGeom>
          <a:solidFill>
            <a:srgbClr val="5B9BD5">
              <a:lumMod val="60000"/>
              <a:lumOff val="40000"/>
            </a:srgbClr>
          </a:solidFill>
          <a:ln w="6350" cap="flat" cmpd="sng" algn="ctr">
            <a:noFill/>
            <a:prstDash val="solid"/>
            <a:miter lim="800000"/>
          </a:ln>
          <a:effectLst/>
        </p:spPr>
        <p:txBody>
          <a:bodyPr rtlCol="0" anchor="ctr">
            <a:noAutofit/>
          </a:bodyPr>
          <a:lstStyle/>
          <a:p>
            <a:pPr marL="571500" indent="-571500" algn="ctr">
              <a:lnSpc>
                <a:spcPts val="2500"/>
              </a:lnSpc>
              <a:spcAft>
                <a:spcPts val="0"/>
              </a:spcAft>
              <a:buFont typeface="+mj-lt"/>
              <a:buAutoNum type="romanUcPeriod" startAt="4"/>
            </a:pPr>
            <a:r>
              <a:rPr lang="en-US" sz="1600" b="1"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PPE</a:t>
            </a:r>
            <a:r>
              <a:rPr lang="ja-JP" sz="1600" b="1"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脱衣順</a:t>
            </a:r>
            <a:r>
              <a:rPr lang="ja-JP" altLang="en-US" sz="1600" b="1"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番</a:t>
            </a:r>
            <a:endParaRPr 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560956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F7B967AC-AAC5-47F5-9561-C5B9F55A2ADA}"/>
              </a:ext>
            </a:extLst>
          </p:cNvPr>
          <p:cNvGrpSpPr/>
          <p:nvPr/>
        </p:nvGrpSpPr>
        <p:grpSpPr>
          <a:xfrm>
            <a:off x="4011795" y="2953425"/>
            <a:ext cx="2465120" cy="527403"/>
            <a:chOff x="3964752" y="6332396"/>
            <a:chExt cx="2711971" cy="557273"/>
          </a:xfrm>
        </p:grpSpPr>
        <p:sp>
          <p:nvSpPr>
            <p:cNvPr id="14" name="四角形: 角を丸くする 13">
              <a:extLst>
                <a:ext uri="{FF2B5EF4-FFF2-40B4-BE49-F238E27FC236}">
                  <a16:creationId xmlns:a16="http://schemas.microsoft.com/office/drawing/2014/main" id="{3FD2665A-5A5E-4EB4-8583-7D58A4640892}"/>
                </a:ext>
              </a:extLst>
            </p:cNvPr>
            <p:cNvSpPr/>
            <p:nvPr/>
          </p:nvSpPr>
          <p:spPr>
            <a:xfrm>
              <a:off x="3964752" y="6332396"/>
              <a:ext cx="2711971" cy="5572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p>
          </p:txBody>
        </p:sp>
        <p:sp>
          <p:nvSpPr>
            <p:cNvPr id="8" name="テキスト ボックス 7">
              <a:extLst>
                <a:ext uri="{FF2B5EF4-FFF2-40B4-BE49-F238E27FC236}">
                  <a16:creationId xmlns:a16="http://schemas.microsoft.com/office/drawing/2014/main" id="{2CBA65F4-025A-454F-B050-A2A424AF1EF7}"/>
                </a:ext>
              </a:extLst>
            </p:cNvPr>
            <p:cNvSpPr txBox="1"/>
            <p:nvPr/>
          </p:nvSpPr>
          <p:spPr>
            <a:xfrm>
              <a:off x="4039828" y="6396277"/>
              <a:ext cx="2465627" cy="439030"/>
            </a:xfrm>
            <a:prstGeom prst="rect">
              <a:avLst/>
            </a:prstGeom>
            <a:noFill/>
          </p:spPr>
          <p:txBody>
            <a:bodyPr wrap="square" rtlCol="0">
              <a:spAutoFit/>
            </a:bodyPr>
            <a:lstStyle/>
            <a:p>
              <a:pPr marL="285750" indent="-285750">
                <a:buFont typeface="メイリオ" panose="020B0604030504040204" pitchFamily="50" charset="-128"/>
                <a:buChar char="※"/>
              </a:pPr>
              <a:r>
                <a:rPr kumimoji="1" lang="ja-JP" altLang="en-US" sz="1000" dirty="0">
                  <a:latin typeface="メイリオ" panose="020B0604030504040204" pitchFamily="50" charset="-128"/>
                  <a:ea typeface="メイリオ" panose="020B0604030504040204" pitchFamily="50" charset="-128"/>
                </a:rPr>
                <a:t>ガウンの前に</a:t>
              </a:r>
              <a:br>
                <a:rPr kumimoji="1" lang="en-US" altLang="ja-JP" sz="1000" dirty="0">
                  <a:latin typeface="メイリオ" panose="020B0604030504040204" pitchFamily="50" charset="-128"/>
                  <a:ea typeface="メイリオ" panose="020B0604030504040204" pitchFamily="50" charset="-128"/>
                </a:rPr>
              </a:br>
              <a:r>
                <a:rPr kumimoji="1" lang="ja-JP" altLang="en-US" sz="1000" dirty="0">
                  <a:latin typeface="メイリオ" panose="020B0604030504040204" pitchFamily="50" charset="-128"/>
                  <a:ea typeface="メイリオ" panose="020B0604030504040204" pitchFamily="50" charset="-128"/>
                </a:rPr>
                <a:t>アイガードを外しても良い。</a:t>
              </a:r>
            </a:p>
          </p:txBody>
        </p:sp>
      </p:grpSp>
      <p:sp>
        <p:nvSpPr>
          <p:cNvPr id="16" name="スライド番号プレースホルダー 15">
            <a:extLst>
              <a:ext uri="{FF2B5EF4-FFF2-40B4-BE49-F238E27FC236}">
                <a16:creationId xmlns:a16="http://schemas.microsoft.com/office/drawing/2014/main" id="{281C4081-E413-4EAD-8F11-A7AD7860D044}"/>
              </a:ext>
            </a:extLst>
          </p:cNvPr>
          <p:cNvSpPr>
            <a:spLocks noGrp="1"/>
          </p:cNvSpPr>
          <p:nvPr>
            <p:ph type="sldNum" sz="quarter" idx="12"/>
          </p:nvPr>
        </p:nvSpPr>
        <p:spPr/>
        <p:txBody>
          <a:bodyPr/>
          <a:lstStyle/>
          <a:p>
            <a:fld id="{698D96D4-A717-436E-8A31-61B20D5A5D02}" type="slidenum">
              <a:rPr kumimoji="1" lang="ja-JP" altLang="en-US" smtClean="0"/>
              <a:t>28</a:t>
            </a:fld>
            <a:endParaRPr kumimoji="1" lang="ja-JP" altLang="en-US"/>
          </a:p>
        </p:txBody>
      </p:sp>
      <p:sp>
        <p:nvSpPr>
          <p:cNvPr id="17" name="テキスト ボックス 16">
            <a:extLst>
              <a:ext uri="{FF2B5EF4-FFF2-40B4-BE49-F238E27FC236}">
                <a16:creationId xmlns:a16="http://schemas.microsoft.com/office/drawing/2014/main" id="{AC4D0ECA-843E-4D64-A240-9B8FDA379725}"/>
              </a:ext>
            </a:extLst>
          </p:cNvPr>
          <p:cNvSpPr txBox="1"/>
          <p:nvPr/>
        </p:nvSpPr>
        <p:spPr>
          <a:xfrm>
            <a:off x="6998738" y="1386910"/>
            <a:ext cx="1814023" cy="307777"/>
          </a:xfrm>
          <a:prstGeom prst="rect">
            <a:avLst/>
          </a:prstGeom>
          <a:noFill/>
        </p:spPr>
        <p:txBody>
          <a:bodyPr wrap="square" rtlCol="0">
            <a:spAutoFit/>
          </a:bodyPr>
          <a:lstStyle/>
          <a:p>
            <a:r>
              <a:rPr kumimoji="1" lang="ja-JP" altLang="en-US" sz="1400" b="1" dirty="0">
                <a:latin typeface="メイリオ" panose="020B0604030504040204" pitchFamily="50" charset="-128"/>
                <a:ea typeface="メイリオ" panose="020B0604030504040204" pitchFamily="50" charset="-128"/>
              </a:rPr>
              <a:t>＜ ポイント＞</a:t>
            </a:r>
          </a:p>
        </p:txBody>
      </p:sp>
      <p:grpSp>
        <p:nvGrpSpPr>
          <p:cNvPr id="4" name="グループ化 3">
            <a:extLst>
              <a:ext uri="{FF2B5EF4-FFF2-40B4-BE49-F238E27FC236}">
                <a16:creationId xmlns:a16="http://schemas.microsoft.com/office/drawing/2014/main" id="{60D50E7C-4023-4756-8012-0A7D7743F76D}"/>
              </a:ext>
            </a:extLst>
          </p:cNvPr>
          <p:cNvGrpSpPr/>
          <p:nvPr/>
        </p:nvGrpSpPr>
        <p:grpSpPr>
          <a:xfrm>
            <a:off x="119747" y="462034"/>
            <a:ext cx="4661803" cy="6154120"/>
            <a:chOff x="119747" y="789370"/>
            <a:chExt cx="4661803" cy="6154120"/>
          </a:xfrm>
        </p:grpSpPr>
        <p:sp>
          <p:nvSpPr>
            <p:cNvPr id="18" name="テキスト ボックス 17">
              <a:extLst>
                <a:ext uri="{FF2B5EF4-FFF2-40B4-BE49-F238E27FC236}">
                  <a16:creationId xmlns:a16="http://schemas.microsoft.com/office/drawing/2014/main" id="{B7880A21-2F71-4B79-9D50-580A3D0F9696}"/>
                </a:ext>
              </a:extLst>
            </p:cNvPr>
            <p:cNvSpPr txBox="1"/>
            <p:nvPr/>
          </p:nvSpPr>
          <p:spPr>
            <a:xfrm>
              <a:off x="476837" y="789370"/>
              <a:ext cx="1814023" cy="307777"/>
            </a:xfrm>
            <a:prstGeom prst="rect">
              <a:avLst/>
            </a:prstGeom>
            <a:noFill/>
          </p:spPr>
          <p:txBody>
            <a:bodyPr wrap="square" rtlCol="0">
              <a:spAutoFit/>
            </a:bodyPr>
            <a:lstStyle/>
            <a:p>
              <a:r>
                <a:rPr kumimoji="1" lang="ja-JP" altLang="en-US" sz="1400" b="1" dirty="0">
                  <a:latin typeface="メイリオ" panose="020B0604030504040204" pitchFamily="50" charset="-128"/>
                  <a:ea typeface="メイリオ" panose="020B0604030504040204" pitchFamily="50" charset="-128"/>
                </a:rPr>
                <a:t>＜ </a:t>
              </a:r>
              <a:r>
                <a:rPr kumimoji="1" lang="en-US" altLang="ja-JP" sz="1400" b="1" dirty="0">
                  <a:latin typeface="メイリオ" panose="020B0604030504040204" pitchFamily="50" charset="-128"/>
                  <a:ea typeface="メイリオ" panose="020B0604030504040204" pitchFamily="50" charset="-128"/>
                </a:rPr>
                <a:t>PPE</a:t>
              </a:r>
              <a:r>
                <a:rPr kumimoji="1" lang="ja-JP" altLang="en-US" sz="1400" b="1" dirty="0">
                  <a:latin typeface="メイリオ" panose="020B0604030504040204" pitchFamily="50" charset="-128"/>
                  <a:ea typeface="メイリオ" panose="020B0604030504040204" pitchFamily="50" charset="-128"/>
                </a:rPr>
                <a:t>脱衣順番 ＞</a:t>
              </a:r>
            </a:p>
          </p:txBody>
        </p:sp>
        <p:sp>
          <p:nvSpPr>
            <p:cNvPr id="7" name="正方形/長方形 6">
              <a:extLst>
                <a:ext uri="{FF2B5EF4-FFF2-40B4-BE49-F238E27FC236}">
                  <a16:creationId xmlns:a16="http://schemas.microsoft.com/office/drawing/2014/main" id="{9EAAD95B-8120-447C-A5A6-582BF9551949}"/>
                </a:ext>
              </a:extLst>
            </p:cNvPr>
            <p:cNvSpPr/>
            <p:nvPr/>
          </p:nvSpPr>
          <p:spPr>
            <a:xfrm>
              <a:off x="119747" y="2421140"/>
              <a:ext cx="4661803" cy="4522350"/>
            </a:xfrm>
            <a:prstGeom prst="rect">
              <a:avLst/>
            </a:prstGeom>
            <a:noFill/>
          </p:spPr>
          <p:txBody>
            <a:bodyPr wrap="square" lIns="91440" tIns="45720" rIns="91440" bIns="45720">
              <a:noAutofit/>
            </a:bodyPr>
            <a:lstStyle/>
            <a:p>
              <a:pPr marL="800100" lvl="1" indent="-342900">
                <a:lnSpc>
                  <a:spcPts val="1560"/>
                </a:lnSpc>
                <a:buFont typeface="+mj-lt"/>
                <a:buAutoNum type="arabicPeriod"/>
              </a:pPr>
              <a:r>
                <a:rPr lang="ja-JP" altLang="en-US"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手</a:t>
              </a:r>
              <a:r>
                <a:rPr 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袋</a:t>
              </a:r>
              <a:endParaRPr lang="en-US" altLang="ja-JP" sz="400" kern="100" dirty="0">
                <a:solidFill>
                  <a:srgbClr val="000000"/>
                </a:solidFill>
                <a:effectLst>
                  <a:outerShdw blurRad="38100" dist="19050" dir="2700000" algn="tl">
                    <a:schemeClr val="dk1">
                      <a:alpha val="40000"/>
                    </a:schemeClr>
                  </a:outerShdw>
                </a:effectLst>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lt"/>
                <a:buAutoNum type="arabicPeriod" startAt="2"/>
              </a:pPr>
              <a:endPar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lt"/>
                <a:buAutoNum type="arabicPeriod" startAt="2"/>
              </a:pPr>
              <a:r>
                <a:rPr 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ガウン</a:t>
              </a:r>
              <a:endPar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lt"/>
                <a:buAutoNum type="arabicPeriod" startAt="2"/>
              </a:pPr>
              <a:endParaRPr lang="ja-JP" sz="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lt"/>
                <a:buAutoNum type="arabicPeriod" startAt="3"/>
              </a:pPr>
              <a:endPar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lt"/>
                <a:buAutoNum type="arabicPeriod" startAt="3"/>
              </a:pPr>
              <a:r>
                <a:rPr lang="ja-JP" altLang="en-US"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アイガード</a:t>
              </a:r>
              <a:endParaRPr lang="en-US" altLang="ja-JP" sz="900" kern="100" dirty="0">
                <a:solidFill>
                  <a:srgbClr val="000000"/>
                </a:solidFill>
                <a:effectLst>
                  <a:outerShdw blurRad="38100" dist="19050" dir="2700000" algn="tl">
                    <a:schemeClr val="dk1">
                      <a:alpha val="40000"/>
                    </a:schemeClr>
                  </a:outerShdw>
                </a:effectLst>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lt"/>
                <a:buAutoNum type="arabicPeriod" startAt="4"/>
              </a:pPr>
              <a:endPar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lt"/>
                <a:buAutoNum type="arabicPeriod" startAt="4"/>
              </a:pPr>
              <a:endParaRPr lang="en-US" altLang="ja-JP"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lt"/>
                <a:buAutoNum type="arabicPeriod" startAt="4"/>
              </a:pPr>
              <a:r>
                <a:rPr lang="ja-JP" altLang="en-US" sz="12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キャップ</a:t>
              </a:r>
              <a:endParaRPr lang="en-US" altLang="ja-JP" sz="4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lt"/>
                <a:buAutoNum type="arabicPeriod" startAt="5"/>
              </a:pPr>
              <a:endParaRPr lang="en-US" altLang="ja-JP"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lt"/>
                <a:buAutoNum type="arabicPeriod" startAt="5"/>
              </a:pPr>
              <a:r>
                <a:rPr lang="ja-JP" altLang="en-US"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マスク</a:t>
              </a:r>
              <a:br>
                <a:rPr lang="en-US" altLang="ja-JP"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br>
              <a:r>
                <a:rPr lang="en-US" altLang="ja-JP"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1) N95</a:t>
              </a:r>
              <a:r>
                <a:rPr lang="ja-JP" altLang="en-US"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マスク</a:t>
              </a:r>
              <a:br>
                <a:rPr lang="en-US" altLang="ja-JP"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br>
              <a:r>
                <a:rPr lang="ja-JP" altLang="en-US"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05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または</a:t>
              </a:r>
              <a:br>
                <a:rPr lang="en-US" altLang="ja-JP"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br>
              <a:r>
                <a:rPr lang="en-US" altLang="ja-JP"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2)</a:t>
              </a:r>
              <a:r>
                <a:rPr lang="ja-JP" altLang="en-US"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サージカルマスク</a:t>
              </a:r>
              <a:endParaRPr lang="en-US" altLang="ja-JP" sz="14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lt"/>
                <a:buAutoNum type="arabicPeriod" startAt="5"/>
              </a:pPr>
              <a:endParaRPr lang="en-US" altLang="ja-JP"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lt"/>
                <a:buAutoNum type="arabicPeriod" startAt="5"/>
              </a:pPr>
              <a:r>
                <a:rPr lang="ja-JP" altLang="en-US"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新しいサージカルマスクを着ける</a:t>
              </a:r>
              <a:endParaRPr lang="en-US" altLang="ja-JP" sz="4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lt"/>
                <a:buAutoNum type="arabicPeriod" startAt="5"/>
              </a:pPr>
              <a:endParaRPr lang="en-US" altLang="ja-JP"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lt"/>
                <a:buAutoNum type="arabicPeriod" startAt="5"/>
              </a:pPr>
              <a:r>
                <a:rPr lang="ja-JP" altLang="en-US"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アイガードを清拭消毒する</a:t>
              </a:r>
              <a:endParaRPr lang="en-US" altLang="ja-JP" sz="3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lt"/>
                <a:buAutoNum type="arabicPeriod" startAt="5"/>
              </a:pPr>
              <a:endParaRPr lang="en-US" altLang="ja-JP"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800100" lvl="1" indent="-342900">
                <a:lnSpc>
                  <a:spcPts val="1560"/>
                </a:lnSpc>
                <a:buFont typeface="+mj-lt"/>
                <a:buAutoNum type="arabicPeriod" startAt="5"/>
              </a:pPr>
              <a:r>
                <a:rPr lang="ja-JP" altLang="en-US"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手指消毒　</a:t>
              </a:r>
              <a:r>
                <a:rPr lang="ja-JP" altLang="en-US" sz="105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または　</a:t>
              </a:r>
              <a:r>
                <a:rPr lang="ja-JP" altLang="en-US"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手洗い</a:t>
              </a:r>
              <a:endParaRPr lang="en-US" altLang="ja-JP" sz="1200" b="1"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sp>
        <p:nvSpPr>
          <p:cNvPr id="22" name="テキスト ボックス 21">
            <a:extLst>
              <a:ext uri="{FF2B5EF4-FFF2-40B4-BE49-F238E27FC236}">
                <a16:creationId xmlns:a16="http://schemas.microsoft.com/office/drawing/2014/main" id="{1CEB78EC-6EE3-4127-A6E7-D8985731444C}"/>
              </a:ext>
            </a:extLst>
          </p:cNvPr>
          <p:cNvSpPr txBox="1"/>
          <p:nvPr/>
        </p:nvSpPr>
        <p:spPr>
          <a:xfrm>
            <a:off x="1979127" y="9070925"/>
            <a:ext cx="4661802" cy="230832"/>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脱衣場所に掲示できる写真付きの脱衣順番は、付録ポスター「</a:t>
            </a:r>
            <a:r>
              <a:rPr kumimoji="1" lang="en-US" altLang="ja-JP" sz="900" dirty="0">
                <a:latin typeface="メイリオ" panose="020B0604030504040204" pitchFamily="50" charset="-128"/>
                <a:ea typeface="メイリオ" panose="020B0604030504040204" pitchFamily="50" charset="-128"/>
              </a:rPr>
              <a:t>PPE</a:t>
            </a:r>
            <a:r>
              <a:rPr kumimoji="1" lang="ja-JP" altLang="en-US" sz="900" dirty="0">
                <a:latin typeface="メイリオ" panose="020B0604030504040204" pitchFamily="50" charset="-128"/>
                <a:ea typeface="メイリオ" panose="020B0604030504040204" pitchFamily="50" charset="-128"/>
              </a:rPr>
              <a:t>脱衣手順」参照。</a:t>
            </a:r>
          </a:p>
        </p:txBody>
      </p:sp>
      <p:grpSp>
        <p:nvGrpSpPr>
          <p:cNvPr id="9" name="グループ化 8">
            <a:extLst>
              <a:ext uri="{FF2B5EF4-FFF2-40B4-BE49-F238E27FC236}">
                <a16:creationId xmlns:a16="http://schemas.microsoft.com/office/drawing/2014/main" id="{EA629071-B686-4743-9B49-C2BA8771CDFC}"/>
              </a:ext>
            </a:extLst>
          </p:cNvPr>
          <p:cNvGrpSpPr/>
          <p:nvPr/>
        </p:nvGrpSpPr>
        <p:grpSpPr>
          <a:xfrm>
            <a:off x="457787" y="903409"/>
            <a:ext cx="4291384" cy="923447"/>
            <a:chOff x="290141" y="617352"/>
            <a:chExt cx="4291384" cy="923447"/>
          </a:xfrm>
        </p:grpSpPr>
        <p:sp>
          <p:nvSpPr>
            <p:cNvPr id="6" name="テキスト ボックス 5">
              <a:extLst>
                <a:ext uri="{FF2B5EF4-FFF2-40B4-BE49-F238E27FC236}">
                  <a16:creationId xmlns:a16="http://schemas.microsoft.com/office/drawing/2014/main" id="{EC11283B-1DF1-4A60-BB0F-61576FDFEDBE}"/>
                </a:ext>
              </a:extLst>
            </p:cNvPr>
            <p:cNvSpPr txBox="1"/>
            <p:nvPr/>
          </p:nvSpPr>
          <p:spPr>
            <a:xfrm>
              <a:off x="943975" y="871389"/>
              <a:ext cx="3637550" cy="502702"/>
            </a:xfrm>
            <a:prstGeom prst="rect">
              <a:avLst/>
            </a:prstGeom>
            <a:noFill/>
          </p:spPr>
          <p:txBody>
            <a:bodyPr wrap="square" rtlCol="0">
              <a:spAutoFit/>
            </a:bodyPr>
            <a:lstStyle/>
            <a:p>
              <a:pPr marL="342900" indent="-342900">
                <a:lnSpc>
                  <a:spcPts val="1560"/>
                </a:lnSpc>
                <a:buFont typeface="Wingdings" panose="05000000000000000000" pitchFamily="2" charset="2"/>
                <a:buChar char="n"/>
              </a:pPr>
              <a:r>
                <a:rPr kumimoji="1" lang="ja-JP" altLang="en-US" sz="1100" dirty="0">
                  <a:latin typeface="メイリオ" panose="020B0604030504040204" pitchFamily="50" charset="-128"/>
                  <a:ea typeface="メイリオ" panose="020B0604030504040204" pitchFamily="50" charset="-128"/>
                </a:rPr>
                <a:t>一番汚れているものから順番に外していく。</a:t>
              </a:r>
              <a:endParaRPr kumimoji="1" lang="en-US" altLang="ja-JP" sz="1100" dirty="0">
                <a:latin typeface="メイリオ" panose="020B0604030504040204" pitchFamily="50" charset="-128"/>
                <a:ea typeface="メイリオ" panose="020B0604030504040204" pitchFamily="50" charset="-128"/>
              </a:endParaRPr>
            </a:p>
            <a:p>
              <a:pPr marL="342900" indent="-342900">
                <a:lnSpc>
                  <a:spcPts val="1560"/>
                </a:lnSpc>
                <a:buFont typeface="Wingdings" panose="05000000000000000000" pitchFamily="2" charset="2"/>
                <a:buChar char="n"/>
              </a:pPr>
              <a:r>
                <a:rPr kumimoji="1" lang="ja-JP" altLang="en-US" sz="1100" dirty="0">
                  <a:latin typeface="メイリオ" panose="020B0604030504040204" pitchFamily="50" charset="-128"/>
                  <a:ea typeface="メイリオ" panose="020B0604030504040204" pitchFamily="50" charset="-128"/>
                </a:rPr>
                <a:t>一つの動作ごとに手指消毒をする。</a:t>
              </a:r>
            </a:p>
          </p:txBody>
        </p:sp>
        <p:grpSp>
          <p:nvGrpSpPr>
            <p:cNvPr id="5" name="グループ化 4">
              <a:extLst>
                <a:ext uri="{FF2B5EF4-FFF2-40B4-BE49-F238E27FC236}">
                  <a16:creationId xmlns:a16="http://schemas.microsoft.com/office/drawing/2014/main" id="{2E84B388-D640-442A-90C8-17F2DF4FFBFB}"/>
                </a:ext>
              </a:extLst>
            </p:cNvPr>
            <p:cNvGrpSpPr/>
            <p:nvPr/>
          </p:nvGrpSpPr>
          <p:grpSpPr>
            <a:xfrm>
              <a:off x="290141" y="617352"/>
              <a:ext cx="4123738" cy="923447"/>
              <a:chOff x="368732" y="7419975"/>
              <a:chExt cx="4123738" cy="923447"/>
            </a:xfrm>
          </p:grpSpPr>
          <p:sp>
            <p:nvSpPr>
              <p:cNvPr id="3" name="四角形: 角を丸くする 2">
                <a:extLst>
                  <a:ext uri="{FF2B5EF4-FFF2-40B4-BE49-F238E27FC236}">
                    <a16:creationId xmlns:a16="http://schemas.microsoft.com/office/drawing/2014/main" id="{CC355B44-6E60-4728-A740-2F6B65077603}"/>
                  </a:ext>
                </a:extLst>
              </p:cNvPr>
              <p:cNvSpPr/>
              <p:nvPr/>
            </p:nvSpPr>
            <p:spPr>
              <a:xfrm>
                <a:off x="638175" y="7419975"/>
                <a:ext cx="3854295" cy="923447"/>
              </a:xfrm>
              <a:prstGeom prst="roundRect">
                <a:avLst/>
              </a:prstGeom>
              <a:noFill/>
              <a:ln w="28575" cmpd="tri">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グラフィカル ユーザー インターフェイス, アプリケーション&#10;&#10;自動的に生成された説明">
                <a:extLst>
                  <a:ext uri="{FF2B5EF4-FFF2-40B4-BE49-F238E27FC236}">
                    <a16:creationId xmlns:a16="http://schemas.microsoft.com/office/drawing/2014/main" id="{AF02BDF3-6C1F-422D-9F51-123099F5B0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8732" y="7598446"/>
                <a:ext cx="653834" cy="653834"/>
              </a:xfrm>
              <a:prstGeom prst="rect">
                <a:avLst/>
              </a:prstGeom>
            </p:spPr>
          </p:pic>
        </p:grpSp>
      </p:grpSp>
      <p:grpSp>
        <p:nvGrpSpPr>
          <p:cNvPr id="24" name="グループ化 23">
            <a:extLst>
              <a:ext uri="{FF2B5EF4-FFF2-40B4-BE49-F238E27FC236}">
                <a16:creationId xmlns:a16="http://schemas.microsoft.com/office/drawing/2014/main" id="{918708AC-B877-43E5-B836-997E9989C2C9}"/>
              </a:ext>
            </a:extLst>
          </p:cNvPr>
          <p:cNvGrpSpPr/>
          <p:nvPr/>
        </p:nvGrpSpPr>
        <p:grpSpPr>
          <a:xfrm>
            <a:off x="1988652" y="3012828"/>
            <a:ext cx="1545142" cy="718818"/>
            <a:chOff x="2209889" y="7042234"/>
            <a:chExt cx="1545142" cy="718818"/>
          </a:xfrm>
        </p:grpSpPr>
        <p:sp>
          <p:nvSpPr>
            <p:cNvPr id="25" name="テキスト ボックス 24">
              <a:extLst>
                <a:ext uri="{FF2B5EF4-FFF2-40B4-BE49-F238E27FC236}">
                  <a16:creationId xmlns:a16="http://schemas.microsoft.com/office/drawing/2014/main" id="{E0EBDFB9-C55D-4A19-BFF1-046EDE7A10DE}"/>
                </a:ext>
              </a:extLst>
            </p:cNvPr>
            <p:cNvSpPr txBox="1"/>
            <p:nvPr/>
          </p:nvSpPr>
          <p:spPr>
            <a:xfrm>
              <a:off x="2372378" y="7053166"/>
              <a:ext cx="1382653" cy="707886"/>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・フェイスシールド</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・アイシールド</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・ゴーグル</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のいずれか</a:t>
              </a:r>
            </a:p>
          </p:txBody>
        </p:sp>
        <p:sp>
          <p:nvSpPr>
            <p:cNvPr id="26" name="左中かっこ 25">
              <a:extLst>
                <a:ext uri="{FF2B5EF4-FFF2-40B4-BE49-F238E27FC236}">
                  <a16:creationId xmlns:a16="http://schemas.microsoft.com/office/drawing/2014/main" id="{1056103D-6399-401C-BCAE-69575ECC73A5}"/>
                </a:ext>
              </a:extLst>
            </p:cNvPr>
            <p:cNvSpPr/>
            <p:nvPr/>
          </p:nvSpPr>
          <p:spPr>
            <a:xfrm>
              <a:off x="2209889" y="7042234"/>
              <a:ext cx="288000" cy="4680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1200" dirty="0"/>
            </a:p>
          </p:txBody>
        </p:sp>
      </p:grpSp>
    </p:spTree>
    <p:extLst>
      <p:ext uri="{BB962C8B-B14F-4D97-AF65-F5344CB8AC3E}">
        <p14:creationId xmlns:p14="http://schemas.microsoft.com/office/powerpoint/2010/main" val="3293663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5229136-1CA5-444C-99EA-D896FBC00E41}"/>
              </a:ext>
            </a:extLst>
          </p:cNvPr>
          <p:cNvSpPr/>
          <p:nvPr/>
        </p:nvSpPr>
        <p:spPr>
          <a:xfrm>
            <a:off x="465712" y="990848"/>
            <a:ext cx="2191763" cy="3939540"/>
          </a:xfrm>
          <a:prstGeom prst="rect">
            <a:avLst/>
          </a:prstGeom>
          <a:noFill/>
        </p:spPr>
        <p:txBody>
          <a:bodyPr wrap="square" lIns="91440" tIns="45720" rIns="91440" bIns="45720">
            <a:spAutoFit/>
          </a:bodyPr>
          <a:lstStyle/>
          <a:p>
            <a:pPr marL="342900" indent="-342900" algn="just">
              <a:buFont typeface="+mj-ea"/>
              <a:buAutoNum type="circleNumDbPlain"/>
            </a:pP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手袋表面は汚れているため、</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手袋の内側には手を入れないようにし、</a:t>
            </a: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手首</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部分の</a:t>
            </a: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外側をつま</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む。</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表面が内側になり中表になるよう、裏返しながら外</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す。</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a:pP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手袋をしている手の中に</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外した手袋を</a:t>
            </a: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丸め込む。</a:t>
            </a:r>
            <a:r>
              <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	</a:t>
            </a:r>
          </a:p>
        </p:txBody>
      </p:sp>
      <p:pic>
        <p:nvPicPr>
          <p:cNvPr id="17" name="図 16">
            <a:extLst>
              <a:ext uri="{FF2B5EF4-FFF2-40B4-BE49-F238E27FC236}">
                <a16:creationId xmlns:a16="http://schemas.microsoft.com/office/drawing/2014/main" id="{064A9949-1E51-402B-9E16-28742D7C429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3250202" y="880732"/>
            <a:ext cx="1600115" cy="1559164"/>
          </a:xfrm>
          <a:prstGeom prst="rect">
            <a:avLst/>
          </a:prstGeom>
        </p:spPr>
      </p:pic>
      <p:pic>
        <p:nvPicPr>
          <p:cNvPr id="19" name="図 18">
            <a:extLst>
              <a:ext uri="{FF2B5EF4-FFF2-40B4-BE49-F238E27FC236}">
                <a16:creationId xmlns:a16="http://schemas.microsoft.com/office/drawing/2014/main" id="{807AF8DE-DB91-494C-B8C9-8235E49E0DC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3215789" y="2642257"/>
            <a:ext cx="1680257" cy="1586399"/>
          </a:xfrm>
          <a:prstGeom prst="rect">
            <a:avLst/>
          </a:prstGeom>
        </p:spPr>
      </p:pic>
      <p:pic>
        <p:nvPicPr>
          <p:cNvPr id="36" name="図 35">
            <a:extLst>
              <a:ext uri="{FF2B5EF4-FFF2-40B4-BE49-F238E27FC236}">
                <a16:creationId xmlns:a16="http://schemas.microsoft.com/office/drawing/2014/main" id="{BDF58A67-7A31-40DA-8A55-AB8887A0104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3215789" y="4425255"/>
            <a:ext cx="1692641" cy="1636569"/>
          </a:xfrm>
          <a:prstGeom prst="rect">
            <a:avLst/>
          </a:prstGeom>
        </p:spPr>
      </p:pic>
      <p:pic>
        <p:nvPicPr>
          <p:cNvPr id="38" name="図 37">
            <a:extLst>
              <a:ext uri="{FF2B5EF4-FFF2-40B4-BE49-F238E27FC236}">
                <a16:creationId xmlns:a16="http://schemas.microsoft.com/office/drawing/2014/main" id="{D3959182-C500-403B-9EDC-E44F417A70F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a:xfrm>
            <a:off x="3219152" y="6221345"/>
            <a:ext cx="1753862" cy="1458953"/>
          </a:xfrm>
          <a:prstGeom prst="rect">
            <a:avLst/>
          </a:prstGeom>
        </p:spPr>
      </p:pic>
      <p:pic>
        <p:nvPicPr>
          <p:cNvPr id="42" name="図 41">
            <a:extLst>
              <a:ext uri="{FF2B5EF4-FFF2-40B4-BE49-F238E27FC236}">
                <a16:creationId xmlns:a16="http://schemas.microsoft.com/office/drawing/2014/main" id="{79B64C1A-F8A6-49C6-B5B1-2037F96B4CC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p:blipFill>
        <p:spPr>
          <a:xfrm>
            <a:off x="3447420" y="7864442"/>
            <a:ext cx="1374812" cy="1627404"/>
          </a:xfrm>
          <a:prstGeom prst="rect">
            <a:avLst/>
          </a:prstGeom>
        </p:spPr>
      </p:pic>
      <p:sp>
        <p:nvSpPr>
          <p:cNvPr id="13" name="テキスト ボックス 12">
            <a:extLst>
              <a:ext uri="{FF2B5EF4-FFF2-40B4-BE49-F238E27FC236}">
                <a16:creationId xmlns:a16="http://schemas.microsoft.com/office/drawing/2014/main" id="{DE3D92F1-B25C-4B3C-A771-537BB16316C3}"/>
              </a:ext>
            </a:extLst>
          </p:cNvPr>
          <p:cNvSpPr txBox="1"/>
          <p:nvPr/>
        </p:nvSpPr>
        <p:spPr>
          <a:xfrm>
            <a:off x="454548" y="422848"/>
            <a:ext cx="1793351" cy="276999"/>
          </a:xfrm>
          <a:prstGeom prst="rect">
            <a:avLst/>
          </a:prstGeom>
          <a:noFill/>
        </p:spPr>
        <p:txBody>
          <a:bodyPr wrap="square">
            <a:spAutoFit/>
          </a:bodyPr>
          <a:lstStyle/>
          <a:p>
            <a:pPr marL="352425" indent="-352425">
              <a:spcAft>
                <a:spcPts val="0"/>
              </a:spcAft>
              <a:buFont typeface="+mj-lt"/>
              <a:buAutoNum type="arabicPeriod"/>
            </a:pPr>
            <a:r>
              <a:rPr lang="ja-JP"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手袋</a:t>
            </a: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の</a:t>
            </a:r>
            <a:r>
              <a:rPr lang="ja-JP"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外</a:t>
            </a: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し方</a:t>
            </a:r>
            <a:endPar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BE64E866-64DB-4003-A16B-58EC8499D318}"/>
              </a:ext>
            </a:extLst>
          </p:cNvPr>
          <p:cNvSpPr txBox="1"/>
          <p:nvPr/>
        </p:nvSpPr>
        <p:spPr>
          <a:xfrm>
            <a:off x="467054" y="6285194"/>
            <a:ext cx="2190421" cy="2400657"/>
          </a:xfrm>
          <a:prstGeom prst="rect">
            <a:avLst/>
          </a:prstGeom>
          <a:noFill/>
        </p:spPr>
        <p:txBody>
          <a:bodyPr wrap="square">
            <a:spAutoFit/>
          </a:bodyPr>
          <a:lstStyle/>
          <a:p>
            <a:pPr marL="342900" indent="-342900" algn="just">
              <a:buFont typeface="+mj-ea"/>
              <a:buAutoNum type="circleNumDbPlain" startAt="4"/>
            </a:pP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もう片方の手袋は、</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手袋の表面に触れないように、</a:t>
            </a: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手首部分の内側に親指を差し込</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む。</a:t>
            </a: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startAt="4"/>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startAt="4"/>
            </a:pP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startAt="4"/>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startAt="4"/>
            </a:pP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startAt="4"/>
            </a:pP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startAt="4"/>
            </a:pP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startAt="4"/>
            </a:pP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342900" indent="-342900" algn="just">
              <a:buFont typeface="+mj-ea"/>
              <a:buAutoNum type="circleNumDbPlain" startAt="4"/>
            </a:pP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手袋の表面に触らないよう、中表になるように裏返しながら、握っている手袋も一緒に丸め込んで外し、そのまま感染性</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廃棄物容器に捨てる</a:t>
            </a: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a:t>
            </a:r>
          </a:p>
        </p:txBody>
      </p:sp>
      <p:grpSp>
        <p:nvGrpSpPr>
          <p:cNvPr id="5" name="グループ化 4">
            <a:extLst>
              <a:ext uri="{FF2B5EF4-FFF2-40B4-BE49-F238E27FC236}">
                <a16:creationId xmlns:a16="http://schemas.microsoft.com/office/drawing/2014/main" id="{F4FA9C81-D929-4D09-9D35-94E747FAE1B3}"/>
              </a:ext>
            </a:extLst>
          </p:cNvPr>
          <p:cNvGrpSpPr/>
          <p:nvPr/>
        </p:nvGrpSpPr>
        <p:grpSpPr>
          <a:xfrm>
            <a:off x="857267" y="9055582"/>
            <a:ext cx="2030896" cy="364927"/>
            <a:chOff x="454548" y="9238299"/>
            <a:chExt cx="2287310" cy="364927"/>
          </a:xfrm>
        </p:grpSpPr>
        <p:sp>
          <p:nvSpPr>
            <p:cNvPr id="3" name="四角形: 角を丸くする 2">
              <a:extLst>
                <a:ext uri="{FF2B5EF4-FFF2-40B4-BE49-F238E27FC236}">
                  <a16:creationId xmlns:a16="http://schemas.microsoft.com/office/drawing/2014/main" id="{008FDEB5-E58D-4571-9400-391337EE037C}"/>
                </a:ext>
              </a:extLst>
            </p:cNvPr>
            <p:cNvSpPr/>
            <p:nvPr/>
          </p:nvSpPr>
          <p:spPr>
            <a:xfrm>
              <a:off x="454548" y="9238299"/>
              <a:ext cx="2287310" cy="364927"/>
            </a:xfrm>
            <a:prstGeom prst="roundRect">
              <a:avLst/>
            </a:prstGeom>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sz="1050"/>
            </a:p>
          </p:txBody>
        </p:sp>
        <p:sp>
          <p:nvSpPr>
            <p:cNvPr id="4" name="テキスト ボックス 3">
              <a:extLst>
                <a:ext uri="{FF2B5EF4-FFF2-40B4-BE49-F238E27FC236}">
                  <a16:creationId xmlns:a16="http://schemas.microsoft.com/office/drawing/2014/main" id="{17E0A589-DF78-48E4-BC51-47BDDE1A4916}"/>
                </a:ext>
              </a:extLst>
            </p:cNvPr>
            <p:cNvSpPr txBox="1"/>
            <p:nvPr/>
          </p:nvSpPr>
          <p:spPr>
            <a:xfrm>
              <a:off x="551436" y="9295449"/>
              <a:ext cx="2190422" cy="261610"/>
            </a:xfrm>
            <a:prstGeom prst="rect">
              <a:avLst/>
            </a:prstGeom>
            <a:noFill/>
          </p:spPr>
          <p:txBody>
            <a:bodyPr wrap="square" rtlCol="0">
              <a:spAutoFit/>
            </a:bodyPr>
            <a:lstStyle/>
            <a:p>
              <a:r>
                <a:rPr kumimoji="1" lang="ja-JP" altLang="en-US" sz="1050" b="1" dirty="0">
                  <a:solidFill>
                    <a:srgbClr val="FF0000"/>
                  </a:solidFill>
                  <a:latin typeface="メイリオ" panose="020B0604030504040204" pitchFamily="50" charset="-128"/>
                  <a:ea typeface="メイリオ" panose="020B0604030504040204" pitchFamily="50" charset="-128"/>
                </a:rPr>
                <a:t>手袋外したら手指消毒！</a:t>
              </a:r>
            </a:p>
          </p:txBody>
        </p:sp>
      </p:grpSp>
      <p:sp>
        <p:nvSpPr>
          <p:cNvPr id="7" name="スライド番号プレースホルダー 6">
            <a:extLst>
              <a:ext uri="{FF2B5EF4-FFF2-40B4-BE49-F238E27FC236}">
                <a16:creationId xmlns:a16="http://schemas.microsoft.com/office/drawing/2014/main" id="{D878E3DC-F9D4-47A1-9107-159E5CC8347C}"/>
              </a:ext>
            </a:extLst>
          </p:cNvPr>
          <p:cNvSpPr>
            <a:spLocks noGrp="1"/>
          </p:cNvSpPr>
          <p:nvPr>
            <p:ph type="sldNum" sz="quarter" idx="12"/>
          </p:nvPr>
        </p:nvSpPr>
        <p:spPr/>
        <p:txBody>
          <a:bodyPr/>
          <a:lstStyle/>
          <a:p>
            <a:fld id="{698D96D4-A717-436E-8A31-61B20D5A5D02}" type="slidenum">
              <a:rPr kumimoji="1" lang="ja-JP" altLang="en-US" smtClean="0"/>
              <a:t>29</a:t>
            </a:fld>
            <a:endParaRPr kumimoji="1" lang="ja-JP" altLang="en-US"/>
          </a:p>
        </p:txBody>
      </p:sp>
      <p:grpSp>
        <p:nvGrpSpPr>
          <p:cNvPr id="11" name="グループ化 10">
            <a:extLst>
              <a:ext uri="{FF2B5EF4-FFF2-40B4-BE49-F238E27FC236}">
                <a16:creationId xmlns:a16="http://schemas.microsoft.com/office/drawing/2014/main" id="{8BAB0885-6C36-4B1C-B325-2BDF8A89DC72}"/>
              </a:ext>
            </a:extLst>
          </p:cNvPr>
          <p:cNvGrpSpPr/>
          <p:nvPr/>
        </p:nvGrpSpPr>
        <p:grpSpPr>
          <a:xfrm>
            <a:off x="4562475" y="306093"/>
            <a:ext cx="2375037" cy="9533508"/>
            <a:chOff x="4562475" y="306093"/>
            <a:chExt cx="2375037" cy="9533508"/>
          </a:xfrm>
        </p:grpSpPr>
        <p:grpSp>
          <p:nvGrpSpPr>
            <p:cNvPr id="10" name="グループ化 9">
              <a:extLst>
                <a:ext uri="{FF2B5EF4-FFF2-40B4-BE49-F238E27FC236}">
                  <a16:creationId xmlns:a16="http://schemas.microsoft.com/office/drawing/2014/main" id="{E8BFA746-0BD3-413B-B2F2-104BEAB6A15F}"/>
                </a:ext>
              </a:extLst>
            </p:cNvPr>
            <p:cNvGrpSpPr/>
            <p:nvPr/>
          </p:nvGrpSpPr>
          <p:grpSpPr>
            <a:xfrm>
              <a:off x="4562475" y="306093"/>
              <a:ext cx="2229893" cy="9185753"/>
              <a:chOff x="4562475" y="306093"/>
              <a:chExt cx="2229893" cy="9185753"/>
            </a:xfrm>
          </p:grpSpPr>
          <p:sp>
            <p:nvSpPr>
              <p:cNvPr id="15" name="四角形: 角を丸くする 14">
                <a:extLst>
                  <a:ext uri="{FF2B5EF4-FFF2-40B4-BE49-F238E27FC236}">
                    <a16:creationId xmlns:a16="http://schemas.microsoft.com/office/drawing/2014/main" id="{AC1D48EF-3161-4D71-AC36-FDB127871D10}"/>
                  </a:ext>
                </a:extLst>
              </p:cNvPr>
              <p:cNvSpPr/>
              <p:nvPr/>
            </p:nvSpPr>
            <p:spPr>
              <a:xfrm>
                <a:off x="5910925" y="455975"/>
                <a:ext cx="770400" cy="903587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48CFFA5A-62D4-4D29-8AC7-B53658F34822}"/>
                  </a:ext>
                </a:extLst>
              </p:cNvPr>
              <p:cNvGrpSpPr/>
              <p:nvPr/>
            </p:nvGrpSpPr>
            <p:grpSpPr>
              <a:xfrm>
                <a:off x="4567238" y="1292856"/>
                <a:ext cx="2180356" cy="830997"/>
                <a:chOff x="4567238" y="1292856"/>
                <a:chExt cx="2180356" cy="830997"/>
              </a:xfrm>
            </p:grpSpPr>
            <p:sp>
              <p:nvSpPr>
                <p:cNvPr id="6" name="テキスト ボックス 5">
                  <a:extLst>
                    <a:ext uri="{FF2B5EF4-FFF2-40B4-BE49-F238E27FC236}">
                      <a16:creationId xmlns:a16="http://schemas.microsoft.com/office/drawing/2014/main" id="{90D30468-08EF-4628-88F3-6910AD4F0C08}"/>
                    </a:ext>
                  </a:extLst>
                </p:cNvPr>
                <p:cNvSpPr txBox="1"/>
                <p:nvPr/>
              </p:nvSpPr>
              <p:spPr>
                <a:xfrm>
                  <a:off x="5844655" y="1292856"/>
                  <a:ext cx="902939" cy="830997"/>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横から撮ると、手首部分の外側をつまんでいるのがわかりやすい。</a:t>
                  </a:r>
                </a:p>
              </p:txBody>
            </p:sp>
            <p:cxnSp>
              <p:nvCxnSpPr>
                <p:cNvPr id="8" name="直線コネクタ 7">
                  <a:extLst>
                    <a:ext uri="{FF2B5EF4-FFF2-40B4-BE49-F238E27FC236}">
                      <a16:creationId xmlns:a16="http://schemas.microsoft.com/office/drawing/2014/main" id="{C6F8A692-5272-4931-8107-2713E5E2C244}"/>
                    </a:ext>
                  </a:extLst>
                </p:cNvPr>
                <p:cNvCxnSpPr/>
                <p:nvPr/>
              </p:nvCxnSpPr>
              <p:spPr>
                <a:xfrm flipH="1">
                  <a:off x="4567238" y="1389023"/>
                  <a:ext cx="1404000" cy="0"/>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4" name="グループ化 23">
                <a:extLst>
                  <a:ext uri="{FF2B5EF4-FFF2-40B4-BE49-F238E27FC236}">
                    <a16:creationId xmlns:a16="http://schemas.microsoft.com/office/drawing/2014/main" id="{9B71D82A-3216-4989-96FA-326E8C33B47B}"/>
                  </a:ext>
                </a:extLst>
              </p:cNvPr>
              <p:cNvGrpSpPr/>
              <p:nvPr/>
            </p:nvGrpSpPr>
            <p:grpSpPr>
              <a:xfrm>
                <a:off x="4562475" y="2700462"/>
                <a:ext cx="2229893" cy="954107"/>
                <a:chOff x="4562475" y="1320333"/>
                <a:chExt cx="2229893" cy="954107"/>
              </a:xfrm>
            </p:grpSpPr>
            <p:sp>
              <p:nvSpPr>
                <p:cNvPr id="25" name="テキスト ボックス 24">
                  <a:extLst>
                    <a:ext uri="{FF2B5EF4-FFF2-40B4-BE49-F238E27FC236}">
                      <a16:creationId xmlns:a16="http://schemas.microsoft.com/office/drawing/2014/main" id="{AF144E4C-6B08-4DE4-9947-9A6CF70FC58E}"/>
                    </a:ext>
                  </a:extLst>
                </p:cNvPr>
                <p:cNvSpPr txBox="1"/>
                <p:nvPr/>
              </p:nvSpPr>
              <p:spPr>
                <a:xfrm>
                  <a:off x="5844655" y="1320333"/>
                  <a:ext cx="947713" cy="954107"/>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手袋を外している最中の写真が、手袋を中表にしているのがわかりやすい。</a:t>
                  </a:r>
                </a:p>
              </p:txBody>
            </p:sp>
            <p:cxnSp>
              <p:nvCxnSpPr>
                <p:cNvPr id="26" name="直線コネクタ 25">
                  <a:extLst>
                    <a:ext uri="{FF2B5EF4-FFF2-40B4-BE49-F238E27FC236}">
                      <a16:creationId xmlns:a16="http://schemas.microsoft.com/office/drawing/2014/main" id="{594345E1-88CB-44D0-8C5C-DF01FC2BDE18}"/>
                    </a:ext>
                  </a:extLst>
                </p:cNvPr>
                <p:cNvCxnSpPr/>
                <p:nvPr/>
              </p:nvCxnSpPr>
              <p:spPr>
                <a:xfrm flipH="1">
                  <a:off x="4562475" y="1419226"/>
                  <a:ext cx="1404000" cy="0"/>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7" name="グループ化 26">
                <a:extLst>
                  <a:ext uri="{FF2B5EF4-FFF2-40B4-BE49-F238E27FC236}">
                    <a16:creationId xmlns:a16="http://schemas.microsoft.com/office/drawing/2014/main" id="{D511487E-20B9-4212-9AD0-1A1D6655B234}"/>
                  </a:ext>
                </a:extLst>
              </p:cNvPr>
              <p:cNvGrpSpPr/>
              <p:nvPr/>
            </p:nvGrpSpPr>
            <p:grpSpPr>
              <a:xfrm>
                <a:off x="4567238" y="4458295"/>
                <a:ext cx="2225130" cy="1323439"/>
                <a:chOff x="4567238" y="1335039"/>
                <a:chExt cx="2225130" cy="1323439"/>
              </a:xfrm>
            </p:grpSpPr>
            <p:sp>
              <p:nvSpPr>
                <p:cNvPr id="29" name="テキスト ボックス 28">
                  <a:extLst>
                    <a:ext uri="{FF2B5EF4-FFF2-40B4-BE49-F238E27FC236}">
                      <a16:creationId xmlns:a16="http://schemas.microsoft.com/office/drawing/2014/main" id="{93E530DD-3CAC-4C56-9619-00E16DE72DC0}"/>
                    </a:ext>
                  </a:extLst>
                </p:cNvPr>
                <p:cNvSpPr txBox="1"/>
                <p:nvPr/>
              </p:nvSpPr>
              <p:spPr>
                <a:xfrm>
                  <a:off x="5844655" y="1335039"/>
                  <a:ext cx="947713" cy="1323439"/>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手袋を外した手はそのままで、手袋をしている手のみで、外した手袋を握りこむ様子がわかるようにする。</a:t>
                  </a:r>
                </a:p>
              </p:txBody>
            </p:sp>
            <p:cxnSp>
              <p:nvCxnSpPr>
                <p:cNvPr id="30" name="直線コネクタ 29">
                  <a:extLst>
                    <a:ext uri="{FF2B5EF4-FFF2-40B4-BE49-F238E27FC236}">
                      <a16:creationId xmlns:a16="http://schemas.microsoft.com/office/drawing/2014/main" id="{0A6CBB8D-7D38-459A-92B7-F0254CD3D521}"/>
                    </a:ext>
                  </a:extLst>
                </p:cNvPr>
                <p:cNvCxnSpPr/>
                <p:nvPr/>
              </p:nvCxnSpPr>
              <p:spPr>
                <a:xfrm flipH="1">
                  <a:off x="4567238" y="1433514"/>
                  <a:ext cx="1404000" cy="0"/>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27BC652B-189F-4A54-B933-B45B670D562E}"/>
                  </a:ext>
                </a:extLst>
              </p:cNvPr>
              <p:cNvGrpSpPr/>
              <p:nvPr/>
            </p:nvGrpSpPr>
            <p:grpSpPr>
              <a:xfrm>
                <a:off x="4567238" y="6416243"/>
                <a:ext cx="2150205" cy="954107"/>
                <a:chOff x="4567238" y="1342711"/>
                <a:chExt cx="2150205" cy="954107"/>
              </a:xfrm>
            </p:grpSpPr>
            <p:sp>
              <p:nvSpPr>
                <p:cNvPr id="32" name="テキスト ボックス 31">
                  <a:extLst>
                    <a:ext uri="{FF2B5EF4-FFF2-40B4-BE49-F238E27FC236}">
                      <a16:creationId xmlns:a16="http://schemas.microsoft.com/office/drawing/2014/main" id="{2AF03EC2-8EED-449A-8F3B-6BF7F0A06206}"/>
                    </a:ext>
                  </a:extLst>
                </p:cNvPr>
                <p:cNvSpPr txBox="1"/>
                <p:nvPr/>
              </p:nvSpPr>
              <p:spPr>
                <a:xfrm>
                  <a:off x="5844655" y="1342711"/>
                  <a:ext cx="872788" cy="954107"/>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斜め上または上から撮ると、親指を手袋の内側に入れているのがわかりやすい。</a:t>
                  </a:r>
                </a:p>
              </p:txBody>
            </p:sp>
            <p:cxnSp>
              <p:nvCxnSpPr>
                <p:cNvPr id="33" name="直線コネクタ 32">
                  <a:extLst>
                    <a:ext uri="{FF2B5EF4-FFF2-40B4-BE49-F238E27FC236}">
                      <a16:creationId xmlns:a16="http://schemas.microsoft.com/office/drawing/2014/main" id="{F8155B33-7CB9-43B8-A009-C238269DF2B0}"/>
                    </a:ext>
                  </a:extLst>
                </p:cNvPr>
                <p:cNvCxnSpPr/>
                <p:nvPr/>
              </p:nvCxnSpPr>
              <p:spPr>
                <a:xfrm flipH="1">
                  <a:off x="4567238" y="1447802"/>
                  <a:ext cx="1404000" cy="0"/>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4" name="グループ化 33">
                <a:extLst>
                  <a:ext uri="{FF2B5EF4-FFF2-40B4-BE49-F238E27FC236}">
                    <a16:creationId xmlns:a16="http://schemas.microsoft.com/office/drawing/2014/main" id="{14325E8A-0B08-4B56-9D6C-8EB5BFC445AE}"/>
                  </a:ext>
                </a:extLst>
              </p:cNvPr>
              <p:cNvGrpSpPr/>
              <p:nvPr/>
            </p:nvGrpSpPr>
            <p:grpSpPr>
              <a:xfrm>
                <a:off x="4642561" y="7896733"/>
                <a:ext cx="2149807" cy="1569660"/>
                <a:chOff x="4642561" y="1180952"/>
                <a:chExt cx="2149807" cy="1569660"/>
              </a:xfrm>
            </p:grpSpPr>
            <p:sp>
              <p:nvSpPr>
                <p:cNvPr id="35" name="テキスト ボックス 34">
                  <a:extLst>
                    <a:ext uri="{FF2B5EF4-FFF2-40B4-BE49-F238E27FC236}">
                      <a16:creationId xmlns:a16="http://schemas.microsoft.com/office/drawing/2014/main" id="{091D5412-9D8F-44B9-A697-CFFC414C1941}"/>
                    </a:ext>
                  </a:extLst>
                </p:cNvPr>
                <p:cNvSpPr txBox="1"/>
                <p:nvPr/>
              </p:nvSpPr>
              <p:spPr>
                <a:xfrm>
                  <a:off x="5844655" y="1180952"/>
                  <a:ext cx="947713" cy="1569660"/>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手袋を外している最中の写真にする。　斜め上または上から撮ると、親指を手袋の内側に入れたまま中表にする様子がわかりやすい。</a:t>
                  </a:r>
                </a:p>
              </p:txBody>
            </p:sp>
            <p:cxnSp>
              <p:nvCxnSpPr>
                <p:cNvPr id="37" name="直線コネクタ 36">
                  <a:extLst>
                    <a:ext uri="{FF2B5EF4-FFF2-40B4-BE49-F238E27FC236}">
                      <a16:creationId xmlns:a16="http://schemas.microsoft.com/office/drawing/2014/main" id="{D3998B89-AC00-4B16-8C54-35505EE398BB}"/>
                    </a:ext>
                  </a:extLst>
                </p:cNvPr>
                <p:cNvCxnSpPr/>
                <p:nvPr/>
              </p:nvCxnSpPr>
              <p:spPr>
                <a:xfrm flipH="1">
                  <a:off x="4642561" y="1285455"/>
                  <a:ext cx="1332000" cy="0"/>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39" name="図 38">
                <a:extLst>
                  <a:ext uri="{FF2B5EF4-FFF2-40B4-BE49-F238E27FC236}">
                    <a16:creationId xmlns:a16="http://schemas.microsoft.com/office/drawing/2014/main" id="{E58C86E7-1914-417B-A78F-42E468A57DF4}"/>
                  </a:ext>
                </a:extLst>
              </p:cNvPr>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04399" y="306093"/>
                <a:ext cx="538722" cy="506798"/>
              </a:xfrm>
              <a:prstGeom prst="rect">
                <a:avLst/>
              </a:prstGeom>
            </p:spPr>
          </p:pic>
        </p:grpSp>
        <p:sp>
          <p:nvSpPr>
            <p:cNvPr id="41" name="テキスト ボックス 40">
              <a:extLst>
                <a:ext uri="{FF2B5EF4-FFF2-40B4-BE49-F238E27FC236}">
                  <a16:creationId xmlns:a16="http://schemas.microsoft.com/office/drawing/2014/main" id="{8BA57207-8AD3-4219-97BA-06F6EE6CA0EE}"/>
                </a:ext>
              </a:extLst>
            </p:cNvPr>
            <p:cNvSpPr txBox="1"/>
            <p:nvPr/>
          </p:nvSpPr>
          <p:spPr>
            <a:xfrm>
              <a:off x="5911792" y="9501047"/>
              <a:ext cx="1025720" cy="338554"/>
            </a:xfrm>
            <a:prstGeom prst="rect">
              <a:avLst/>
            </a:prstGeom>
            <a:noFill/>
          </p:spPr>
          <p:txBody>
            <a:bodyPr wrap="square" rtlCol="0">
              <a:spAutoFit/>
            </a:bodyPr>
            <a:lstStyle/>
            <a:p>
              <a:r>
                <a:rPr kumimoji="1" lang="ja-JP" altLang="en-US" sz="800" b="1" dirty="0">
                  <a:solidFill>
                    <a:srgbClr val="0070C0"/>
                  </a:solidFill>
                </a:rPr>
                <a:t>⇧ </a:t>
              </a:r>
              <a:r>
                <a:rPr kumimoji="1" lang="ja-JP" altLang="en-US" sz="800" dirty="0">
                  <a:solidFill>
                    <a:srgbClr val="0070C0"/>
                  </a:solidFill>
                </a:rPr>
                <a:t>使用時この項目</a:t>
              </a:r>
              <a:endParaRPr kumimoji="1" lang="en-US" altLang="ja-JP" sz="800" dirty="0">
                <a:solidFill>
                  <a:srgbClr val="0070C0"/>
                </a:solidFill>
              </a:endParaRPr>
            </a:p>
            <a:p>
              <a:r>
                <a:rPr kumimoji="1" lang="ja-JP" altLang="en-US" sz="800" dirty="0">
                  <a:solidFill>
                    <a:srgbClr val="0070C0"/>
                  </a:solidFill>
                </a:rPr>
                <a:t>    は削除する。</a:t>
              </a:r>
            </a:p>
          </p:txBody>
        </p:sp>
      </p:grpSp>
    </p:spTree>
    <p:extLst>
      <p:ext uri="{BB962C8B-B14F-4D97-AF65-F5344CB8AC3E}">
        <p14:creationId xmlns:p14="http://schemas.microsoft.com/office/powerpoint/2010/main" val="145423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3712890-A392-47D4-A6E6-B744CF48A5B4}"/>
              </a:ext>
            </a:extLst>
          </p:cNvPr>
          <p:cNvSpPr txBox="1"/>
          <p:nvPr/>
        </p:nvSpPr>
        <p:spPr>
          <a:xfrm>
            <a:off x="586435" y="469856"/>
            <a:ext cx="5737778" cy="9238426"/>
          </a:xfrm>
          <a:prstGeom prst="rect">
            <a:avLst/>
          </a:prstGeom>
          <a:noFill/>
        </p:spPr>
        <p:txBody>
          <a:bodyPr wrap="square" rtlCol="0">
            <a:spAutoFit/>
          </a:bodyPr>
          <a:lstStyle/>
          <a:p>
            <a:pPr marL="361950" indent="-361950" algn="l">
              <a:lnSpc>
                <a:spcPts val="1350"/>
              </a:lnSpc>
              <a:buFont typeface="+mj-lt"/>
              <a:buAutoNum type="romanUcPeriod"/>
              <a:tabLst>
                <a:tab pos="5295900" algn="r"/>
              </a:tabLst>
            </a:pPr>
            <a:r>
              <a:rPr lang="ja-JP" altLang="en-US" sz="1050" kern="100" dirty="0">
                <a:effectLst/>
                <a:latin typeface="メイリオ" panose="020B0604030504040204" pitchFamily="50" charset="-128"/>
                <a:ea typeface="メイリオ" panose="020B0604030504040204" pitchFamily="50" charset="-128"/>
                <a:cs typeface="Times New Roman" panose="02020603050405020304" pitchFamily="18" charset="0"/>
              </a:rPr>
              <a:t>感染対策の基本 </a:t>
            </a:r>
            <a:r>
              <a:rPr lang="en-US" altLang="ja-JP" sz="1050" u="dottedHeavy" kern="100" baseline="440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050" kern="100" dirty="0">
                <a:latin typeface="メイリオ" panose="020B0604030504040204" pitchFamily="50" charset="-128"/>
                <a:ea typeface="メイリオ" panose="020B0604030504040204" pitchFamily="50" charset="-128"/>
                <a:cs typeface="Times New Roman" panose="02020603050405020304" pitchFamily="18" charset="0"/>
              </a:rPr>
              <a:t>  5</a:t>
            </a:r>
            <a:endParaRPr lang="en-US" alt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350"/>
              </a:lnSpc>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１</a:t>
            </a:r>
            <a: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 標準予防策（スタンダード・プリコーション）</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350"/>
              </a:lnSpc>
            </a:pPr>
            <a:r>
              <a:rPr lang="ja-JP" altLang="en-US" sz="900" kern="100" dirty="0">
                <a:effectLst/>
                <a:latin typeface="メイリオ" panose="020B0604030504040204" pitchFamily="50" charset="-128"/>
                <a:ea typeface="メイリオ" panose="020B0604030504040204" pitchFamily="50" charset="-128"/>
                <a:cs typeface="Times New Roman" panose="02020603050405020304" pitchFamily="18" charset="0"/>
              </a:rPr>
              <a:t>      １）標準予防策とは</a:t>
            </a:r>
            <a:endParaRPr lang="en-US" altLang="ja-JP" sz="9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350"/>
              </a:lnSpc>
            </a:pPr>
            <a:r>
              <a:rPr lang="en-US" altLang="ja-JP" sz="9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900" kern="100" dirty="0">
                <a:effectLst/>
                <a:latin typeface="メイリオ" panose="020B0604030504040204" pitchFamily="50" charset="-128"/>
                <a:ea typeface="メイリオ" panose="020B0604030504040204" pitchFamily="50" charset="-128"/>
                <a:cs typeface="Times New Roman" panose="02020603050405020304" pitchFamily="18" charset="0"/>
              </a:rPr>
              <a:t>２）手指衛生</a:t>
            </a:r>
            <a:endParaRPr lang="en-US" altLang="ja-JP" sz="900" kern="100" dirty="0">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350"/>
              </a:lnSpc>
            </a:pPr>
            <a:r>
              <a:rPr lang="en-US" altLang="ja-JP" sz="900"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900" kern="100" dirty="0">
                <a:effectLst/>
                <a:latin typeface="メイリオ" panose="020B0604030504040204" pitchFamily="50" charset="-128"/>
                <a:ea typeface="メイリオ" panose="020B0604030504040204" pitchFamily="50" charset="-128"/>
                <a:cs typeface="Times New Roman" panose="02020603050405020304" pitchFamily="18" charset="0"/>
              </a:rPr>
              <a:t>３）個人防護具（</a:t>
            </a:r>
            <a:r>
              <a:rPr lang="en-US" altLang="ja-JP" sz="900" kern="100" dirty="0">
                <a:effectLst/>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900" kern="100" dirty="0">
                <a:effectLst/>
                <a:latin typeface="メイリオ" panose="020B0604030504040204" pitchFamily="50" charset="-128"/>
                <a:ea typeface="メイリオ" panose="020B0604030504040204" pitchFamily="50" charset="-128"/>
                <a:cs typeface="Times New Roman" panose="02020603050405020304" pitchFamily="18" charset="0"/>
              </a:rPr>
              <a:t>）の使用</a:t>
            </a:r>
            <a:endParaRPr lang="en-US" altLang="ja-JP" sz="900" kern="100" dirty="0">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350"/>
              </a:lnSpc>
            </a:pPr>
            <a:r>
              <a:rPr lang="en-US" altLang="ja-JP" sz="9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900" kern="100" dirty="0">
                <a:latin typeface="メイリオ" panose="020B0604030504040204" pitchFamily="50" charset="-128"/>
                <a:ea typeface="メイリオ" panose="020B0604030504040204" pitchFamily="50" charset="-128"/>
                <a:cs typeface="Times New Roman" panose="02020603050405020304" pitchFamily="18" charset="0"/>
              </a:rPr>
              <a:t>４）環境整備</a:t>
            </a:r>
            <a:endParaRPr lang="en-US" altLang="ja-JP" sz="900" kern="100" dirty="0">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350"/>
              </a:lnSpc>
            </a:pPr>
            <a:r>
              <a:rPr lang="en-US" altLang="ja-JP" sz="900"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900" kern="100" dirty="0">
                <a:effectLst/>
                <a:latin typeface="メイリオ" panose="020B0604030504040204" pitchFamily="50" charset="-128"/>
                <a:ea typeface="メイリオ" panose="020B0604030504040204" pitchFamily="50" charset="-128"/>
                <a:cs typeface="Times New Roman" panose="02020603050405020304" pitchFamily="18" charset="0"/>
              </a:rPr>
              <a:t>５）ユニバーサルマスキング</a:t>
            </a:r>
            <a:endParaRPr lang="en-US" altLang="ja-JP" sz="9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gn="l">
              <a:lnSpc>
                <a:spcPts val="1350"/>
              </a:lnSpc>
              <a:buFont typeface="Wingdings" panose="05000000000000000000" pitchFamily="2" charset="2"/>
              <a:buChar char="n"/>
            </a:pPr>
            <a:endParaRPr lang="en-US" alt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61950" indent="-361950" algn="l">
              <a:lnSpc>
                <a:spcPts val="1350"/>
              </a:lnSpc>
              <a:buFont typeface="+mj-lt"/>
              <a:buAutoNum type="romanUcPeriod" startAt="2"/>
              <a:tabLst>
                <a:tab pos="5295900" algn="r"/>
              </a:tabLst>
            </a:pPr>
            <a:r>
              <a:rPr lang="en-US" altLang="ja-JP" sz="1050" kern="100" dirty="0">
                <a:latin typeface="メイリオ" panose="020B0604030504040204" pitchFamily="50" charset="-128"/>
                <a:ea typeface="メイリオ" panose="020B0604030504040204" pitchFamily="50" charset="-128"/>
                <a:cs typeface="Times New Roman" panose="02020603050405020304" pitchFamily="18" charset="0"/>
              </a:rPr>
              <a:t>COVID-19</a:t>
            </a:r>
            <a:r>
              <a:rPr lang="ja-JP" altLang="en-US" sz="1050" kern="100" dirty="0">
                <a:latin typeface="メイリオ" panose="020B0604030504040204" pitchFamily="50" charset="-128"/>
                <a:ea typeface="メイリオ" panose="020B0604030504040204" pitchFamily="50" charset="-128"/>
                <a:cs typeface="Times New Roman" panose="02020603050405020304" pitchFamily="18" charset="0"/>
              </a:rPr>
              <a:t>感染者が発生した場合 </a:t>
            </a:r>
            <a:r>
              <a:rPr lang="en-US" altLang="ja-JP" sz="1050" u="dottedHeavy" kern="100" baseline="420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050" kern="100" dirty="0">
                <a:latin typeface="メイリオ" panose="020B0604030504040204" pitchFamily="50" charset="-128"/>
                <a:ea typeface="メイリオ" panose="020B0604030504040204" pitchFamily="50" charset="-128"/>
                <a:cs typeface="Times New Roman" panose="02020603050405020304" pitchFamily="18" charset="0"/>
              </a:rPr>
              <a:t> 13</a:t>
            </a:r>
            <a:endParaRPr lang="ja-JP" alt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350"/>
              </a:lnSpc>
            </a:pPr>
            <a:r>
              <a:rPr lang="ja-JP" altLang="en-US"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１</a:t>
            </a:r>
            <a:r>
              <a:rPr lang="en-US" altLang="ja-JP"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 COVID-19</a:t>
            </a: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感染者</a:t>
            </a:r>
            <a:r>
              <a:rPr lang="ja-JP" altLang="en-US"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、感染疑い患者に対する</a:t>
            </a:r>
            <a:r>
              <a:rPr lang="en-US" altLang="ja-JP"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PPE</a:t>
            </a:r>
          </a:p>
          <a:p>
            <a:pPr lvl="1">
              <a:lnSpc>
                <a:spcPts val="1350"/>
              </a:lnSpc>
            </a:pP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２</a:t>
            </a:r>
            <a:r>
              <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COVID-19</a:t>
            </a: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濃厚接触者に対する</a:t>
            </a:r>
            <a:r>
              <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PPE</a:t>
            </a:r>
          </a:p>
          <a:p>
            <a:pPr lvl="1">
              <a:lnSpc>
                <a:spcPts val="1350"/>
              </a:lnSpc>
            </a:pPr>
            <a:r>
              <a:rPr lang="ja-JP" altLang="en-US"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３</a:t>
            </a:r>
            <a:r>
              <a:rPr lang="en-US" altLang="ja-JP"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ゾーニング</a:t>
            </a:r>
            <a:endParaRPr lang="en-US" altLang="ja-JP"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gn="l">
              <a:lnSpc>
                <a:spcPts val="1350"/>
              </a:lnSpc>
              <a:buFont typeface="Wingdings" panose="05000000000000000000" pitchFamily="2" charset="2"/>
              <a:buChar char="n"/>
            </a:pPr>
            <a:endParaRPr lang="en-US" altLang="ja-JP" sz="11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61950" indent="-361950" algn="l">
              <a:lnSpc>
                <a:spcPts val="1350"/>
              </a:lnSpc>
              <a:buFont typeface="+mj-lt"/>
              <a:buAutoNum type="romanUcPeriod" startAt="3"/>
              <a:tabLst>
                <a:tab pos="5295900" algn="r"/>
              </a:tabLst>
            </a:pPr>
            <a:r>
              <a:rPr lang="en-US" altLang="ja-JP" sz="105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5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着衣順番　</a:t>
            </a:r>
            <a:r>
              <a:rPr lang="ja-JP" altLang="en-US" sz="10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着衣方法の説明、写真の変更が可能 </a:t>
            </a:r>
            <a:r>
              <a:rPr lang="en-US" altLang="ja-JP" sz="1000" u="dottedHeavy" baseline="420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0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050" dirty="0">
                <a:latin typeface="メイリオ" panose="020B0604030504040204" pitchFamily="50" charset="-128"/>
                <a:ea typeface="メイリオ" panose="020B0604030504040204" pitchFamily="50" charset="-128"/>
                <a:cs typeface="Times New Roman" panose="02020603050405020304" pitchFamily="18" charset="0"/>
              </a:rPr>
              <a:t>19</a:t>
            </a:r>
            <a:endParaRPr lang="en-US" altLang="ja-JP" sz="1200" dirty="0">
              <a:latin typeface="メイリオ" panose="020B0604030504040204" pitchFamily="50" charset="-128"/>
              <a:ea typeface="メイリオ" panose="020B0604030504040204" pitchFamily="50" charset="-128"/>
              <a:cs typeface="Times New Roman" panose="02020603050405020304" pitchFamily="18" charset="0"/>
            </a:endParaRPr>
          </a:p>
          <a:p>
            <a:pPr marL="900113" lvl="2">
              <a:lnSpc>
                <a:spcPts val="1350"/>
              </a:lnSpc>
            </a:pP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準備</a:t>
            </a:r>
            <a:endPar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900113" lvl="2">
              <a:lnSpc>
                <a:spcPts val="1350"/>
              </a:lnSpc>
            </a:pP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ガウンの着方</a:t>
            </a:r>
            <a:endPar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900113" lvl="2">
              <a:lnSpc>
                <a:spcPts val="1350"/>
              </a:lnSpc>
            </a:pPr>
            <a:r>
              <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N95</a:t>
            </a: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マスクの着け方</a:t>
            </a:r>
            <a:endParaRPr kumimoji="1" lang="en-US" altLang="ja-JP" sz="900" dirty="0">
              <a:latin typeface="メイリオ" panose="020B0604030504040204" pitchFamily="50" charset="-128"/>
              <a:ea typeface="メイリオ" panose="020B0604030504040204" pitchFamily="50" charset="-128"/>
            </a:endParaRPr>
          </a:p>
          <a:p>
            <a:pPr marL="900113" lvl="2">
              <a:lnSpc>
                <a:spcPts val="1350"/>
              </a:lnSpc>
            </a:pPr>
            <a:r>
              <a:rPr kumimoji="1" lang="ja-JP" altLang="en-US" sz="900" dirty="0">
                <a:latin typeface="メイリオ" panose="020B0604030504040204" pitchFamily="50" charset="-128"/>
                <a:ea typeface="メイリオ" panose="020B0604030504040204" pitchFamily="50" charset="-128"/>
                <a:cs typeface="Times New Roman" panose="02020603050405020304" pitchFamily="18" charset="0"/>
              </a:rPr>
              <a:t>サージカルマスクの着け方</a:t>
            </a:r>
            <a:endParaRPr kumimoji="1" lang="en-US" altLang="ja-JP" sz="900" dirty="0">
              <a:latin typeface="メイリオ" panose="020B0604030504040204" pitchFamily="50" charset="-128"/>
              <a:ea typeface="メイリオ" panose="020B0604030504040204" pitchFamily="50" charset="-128"/>
              <a:cs typeface="Times New Roman" panose="02020603050405020304" pitchFamily="18" charset="0"/>
            </a:endParaRPr>
          </a:p>
          <a:p>
            <a:pPr marL="900113" lvl="2">
              <a:lnSpc>
                <a:spcPts val="1350"/>
              </a:lnSpc>
            </a:pPr>
            <a:r>
              <a:rPr lang="ja-JP" altLang="en-US" sz="900" dirty="0">
                <a:latin typeface="メイリオ" panose="020B0604030504040204" pitchFamily="50" charset="-128"/>
                <a:ea typeface="メイリオ" panose="020B0604030504040204" pitchFamily="50" charset="-128"/>
                <a:cs typeface="Times New Roman" panose="02020603050405020304" pitchFamily="18" charset="0"/>
              </a:rPr>
              <a:t>キャップの着け方</a:t>
            </a:r>
            <a:endParaRPr lang="en-US" altLang="ja-JP" sz="900" dirty="0">
              <a:latin typeface="メイリオ" panose="020B0604030504040204" pitchFamily="50" charset="-128"/>
              <a:ea typeface="メイリオ" panose="020B0604030504040204" pitchFamily="50" charset="-128"/>
              <a:cs typeface="Times New Roman" panose="02020603050405020304" pitchFamily="18" charset="0"/>
            </a:endParaRPr>
          </a:p>
          <a:p>
            <a:pPr marL="900113" lvl="2">
              <a:lnSpc>
                <a:spcPts val="1350"/>
              </a:lnSpc>
            </a:pPr>
            <a:r>
              <a:rPr lang="ja-JP" altLang="en-US" sz="900" dirty="0">
                <a:latin typeface="メイリオ" panose="020B0604030504040204" pitchFamily="50" charset="-128"/>
                <a:ea typeface="メイリオ" panose="020B0604030504040204" pitchFamily="50" charset="-128"/>
                <a:cs typeface="Times New Roman" panose="02020603050405020304" pitchFamily="18" charset="0"/>
              </a:rPr>
              <a:t>アイガードの着け方</a:t>
            </a:r>
            <a:endParaRPr lang="en-US" altLang="ja-JP" sz="900" dirty="0">
              <a:latin typeface="メイリオ" panose="020B0604030504040204" pitchFamily="50" charset="-128"/>
              <a:ea typeface="メイリオ" panose="020B0604030504040204" pitchFamily="50" charset="-128"/>
              <a:cs typeface="Times New Roman" panose="02020603050405020304" pitchFamily="18" charset="0"/>
            </a:endParaRPr>
          </a:p>
          <a:p>
            <a:pPr marL="900113" lvl="2">
              <a:lnSpc>
                <a:spcPts val="1350"/>
              </a:lnSpc>
            </a:pPr>
            <a:r>
              <a:rPr lang="ja-JP" altLang="en-US" sz="900" dirty="0">
                <a:latin typeface="メイリオ" panose="020B0604030504040204" pitchFamily="50" charset="-128"/>
                <a:ea typeface="メイリオ" panose="020B0604030504040204" pitchFamily="50" charset="-128"/>
                <a:cs typeface="Times New Roman" panose="02020603050405020304" pitchFamily="18" charset="0"/>
              </a:rPr>
              <a:t>手袋の着け方</a:t>
            </a:r>
            <a:endParaRPr lang="en-US" altLang="ja-JP" sz="900" dirty="0">
              <a:latin typeface="メイリオ" panose="020B0604030504040204" pitchFamily="50" charset="-128"/>
              <a:ea typeface="メイリオ" panose="020B0604030504040204" pitchFamily="50" charset="-128"/>
              <a:cs typeface="Times New Roman" panose="02020603050405020304" pitchFamily="18" charset="0"/>
            </a:endParaRPr>
          </a:p>
          <a:p>
            <a:pPr marL="742950" lvl="1" indent="-285750">
              <a:lnSpc>
                <a:spcPts val="1350"/>
              </a:lnSpc>
              <a:buFont typeface="Wingdings" panose="05000000000000000000" pitchFamily="2" charset="2"/>
              <a:buChar char="Ø"/>
            </a:pPr>
            <a:endParaRPr lang="en-US" altLang="ja-JP" sz="1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361950" indent="-361950">
              <a:lnSpc>
                <a:spcPts val="1350"/>
              </a:lnSpc>
              <a:buFont typeface="+mj-lt"/>
              <a:buAutoNum type="romanUcPeriod" startAt="4"/>
              <a:tabLst>
                <a:tab pos="5295900" algn="r"/>
              </a:tabLst>
            </a:pPr>
            <a:r>
              <a:rPr lang="en-US" altLang="ja-JP" sz="105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5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脱衣順番　</a:t>
            </a:r>
            <a:r>
              <a:rPr lang="ja-JP" altLang="en-US" sz="1000" kern="1200" dirty="0">
                <a:solidFill>
                  <a:srgbClr val="0070C0"/>
                </a:solidFill>
                <a:effectLst/>
                <a:latin typeface="メイリオ" panose="020B0604030504040204" pitchFamily="50" charset="-128"/>
                <a:ea typeface="メイリオ" panose="020B0604030504040204" pitchFamily="50" charset="-128"/>
                <a:cs typeface="Times New Roman" panose="02020603050405020304" pitchFamily="18" charset="0"/>
              </a:rPr>
              <a:t>脱</a:t>
            </a:r>
            <a:r>
              <a:rPr lang="ja-JP" altLang="en-US" sz="10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衣方法の説明、写真の変更が可能 </a:t>
            </a:r>
            <a:r>
              <a:rPr lang="en-US" altLang="ja-JP" sz="1000" u="dottedHeavy" baseline="420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0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050" dirty="0">
                <a:latin typeface="メイリオ" panose="020B0604030504040204" pitchFamily="50" charset="-128"/>
                <a:ea typeface="メイリオ" panose="020B0604030504040204" pitchFamily="50" charset="-128"/>
                <a:cs typeface="Times New Roman" panose="02020603050405020304" pitchFamily="18" charset="0"/>
              </a:rPr>
              <a:t>27</a:t>
            </a:r>
            <a:endParaRPr lang="en-US" altLang="ja-JP" sz="1200" kern="12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900113" lvl="2">
              <a:lnSpc>
                <a:spcPts val="1350"/>
              </a:lnSpc>
            </a:pPr>
            <a:r>
              <a:rPr lang="ja-JP" altLang="en-US"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手袋の外し方</a:t>
            </a:r>
            <a:endParaRPr lang="en-US" altLang="ja-JP"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900113" lvl="2">
              <a:lnSpc>
                <a:spcPts val="1350"/>
              </a:lnSpc>
            </a:pP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ガウンの脱ぎ方</a:t>
            </a:r>
            <a:endPar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900113" lvl="2">
              <a:lnSpc>
                <a:spcPts val="1350"/>
              </a:lnSpc>
            </a:pPr>
            <a:r>
              <a:rPr lang="ja-JP" altLang="en-US"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アイガードの外し方</a:t>
            </a:r>
            <a:endParaRPr lang="en-US" altLang="ja-JP"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900113" lvl="2">
              <a:lnSpc>
                <a:spcPts val="1350"/>
              </a:lnSpc>
            </a:pP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キャップの外し方</a:t>
            </a:r>
            <a:endPar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900113" lvl="2">
              <a:lnSpc>
                <a:spcPts val="1350"/>
              </a:lnSpc>
            </a:pPr>
            <a:r>
              <a:rPr lang="en-US" altLang="ja-JP"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N95</a:t>
            </a:r>
            <a:r>
              <a:rPr lang="ja-JP" altLang="en-US"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マスクの外し方</a:t>
            </a:r>
            <a:endParaRPr lang="en-US" altLang="ja-JP"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900113" lvl="2">
              <a:lnSpc>
                <a:spcPts val="1350"/>
              </a:lnSpc>
            </a:pP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サージカルマスクの外し方</a:t>
            </a:r>
            <a:endParaRPr lang="en-US" altLang="ja-JP"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gn="l">
              <a:lnSpc>
                <a:spcPts val="1350"/>
              </a:lnSpc>
              <a:buFont typeface="Wingdings" panose="05000000000000000000" pitchFamily="2" charset="2"/>
              <a:buChar char="n"/>
            </a:pPr>
            <a:endParaRPr lang="en-US" altLang="ja-JP" sz="11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61950" indent="-361950" algn="l">
              <a:lnSpc>
                <a:spcPts val="1350"/>
              </a:lnSpc>
              <a:buFont typeface="+mj-lt"/>
              <a:buAutoNum type="romanUcPeriod" startAt="5"/>
              <a:tabLst>
                <a:tab pos="5295900" algn="r"/>
              </a:tabLst>
            </a:pPr>
            <a:r>
              <a:rPr lang="ja-JP" altLang="ja-JP" sz="1050" kern="1200" dirty="0">
                <a:effectLst/>
                <a:latin typeface="メイリオ" panose="020B0604030504040204" pitchFamily="50" charset="-128"/>
                <a:ea typeface="メイリオ" panose="020B0604030504040204" pitchFamily="50" charset="-128"/>
                <a:cs typeface="Times New Roman" panose="02020603050405020304" pitchFamily="18" charset="0"/>
              </a:rPr>
              <a:t>環境整備</a:t>
            </a:r>
            <a:r>
              <a:rPr lang="ja-JP" altLang="en-US" sz="1050" kern="12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050" u="dottedHeavy" baseline="420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05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050" kern="1200" dirty="0">
                <a:effectLst/>
                <a:latin typeface="メイリオ" panose="020B0604030504040204" pitchFamily="50" charset="-128"/>
                <a:ea typeface="メイリオ" panose="020B0604030504040204" pitchFamily="50" charset="-128"/>
                <a:cs typeface="Times New Roman" panose="02020603050405020304" pitchFamily="18" charset="0"/>
              </a:rPr>
              <a:t>33</a:t>
            </a:r>
            <a:endParaRPr lang="en-US" altLang="ja-JP" sz="1100" dirty="0">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350"/>
              </a:lnSpc>
            </a:pPr>
            <a:r>
              <a:rPr lang="ja-JP" altLang="en-US" sz="900" kern="1200" dirty="0">
                <a:effectLst/>
                <a:latin typeface="メイリオ" panose="020B0604030504040204" pitchFamily="50" charset="-128"/>
                <a:ea typeface="メイリオ" panose="020B0604030504040204" pitchFamily="50" charset="-128"/>
                <a:cs typeface="Times New Roman" panose="02020603050405020304" pitchFamily="18" charset="0"/>
              </a:rPr>
              <a:t>１</a:t>
            </a:r>
            <a:r>
              <a:rPr lang="en-US" altLang="ja-JP" sz="900" kern="1200" dirty="0">
                <a:effectLst/>
                <a:latin typeface="メイリオ" panose="020B0604030504040204" pitchFamily="50" charset="-128"/>
                <a:ea typeface="メイリオ" panose="020B0604030504040204" pitchFamily="50" charset="-128"/>
                <a:cs typeface="Times New Roman" panose="02020603050405020304" pitchFamily="18" charset="0"/>
              </a:rPr>
              <a:t>. 5S</a:t>
            </a:r>
            <a:r>
              <a:rPr lang="ja-JP" altLang="en-US" sz="900" kern="1200" dirty="0">
                <a:effectLst/>
                <a:latin typeface="メイリオ" panose="020B0604030504040204" pitchFamily="50" charset="-128"/>
                <a:ea typeface="メイリオ" panose="020B0604030504040204" pitchFamily="50" charset="-128"/>
                <a:cs typeface="Times New Roman" panose="02020603050405020304" pitchFamily="18" charset="0"/>
              </a:rPr>
              <a:t>とは</a:t>
            </a:r>
            <a:endParaRPr lang="en-US" altLang="ja-JP" sz="900" kern="12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350"/>
              </a:lnSpc>
            </a:pPr>
            <a:r>
              <a:rPr lang="ja-JP" altLang="en-US" sz="900" dirty="0">
                <a:latin typeface="メイリオ" panose="020B0604030504040204" pitchFamily="50" charset="-128"/>
                <a:ea typeface="メイリオ" panose="020B0604030504040204" pitchFamily="50" charset="-128"/>
                <a:cs typeface="Times New Roman" panose="02020603050405020304" pitchFamily="18" charset="0"/>
              </a:rPr>
              <a:t>２</a:t>
            </a:r>
            <a:r>
              <a:rPr lang="en-US" altLang="ja-JP" sz="9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900" dirty="0">
                <a:latin typeface="メイリオ" panose="020B0604030504040204" pitchFamily="50" charset="-128"/>
                <a:ea typeface="メイリオ" panose="020B0604030504040204" pitchFamily="50" charset="-128"/>
                <a:cs typeface="Times New Roman" panose="02020603050405020304" pitchFamily="18" charset="0"/>
              </a:rPr>
              <a:t>環境消毒の基本</a:t>
            </a:r>
            <a:endParaRPr lang="en-US" altLang="ja-JP" sz="900" dirty="0">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350"/>
              </a:lnSpc>
            </a:pP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３</a:t>
            </a:r>
            <a:r>
              <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高頻度接触面の例</a:t>
            </a:r>
            <a:endPar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350"/>
              </a:lnSpc>
            </a:pP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1</a:t>
            </a: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）病室</a:t>
            </a:r>
            <a:endPar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350"/>
              </a:lnSpc>
            </a:pP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2</a:t>
            </a: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）ナースステーション</a:t>
            </a:r>
            <a:endPar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350"/>
              </a:lnSpc>
            </a:pP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3</a:t>
            </a: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）病棟（廊下等）</a:t>
            </a:r>
            <a:endPar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350"/>
              </a:lnSpc>
            </a:pP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4</a:t>
            </a: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）その他（共有場所・物品等）</a:t>
            </a:r>
            <a:endParaRPr lang="en-US" altLang="ja-JP"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350"/>
              </a:lnSpc>
            </a:pPr>
            <a:endParaRPr lang="en-US" altLang="ja-JP" sz="1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361950" indent="-361950" algn="l">
              <a:lnSpc>
                <a:spcPts val="1350"/>
              </a:lnSpc>
              <a:buFont typeface="+mj-lt"/>
              <a:buAutoNum type="romanUcPeriod" startAt="6"/>
              <a:tabLst>
                <a:tab pos="5295900" algn="r"/>
              </a:tabLst>
            </a:pPr>
            <a:r>
              <a:rPr lang="ja-JP" altLang="en-US" sz="105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付録ポスター</a:t>
            </a:r>
            <a:r>
              <a:rPr lang="ja-JP" altLang="en-US" sz="10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（別ファイル）</a:t>
            </a:r>
            <a:r>
              <a:rPr lang="en-US" altLang="ja-JP" sz="10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endParaRPr lang="en-US" altLang="ja-JP" sz="1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714375" lvl="2">
              <a:lnSpc>
                <a:spcPts val="1350"/>
              </a:lnSpc>
            </a:pPr>
            <a:r>
              <a:rPr kumimoji="1" lang="en-US" altLang="ja-JP" sz="900" dirty="0">
                <a:latin typeface="メイリオ" panose="020B0604030504040204" pitchFamily="50" charset="-128"/>
                <a:ea typeface="メイリオ" panose="020B0604030504040204" pitchFamily="50" charset="-128"/>
              </a:rPr>
              <a:t>PPE</a:t>
            </a:r>
            <a:r>
              <a:rPr kumimoji="1" lang="ja-JP" altLang="en-US" sz="900" dirty="0">
                <a:latin typeface="メイリオ" panose="020B0604030504040204" pitchFamily="50" charset="-128"/>
                <a:ea typeface="メイリオ" panose="020B0604030504040204" pitchFamily="50" charset="-128"/>
              </a:rPr>
              <a:t>着用手順　</a:t>
            </a:r>
            <a:r>
              <a:rPr kumimoji="1" lang="ja-JP" altLang="en-US" sz="900" dirty="0">
                <a:solidFill>
                  <a:srgbClr val="0070C0"/>
                </a:solidFill>
                <a:latin typeface="メイリオ" panose="020B0604030504040204" pitchFamily="50" charset="-128"/>
                <a:ea typeface="メイリオ" panose="020B0604030504040204" pitchFamily="50" charset="-128"/>
              </a:rPr>
              <a:t>写真の変更が可能</a:t>
            </a:r>
            <a:endParaRPr kumimoji="1" lang="en-US" altLang="ja-JP" sz="900" dirty="0">
              <a:solidFill>
                <a:srgbClr val="0070C0"/>
              </a:solidFill>
              <a:latin typeface="メイリオ" panose="020B0604030504040204" pitchFamily="50" charset="-128"/>
              <a:ea typeface="メイリオ" panose="020B0604030504040204" pitchFamily="50" charset="-128"/>
            </a:endParaRPr>
          </a:p>
          <a:p>
            <a:pPr marL="714375" lvl="2">
              <a:lnSpc>
                <a:spcPts val="1350"/>
              </a:lnSpc>
            </a:pPr>
            <a:r>
              <a:rPr kumimoji="1" lang="en-US" altLang="ja-JP" sz="900" dirty="0">
                <a:latin typeface="メイリオ" panose="020B0604030504040204" pitchFamily="50" charset="-128"/>
                <a:ea typeface="メイリオ" panose="020B0604030504040204" pitchFamily="50" charset="-128"/>
              </a:rPr>
              <a:t>N95</a:t>
            </a:r>
            <a:r>
              <a:rPr kumimoji="1" lang="ja-JP" altLang="en-US" sz="900" dirty="0">
                <a:latin typeface="メイリオ" panose="020B0604030504040204" pitchFamily="50" charset="-128"/>
                <a:ea typeface="メイリオ" panose="020B0604030504040204" pitchFamily="50" charset="-128"/>
              </a:rPr>
              <a:t>マスクの装着とシールチェック手順　</a:t>
            </a:r>
            <a:r>
              <a:rPr kumimoji="1" lang="ja-JP" altLang="en-US" sz="900" dirty="0">
                <a:solidFill>
                  <a:srgbClr val="0070C0"/>
                </a:solidFill>
                <a:latin typeface="メイリオ" panose="020B0604030504040204" pitchFamily="50" charset="-128"/>
                <a:ea typeface="メイリオ" panose="020B0604030504040204" pitchFamily="50" charset="-128"/>
              </a:rPr>
              <a:t>写真の変更が可能</a:t>
            </a:r>
            <a:endParaRPr kumimoji="1" lang="en-US" altLang="ja-JP" sz="900" dirty="0">
              <a:latin typeface="メイリオ" panose="020B0604030504040204" pitchFamily="50" charset="-128"/>
              <a:ea typeface="メイリオ" panose="020B0604030504040204" pitchFamily="50" charset="-128"/>
            </a:endParaRPr>
          </a:p>
          <a:p>
            <a:pPr marL="714375" lvl="2">
              <a:lnSpc>
                <a:spcPts val="1350"/>
              </a:lnSpc>
            </a:pPr>
            <a:r>
              <a:rPr kumimoji="1" lang="en-US" altLang="ja-JP" sz="900" dirty="0">
                <a:latin typeface="メイリオ" panose="020B0604030504040204" pitchFamily="50" charset="-128"/>
                <a:ea typeface="メイリオ" panose="020B0604030504040204" pitchFamily="50" charset="-128"/>
              </a:rPr>
              <a:t>PPE</a:t>
            </a:r>
            <a:r>
              <a:rPr kumimoji="1" lang="ja-JP" altLang="en-US" sz="900" dirty="0">
                <a:latin typeface="メイリオ" panose="020B0604030504040204" pitchFamily="50" charset="-128"/>
                <a:ea typeface="メイリオ" panose="020B0604030504040204" pitchFamily="50" charset="-128"/>
              </a:rPr>
              <a:t>脱衣場所での注意点　</a:t>
            </a:r>
            <a:endParaRPr kumimoji="1" lang="en-US" altLang="ja-JP" sz="900" dirty="0">
              <a:latin typeface="メイリオ" panose="020B0604030504040204" pitchFamily="50" charset="-128"/>
              <a:ea typeface="メイリオ" panose="020B0604030504040204" pitchFamily="50" charset="-128"/>
            </a:endParaRPr>
          </a:p>
          <a:p>
            <a:pPr marL="714375" lvl="2">
              <a:lnSpc>
                <a:spcPts val="1350"/>
              </a:lnSpc>
            </a:pPr>
            <a:r>
              <a:rPr kumimoji="1" lang="en-US" altLang="ja-JP" sz="900" dirty="0">
                <a:latin typeface="メイリオ" panose="020B0604030504040204" pitchFamily="50" charset="-128"/>
                <a:ea typeface="メイリオ" panose="020B0604030504040204" pitchFamily="50" charset="-128"/>
              </a:rPr>
              <a:t>PPE</a:t>
            </a:r>
            <a:r>
              <a:rPr kumimoji="1" lang="ja-JP" altLang="en-US" sz="900" dirty="0">
                <a:latin typeface="メイリオ" panose="020B0604030504040204" pitchFamily="50" charset="-128"/>
                <a:ea typeface="メイリオ" panose="020B0604030504040204" pitchFamily="50" charset="-128"/>
              </a:rPr>
              <a:t>脱衣手順　</a:t>
            </a:r>
            <a:r>
              <a:rPr kumimoji="1" lang="ja-JP" altLang="en-US" sz="900" dirty="0">
                <a:solidFill>
                  <a:srgbClr val="0070C0"/>
                </a:solidFill>
                <a:latin typeface="メイリオ" panose="020B0604030504040204" pitchFamily="50" charset="-128"/>
                <a:ea typeface="メイリオ" panose="020B0604030504040204" pitchFamily="50" charset="-128"/>
              </a:rPr>
              <a:t>写真の変更が可能</a:t>
            </a:r>
            <a:endParaRPr kumimoji="1" lang="en-US" altLang="ja-JP" sz="900" dirty="0">
              <a:latin typeface="メイリオ" panose="020B0604030504040204" pitchFamily="50" charset="-128"/>
              <a:ea typeface="メイリオ" panose="020B0604030504040204" pitchFamily="50" charset="-128"/>
            </a:endParaRPr>
          </a:p>
          <a:p>
            <a:pPr marL="714375" lvl="2">
              <a:lnSpc>
                <a:spcPts val="1350"/>
              </a:lnSpc>
            </a:pPr>
            <a:r>
              <a:rPr kumimoji="1" lang="en-US" altLang="ja-JP" sz="900" dirty="0">
                <a:latin typeface="メイリオ" panose="020B0604030504040204" pitchFamily="50" charset="-128"/>
                <a:ea typeface="メイリオ" panose="020B0604030504040204" pitchFamily="50" charset="-128"/>
              </a:rPr>
              <a:t>PPE</a:t>
            </a:r>
            <a:r>
              <a:rPr kumimoji="1" lang="ja-JP" altLang="en-US" sz="900" dirty="0">
                <a:latin typeface="メイリオ" panose="020B0604030504040204" pitchFamily="50" charset="-128"/>
                <a:ea typeface="メイリオ" panose="020B0604030504040204" pitchFamily="50" charset="-128"/>
              </a:rPr>
              <a:t>着用例</a:t>
            </a:r>
            <a:endParaRPr kumimoji="1" lang="en-US" altLang="ja-JP" sz="900" dirty="0">
              <a:latin typeface="メイリオ" panose="020B0604030504040204" pitchFamily="50" charset="-128"/>
              <a:ea typeface="メイリオ" panose="020B0604030504040204" pitchFamily="50" charset="-128"/>
            </a:endParaRPr>
          </a:p>
          <a:p>
            <a:pPr marL="990600" lvl="3">
              <a:lnSpc>
                <a:spcPts val="1350"/>
              </a:lnSpc>
            </a:pPr>
            <a:r>
              <a:rPr kumimoji="1" lang="ja-JP" altLang="en-US" sz="900" dirty="0">
                <a:latin typeface="メイリオ" panose="020B0604030504040204" pitchFamily="50" charset="-128"/>
                <a:ea typeface="メイリオ" panose="020B0604030504040204" pitchFamily="50" charset="-128"/>
              </a:rPr>
              <a:t>感染者</a:t>
            </a:r>
            <a:endParaRPr kumimoji="1" lang="en-US" altLang="ja-JP" sz="900" dirty="0">
              <a:latin typeface="メイリオ" panose="020B0604030504040204" pitchFamily="50" charset="-128"/>
              <a:ea typeface="メイリオ" panose="020B0604030504040204" pitchFamily="50" charset="-128"/>
            </a:endParaRPr>
          </a:p>
          <a:p>
            <a:pPr marL="990600" lvl="3">
              <a:lnSpc>
                <a:spcPts val="1350"/>
              </a:lnSpc>
            </a:pPr>
            <a:r>
              <a:rPr kumimoji="1" lang="ja-JP" altLang="en-US" sz="900" dirty="0">
                <a:latin typeface="メイリオ" panose="020B0604030504040204" pitchFamily="50" charset="-128"/>
                <a:ea typeface="メイリオ" panose="020B0604030504040204" pitchFamily="50" charset="-128"/>
              </a:rPr>
              <a:t>感染疑い・</a:t>
            </a:r>
            <a:r>
              <a:rPr kumimoji="1" lang="en-US" altLang="ja-JP" sz="900" dirty="0">
                <a:latin typeface="メイリオ" panose="020B0604030504040204" pitchFamily="50" charset="-128"/>
                <a:ea typeface="メイリオ" panose="020B0604030504040204" pitchFamily="50" charset="-128"/>
              </a:rPr>
              <a:t>PCR</a:t>
            </a:r>
            <a:r>
              <a:rPr kumimoji="1" lang="ja-JP" altLang="en-US" sz="900" dirty="0">
                <a:latin typeface="メイリオ" panose="020B0604030504040204" pitchFamily="50" charset="-128"/>
                <a:ea typeface="メイリオ" panose="020B0604030504040204" pitchFamily="50" charset="-128"/>
              </a:rPr>
              <a:t>検査中</a:t>
            </a:r>
            <a:endParaRPr kumimoji="1" lang="en-US" altLang="ja-JP" sz="900" dirty="0">
              <a:latin typeface="メイリオ" panose="020B0604030504040204" pitchFamily="50" charset="-128"/>
              <a:ea typeface="メイリオ" panose="020B0604030504040204" pitchFamily="50" charset="-128"/>
            </a:endParaRPr>
          </a:p>
          <a:p>
            <a:pPr marL="990600" lvl="3">
              <a:lnSpc>
                <a:spcPts val="1350"/>
              </a:lnSpc>
            </a:pPr>
            <a:r>
              <a:rPr kumimoji="1" lang="ja-JP" altLang="en-US" sz="900" dirty="0">
                <a:latin typeface="メイリオ" panose="020B0604030504040204" pitchFamily="50" charset="-128"/>
                <a:ea typeface="メイリオ" panose="020B0604030504040204" pitchFamily="50" charset="-128"/>
              </a:rPr>
              <a:t>症状なし濃厚接触者</a:t>
            </a:r>
            <a:endParaRPr kumimoji="1" lang="en-US" altLang="ja-JP" sz="900" dirty="0">
              <a:latin typeface="メイリオ" panose="020B0604030504040204" pitchFamily="50" charset="-128"/>
              <a:ea typeface="メイリオ" panose="020B0604030504040204" pitchFamily="50" charset="-128"/>
            </a:endParaRPr>
          </a:p>
          <a:p>
            <a:pPr marL="990600" lvl="3">
              <a:lnSpc>
                <a:spcPts val="1350"/>
              </a:lnSpc>
            </a:pPr>
            <a:r>
              <a:rPr kumimoji="1" lang="ja-JP" altLang="en-US" sz="900" dirty="0">
                <a:latin typeface="メイリオ" panose="020B0604030504040204" pitchFamily="50" charset="-128"/>
                <a:ea typeface="メイリオ" panose="020B0604030504040204" pitchFamily="50" charset="-128"/>
              </a:rPr>
              <a:t>グリーンゾーン</a:t>
            </a:r>
            <a:endParaRPr kumimoji="1" lang="en-US" altLang="ja-JP" sz="900" dirty="0">
              <a:latin typeface="メイリオ" panose="020B0604030504040204" pitchFamily="50" charset="-128"/>
              <a:ea typeface="メイリオ" panose="020B0604030504040204" pitchFamily="50" charset="-128"/>
            </a:endParaRPr>
          </a:p>
          <a:p>
            <a:pPr marL="714375" lvl="2">
              <a:lnSpc>
                <a:spcPts val="1350"/>
              </a:lnSpc>
            </a:pPr>
            <a:r>
              <a:rPr kumimoji="1" lang="ja-JP" altLang="en-US" sz="900" dirty="0">
                <a:latin typeface="メイリオ" panose="020B0604030504040204" pitchFamily="50" charset="-128"/>
                <a:ea typeface="メイリオ" panose="020B0604030504040204" pitchFamily="50" charset="-128"/>
              </a:rPr>
              <a:t>標準予防策におけるケア場面別</a:t>
            </a:r>
            <a:r>
              <a:rPr kumimoji="1" lang="en-US" altLang="ja-JP" sz="900" dirty="0">
                <a:latin typeface="メイリオ" panose="020B0604030504040204" pitchFamily="50" charset="-128"/>
                <a:ea typeface="メイリオ" panose="020B0604030504040204" pitchFamily="50" charset="-128"/>
              </a:rPr>
              <a:t>PPE</a:t>
            </a:r>
            <a:r>
              <a:rPr kumimoji="1" lang="ja-JP" altLang="en-US" sz="900" dirty="0">
                <a:latin typeface="メイリオ" panose="020B0604030504040204" pitchFamily="50" charset="-128"/>
                <a:ea typeface="メイリオ" panose="020B0604030504040204" pitchFamily="50" charset="-128"/>
              </a:rPr>
              <a:t>選択表</a:t>
            </a:r>
            <a:endParaRPr kumimoji="1" lang="en-US" altLang="ja-JP" sz="900" dirty="0">
              <a:latin typeface="メイリオ" panose="020B0604030504040204" pitchFamily="50" charset="-128"/>
              <a:ea typeface="メイリオ" panose="020B0604030504040204" pitchFamily="50" charset="-128"/>
            </a:endParaRPr>
          </a:p>
          <a:p>
            <a:pPr marL="714375" lvl="2">
              <a:lnSpc>
                <a:spcPts val="1350"/>
              </a:lnSpc>
            </a:pPr>
            <a:r>
              <a:rPr kumimoji="1" lang="ja-JP" altLang="en-US" sz="900" dirty="0">
                <a:latin typeface="メイリオ" panose="020B0604030504040204" pitchFamily="50" charset="-128"/>
                <a:ea typeface="メイリオ" panose="020B0604030504040204" pitchFamily="50" charset="-128"/>
              </a:rPr>
              <a:t>環境整備チェックリスト</a:t>
            </a:r>
            <a:endParaRPr lang="en-US" altLang="ja-JP" sz="1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D4AC7DAF-258D-453B-AF15-811F145EF3F5}"/>
              </a:ext>
            </a:extLst>
          </p:cNvPr>
          <p:cNvSpPr txBox="1"/>
          <p:nvPr/>
        </p:nvSpPr>
        <p:spPr>
          <a:xfrm>
            <a:off x="572627" y="242209"/>
            <a:ext cx="695977" cy="280836"/>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目次</a:t>
            </a:r>
          </a:p>
        </p:txBody>
      </p:sp>
      <p:sp>
        <p:nvSpPr>
          <p:cNvPr id="2" name="スライド番号プレースホルダー 1">
            <a:extLst>
              <a:ext uri="{FF2B5EF4-FFF2-40B4-BE49-F238E27FC236}">
                <a16:creationId xmlns:a16="http://schemas.microsoft.com/office/drawing/2014/main" id="{4F94C948-4D88-454A-98B0-CDD45908C778}"/>
              </a:ext>
            </a:extLst>
          </p:cNvPr>
          <p:cNvSpPr>
            <a:spLocks noGrp="1"/>
          </p:cNvSpPr>
          <p:nvPr>
            <p:ph type="sldNum" sz="quarter" idx="12"/>
          </p:nvPr>
        </p:nvSpPr>
        <p:spPr/>
        <p:txBody>
          <a:bodyPr/>
          <a:lstStyle/>
          <a:p>
            <a:fld id="{698D96D4-A717-436E-8A31-61B20D5A5D02}" type="slidenum">
              <a:rPr kumimoji="1" lang="ja-JP" altLang="en-US" smtClean="0"/>
              <a:t>3</a:t>
            </a:fld>
            <a:endParaRPr kumimoji="1" lang="ja-JP" altLang="en-US" dirty="0"/>
          </a:p>
        </p:txBody>
      </p:sp>
    </p:spTree>
    <p:extLst>
      <p:ext uri="{BB962C8B-B14F-4D97-AF65-F5344CB8AC3E}">
        <p14:creationId xmlns:p14="http://schemas.microsoft.com/office/powerpoint/2010/main" val="3712994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BE1B7913-D4CE-4045-A43F-7A4102B0CCB6}"/>
              </a:ext>
            </a:extLst>
          </p:cNvPr>
          <p:cNvSpPr/>
          <p:nvPr/>
        </p:nvSpPr>
        <p:spPr>
          <a:xfrm>
            <a:off x="440765" y="448153"/>
            <a:ext cx="1608133" cy="276999"/>
          </a:xfrm>
          <a:prstGeom prst="rect">
            <a:avLst/>
          </a:prstGeom>
          <a:noFill/>
        </p:spPr>
        <p:txBody>
          <a:bodyPr wrap="none" lIns="91440" tIns="45720" rIns="91440" bIns="45720">
            <a:spAutoFit/>
          </a:bodyPr>
          <a:lstStyle/>
          <a:p>
            <a:pPr marL="342900" indent="-342900" algn="ctr">
              <a:spcAft>
                <a:spcPts val="0"/>
              </a:spcAft>
              <a:buFont typeface="+mj-lt"/>
              <a:buAutoNum type="arabicPeriod" startAt="2"/>
            </a:pPr>
            <a:r>
              <a:rPr 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ガウン</a:t>
            </a:r>
            <a:r>
              <a:rPr lang="ja-JP" altLang="en-US" sz="1200" b="1" kern="100" dirty="0">
                <a:solidFill>
                  <a:schemeClr val="accent1"/>
                </a:solidFill>
                <a:effectLst>
                  <a:outerShdw blurRad="38100" dist="19050" dir="2700000" algn="tl">
                    <a:schemeClr val="dk1">
                      <a:alpha val="40000"/>
                    </a:schemeClr>
                  </a:outerShdw>
                </a:effectLst>
                <a:latin typeface="メイリオ" panose="020B0604030504040204" pitchFamily="50" charset="-128"/>
                <a:ea typeface="メイリオ" panose="020B0604030504040204" pitchFamily="50" charset="-128"/>
                <a:cs typeface="Times New Roman" panose="02020603050405020304" pitchFamily="18" charset="0"/>
              </a:rPr>
              <a:t>の</a:t>
            </a:r>
            <a:r>
              <a:rPr lang="ja-JP" sz="1200" b="1" kern="100" dirty="0">
                <a:solidFill>
                  <a:schemeClr val="accent1"/>
                </a:solidFill>
                <a:effectLst>
                  <a:outerShdw blurRad="38100" dist="19050" dir="2700000" algn="tl">
                    <a:schemeClr val="dk1">
                      <a:alpha val="40000"/>
                    </a:schemeClr>
                  </a:outerShdw>
                </a:effectLst>
                <a:latin typeface="メイリオ" panose="020B0604030504040204" pitchFamily="50" charset="-128"/>
                <a:ea typeface="メイリオ" panose="020B0604030504040204" pitchFamily="50" charset="-128"/>
                <a:cs typeface="Times New Roman" panose="02020603050405020304" pitchFamily="18" charset="0"/>
              </a:rPr>
              <a:t>脱</a:t>
            </a:r>
            <a:r>
              <a:rPr lang="ja-JP" altLang="en-US" sz="1200" b="1" kern="100" dirty="0">
                <a:solidFill>
                  <a:schemeClr val="accent1"/>
                </a:solidFill>
                <a:effectLst>
                  <a:outerShdw blurRad="38100" dist="19050" dir="2700000" algn="tl">
                    <a:schemeClr val="dk1">
                      <a:alpha val="40000"/>
                    </a:schemeClr>
                  </a:outerShdw>
                </a:effectLst>
                <a:latin typeface="メイリオ" panose="020B0604030504040204" pitchFamily="50" charset="-128"/>
                <a:ea typeface="メイリオ" panose="020B0604030504040204" pitchFamily="50" charset="-128"/>
                <a:cs typeface="Times New Roman" panose="02020603050405020304" pitchFamily="18" charset="0"/>
              </a:rPr>
              <a:t>ぎ方</a:t>
            </a:r>
            <a:endParaRPr lang="ja-JP" sz="1200" b="1" kern="100" dirty="0">
              <a:solidFill>
                <a:schemeClr val="accent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A6F4DBBC-29D0-4487-B22E-B8D6825D1602}"/>
              </a:ext>
            </a:extLst>
          </p:cNvPr>
          <p:cNvSpPr txBox="1"/>
          <p:nvPr/>
        </p:nvSpPr>
        <p:spPr>
          <a:xfrm>
            <a:off x="454315" y="667906"/>
            <a:ext cx="4305987" cy="261610"/>
          </a:xfrm>
          <a:prstGeom prst="rect">
            <a:avLst/>
          </a:prstGeom>
          <a:noFill/>
        </p:spPr>
        <p:txBody>
          <a:bodyPr wrap="square">
            <a:spAutoFit/>
          </a:bodyPr>
          <a:lstStyle/>
          <a:p>
            <a:r>
              <a:rPr lang="ja-JP" altLang="en-US" sz="1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バサバサさせないように静かに脱ぐ</a:t>
            </a:r>
            <a:endParaRPr lang="ja-JP" altLang="en-US" sz="11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6E626EE3-6D7E-47C3-BF12-7C97258CE6FA}"/>
              </a:ext>
            </a:extLst>
          </p:cNvPr>
          <p:cNvSpPr txBox="1"/>
          <p:nvPr/>
        </p:nvSpPr>
        <p:spPr>
          <a:xfrm>
            <a:off x="459201" y="982645"/>
            <a:ext cx="2297754" cy="861774"/>
          </a:xfrm>
          <a:prstGeom prst="rect">
            <a:avLst/>
          </a:prstGeom>
          <a:noFill/>
        </p:spPr>
        <p:txBody>
          <a:bodyPr wrap="square">
            <a:spAutoFit/>
          </a:bodyPr>
          <a:lstStyle/>
          <a:p>
            <a:pPr marL="342900" indent="-342900">
              <a:buFont typeface="+mj-ea"/>
              <a:buAutoNum type="circleNumDbPlain"/>
            </a:pP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ガウンの腰ひもをほど</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き、</a:t>
            </a:r>
            <a:r>
              <a:rPr lang="ja-JP" altLang="en-US" sz="1000" dirty="0">
                <a:latin typeface="メイリオ" panose="020B0604030504040204" pitchFamily="50" charset="-128"/>
                <a:ea typeface="メイリオ" panose="020B0604030504040204" pitchFamily="50" charset="-128"/>
              </a:rPr>
              <a:t>首の後ろ部分を持って、首の留めを外す。（首のヒモはほどいても、引きちぎってもどちらでもよい）</a:t>
            </a:r>
            <a:endParaRPr lang="en-US" altLang="ja-JP" sz="10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CFD832BC-45C0-43C6-B53B-3A80F3688858}"/>
              </a:ext>
            </a:extLst>
          </p:cNvPr>
          <p:cNvSpPr txBox="1"/>
          <p:nvPr/>
        </p:nvSpPr>
        <p:spPr>
          <a:xfrm>
            <a:off x="463839" y="4075545"/>
            <a:ext cx="2274475" cy="553998"/>
          </a:xfrm>
          <a:prstGeom prst="rect">
            <a:avLst/>
          </a:prstGeom>
          <a:noFill/>
        </p:spPr>
        <p:txBody>
          <a:bodyPr wrap="square">
            <a:spAutoFit/>
          </a:bodyPr>
          <a:lstStyle/>
          <a:p>
            <a:pPr marL="342900" indent="-342900">
              <a:buFont typeface="+mj-ea"/>
              <a:buAutoNum type="circleNumDbPlain" startAt="3"/>
            </a:pPr>
            <a:r>
              <a:rPr lang="ja-JP" altLang="en-US" sz="1000" dirty="0">
                <a:latin typeface="メイリオ" panose="020B0604030504040204" pitchFamily="50" charset="-128"/>
                <a:ea typeface="メイリオ" panose="020B0604030504040204" pitchFamily="50" charset="-128"/>
              </a:rPr>
              <a:t>ガウンの外側に触れないように、裏返した前身頃をつかみ、袖を裏返しながら腕を抜く。</a:t>
            </a:r>
            <a:endParaRPr lang="en-US" altLang="ja-JP" sz="1000"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A8FE5C1A-8395-4B0B-B564-0DD2DBB669D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3363438" y="935300"/>
            <a:ext cx="883874" cy="1561300"/>
          </a:xfrm>
          <a:prstGeom prst="rect">
            <a:avLst/>
          </a:prstGeom>
        </p:spPr>
      </p:pic>
      <p:pic>
        <p:nvPicPr>
          <p:cNvPr id="11" name="図 10">
            <a:extLst>
              <a:ext uri="{FF2B5EF4-FFF2-40B4-BE49-F238E27FC236}">
                <a16:creationId xmlns:a16="http://schemas.microsoft.com/office/drawing/2014/main" id="{AC04D14D-0B23-47E4-83A3-609B7385D35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4414533" y="947042"/>
            <a:ext cx="812642" cy="1544703"/>
          </a:xfrm>
          <a:prstGeom prst="rect">
            <a:avLst/>
          </a:prstGeom>
        </p:spPr>
      </p:pic>
      <p:pic>
        <p:nvPicPr>
          <p:cNvPr id="14" name="図 13">
            <a:extLst>
              <a:ext uri="{FF2B5EF4-FFF2-40B4-BE49-F238E27FC236}">
                <a16:creationId xmlns:a16="http://schemas.microsoft.com/office/drawing/2014/main" id="{2C3F1D3A-DCBA-4654-851E-12091F76040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3776109" y="2567382"/>
            <a:ext cx="883874" cy="1318023"/>
          </a:xfrm>
          <a:prstGeom prst="rect">
            <a:avLst/>
          </a:prstGeom>
        </p:spPr>
      </p:pic>
      <p:pic>
        <p:nvPicPr>
          <p:cNvPr id="16" name="図 15">
            <a:extLst>
              <a:ext uri="{FF2B5EF4-FFF2-40B4-BE49-F238E27FC236}">
                <a16:creationId xmlns:a16="http://schemas.microsoft.com/office/drawing/2014/main" id="{2B1AFB13-168F-4CEB-9F94-5DFCCD31BF7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a:xfrm>
            <a:off x="3776109" y="4046569"/>
            <a:ext cx="871321" cy="1337655"/>
          </a:xfrm>
          <a:prstGeom prst="rect">
            <a:avLst/>
          </a:prstGeom>
        </p:spPr>
      </p:pic>
      <p:pic>
        <p:nvPicPr>
          <p:cNvPr id="20" name="図 19">
            <a:extLst>
              <a:ext uri="{FF2B5EF4-FFF2-40B4-BE49-F238E27FC236}">
                <a16:creationId xmlns:a16="http://schemas.microsoft.com/office/drawing/2014/main" id="{429B633C-BBC5-461A-A579-484B0F1C777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p:blipFill>
        <p:spPr>
          <a:xfrm>
            <a:off x="3846685" y="5458475"/>
            <a:ext cx="813298" cy="1476341"/>
          </a:xfrm>
          <a:prstGeom prst="rect">
            <a:avLst/>
          </a:prstGeom>
        </p:spPr>
      </p:pic>
      <p:sp>
        <p:nvSpPr>
          <p:cNvPr id="15" name="テキスト ボックス 14">
            <a:extLst>
              <a:ext uri="{FF2B5EF4-FFF2-40B4-BE49-F238E27FC236}">
                <a16:creationId xmlns:a16="http://schemas.microsoft.com/office/drawing/2014/main" id="{5093DBB2-2864-4BFC-B59D-94FFCA63CF57}"/>
              </a:ext>
            </a:extLst>
          </p:cNvPr>
          <p:cNvSpPr txBox="1"/>
          <p:nvPr/>
        </p:nvSpPr>
        <p:spPr>
          <a:xfrm>
            <a:off x="463838" y="2723011"/>
            <a:ext cx="2274475" cy="400110"/>
          </a:xfrm>
          <a:prstGeom prst="rect">
            <a:avLst/>
          </a:prstGeom>
          <a:noFill/>
        </p:spPr>
        <p:txBody>
          <a:bodyPr wrap="square">
            <a:spAutoFit/>
          </a:bodyPr>
          <a:lstStyle/>
          <a:p>
            <a:pPr marL="342900" indent="-342900">
              <a:buFont typeface="+mj-ea"/>
              <a:buAutoNum type="circleNumDbPlain" startAt="2"/>
            </a:pPr>
            <a:r>
              <a:rPr lang="ja-JP" altLang="en-US" sz="1000" dirty="0">
                <a:latin typeface="メイリオ" panose="020B0604030504040204" pitchFamily="50" charset="-128"/>
                <a:ea typeface="メイリオ" panose="020B0604030504040204" pitchFamily="50" charset="-128"/>
              </a:rPr>
              <a:t>首の部分を持ったまま、前身頃を裏返すように腕をおろす。</a:t>
            </a:r>
          </a:p>
        </p:txBody>
      </p:sp>
      <p:sp>
        <p:nvSpPr>
          <p:cNvPr id="23" name="テキスト ボックス 22">
            <a:extLst>
              <a:ext uri="{FF2B5EF4-FFF2-40B4-BE49-F238E27FC236}">
                <a16:creationId xmlns:a16="http://schemas.microsoft.com/office/drawing/2014/main" id="{C1BA2391-6922-488C-A3EA-9D171E910A2C}"/>
              </a:ext>
            </a:extLst>
          </p:cNvPr>
          <p:cNvSpPr txBox="1"/>
          <p:nvPr/>
        </p:nvSpPr>
        <p:spPr>
          <a:xfrm>
            <a:off x="463838" y="5600979"/>
            <a:ext cx="2274475" cy="707886"/>
          </a:xfrm>
          <a:prstGeom prst="rect">
            <a:avLst/>
          </a:prstGeom>
          <a:noFill/>
        </p:spPr>
        <p:txBody>
          <a:bodyPr wrap="square">
            <a:spAutoFit/>
          </a:bodyPr>
          <a:lstStyle/>
          <a:p>
            <a:pPr marL="342900" indent="-342900">
              <a:buFont typeface="+mj-ea"/>
              <a:buAutoNum type="circleNumDbPlain" startAt="4"/>
            </a:pPr>
            <a:r>
              <a:rPr lang="ja-JP" altLang="en-US" sz="1000" dirty="0">
                <a:latin typeface="メイリオ" panose="020B0604030504040204" pitchFamily="50" charset="-128"/>
                <a:ea typeface="メイリオ" panose="020B0604030504040204" pitchFamily="50" charset="-128"/>
              </a:rPr>
              <a:t>もう片方の腕も、ガウンの外側に触れないようにガウンの内側を持ち、裏返しながら腕を抜く。</a:t>
            </a:r>
          </a:p>
        </p:txBody>
      </p:sp>
      <p:sp>
        <p:nvSpPr>
          <p:cNvPr id="24" name="テキスト ボックス 23">
            <a:extLst>
              <a:ext uri="{FF2B5EF4-FFF2-40B4-BE49-F238E27FC236}">
                <a16:creationId xmlns:a16="http://schemas.microsoft.com/office/drawing/2014/main" id="{1506AA1D-E862-48C1-98A7-75280DC89949}"/>
              </a:ext>
            </a:extLst>
          </p:cNvPr>
          <p:cNvSpPr txBox="1"/>
          <p:nvPr/>
        </p:nvSpPr>
        <p:spPr>
          <a:xfrm>
            <a:off x="462212" y="7380994"/>
            <a:ext cx="2259799" cy="707886"/>
          </a:xfrm>
          <a:prstGeom prst="rect">
            <a:avLst/>
          </a:prstGeom>
          <a:noFill/>
        </p:spPr>
        <p:txBody>
          <a:bodyPr wrap="square">
            <a:spAutoFit/>
          </a:bodyPr>
          <a:lstStyle/>
          <a:p>
            <a:pPr marL="342900" indent="-342900">
              <a:buFont typeface="+mj-ea"/>
              <a:buAutoNum type="circleNumDbPlain" startAt="5"/>
            </a:pPr>
            <a:r>
              <a:rPr lang="ja-JP" altLang="en-US" sz="1000" dirty="0">
                <a:latin typeface="メイリオ" panose="020B0604030504040204" pitchFamily="50" charset="-128"/>
                <a:ea typeface="メイリオ" panose="020B0604030504040204" pitchFamily="50" charset="-128"/>
              </a:rPr>
              <a:t>汚染されている外側を内側に折り込み、上からロール状にくるくると丸め、小さくまとまったらごみ箱に捨てる。</a:t>
            </a:r>
          </a:p>
        </p:txBody>
      </p:sp>
      <p:pic>
        <p:nvPicPr>
          <p:cNvPr id="26" name="図 25">
            <a:extLst>
              <a:ext uri="{FF2B5EF4-FFF2-40B4-BE49-F238E27FC236}">
                <a16:creationId xmlns:a16="http://schemas.microsoft.com/office/drawing/2014/main" id="{55F2CEBC-B753-4A8C-B4E4-65831BD3F24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rcRect/>
          <a:stretch/>
        </p:blipFill>
        <p:spPr>
          <a:xfrm>
            <a:off x="3289052" y="7147175"/>
            <a:ext cx="1032646" cy="1833787"/>
          </a:xfrm>
          <a:prstGeom prst="rect">
            <a:avLst/>
          </a:prstGeom>
        </p:spPr>
      </p:pic>
      <p:cxnSp>
        <p:nvCxnSpPr>
          <p:cNvPr id="50" name="直線コネクタ 49">
            <a:extLst>
              <a:ext uri="{FF2B5EF4-FFF2-40B4-BE49-F238E27FC236}">
                <a16:creationId xmlns:a16="http://schemas.microsoft.com/office/drawing/2014/main" id="{58231CEC-F99E-45EC-B506-E1231A2196F5}"/>
              </a:ext>
            </a:extLst>
          </p:cNvPr>
          <p:cNvCxnSpPr>
            <a:cxnSpLocks/>
          </p:cNvCxnSpPr>
          <p:nvPr/>
        </p:nvCxnSpPr>
        <p:spPr>
          <a:xfrm flipH="1">
            <a:off x="5406868" y="8319030"/>
            <a:ext cx="579710" cy="0"/>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3" name="図 2" descr="スポーツゲーム, 人, 水, 男 が含まれている画像&#10;&#10;自動的に生成された説明">
            <a:extLst>
              <a:ext uri="{FF2B5EF4-FFF2-40B4-BE49-F238E27FC236}">
                <a16:creationId xmlns:a16="http://schemas.microsoft.com/office/drawing/2014/main" id="{F8B49A17-122B-42D4-8FB5-987EC611D5D3}"/>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rcRect/>
          <a:stretch/>
        </p:blipFill>
        <p:spPr>
          <a:xfrm>
            <a:off x="4378985" y="7676145"/>
            <a:ext cx="1032646" cy="1304817"/>
          </a:xfrm>
          <a:prstGeom prst="rect">
            <a:avLst/>
          </a:prstGeom>
        </p:spPr>
      </p:pic>
      <p:sp>
        <p:nvSpPr>
          <p:cNvPr id="2" name="スライド番号プレースホルダー 1">
            <a:extLst>
              <a:ext uri="{FF2B5EF4-FFF2-40B4-BE49-F238E27FC236}">
                <a16:creationId xmlns:a16="http://schemas.microsoft.com/office/drawing/2014/main" id="{5ACE0E1E-8EA1-4EB9-8C90-9A49C1CD983D}"/>
              </a:ext>
            </a:extLst>
          </p:cNvPr>
          <p:cNvSpPr>
            <a:spLocks noGrp="1"/>
          </p:cNvSpPr>
          <p:nvPr>
            <p:ph type="sldNum" sz="quarter" idx="12"/>
          </p:nvPr>
        </p:nvSpPr>
        <p:spPr/>
        <p:txBody>
          <a:bodyPr/>
          <a:lstStyle/>
          <a:p>
            <a:fld id="{698D96D4-A717-436E-8A31-61B20D5A5D02}" type="slidenum">
              <a:rPr kumimoji="1" lang="ja-JP" altLang="en-US" smtClean="0"/>
              <a:t>30</a:t>
            </a:fld>
            <a:endParaRPr kumimoji="1" lang="ja-JP" altLang="en-US"/>
          </a:p>
        </p:txBody>
      </p:sp>
      <p:grpSp>
        <p:nvGrpSpPr>
          <p:cNvPr id="4" name="グループ化 3">
            <a:extLst>
              <a:ext uri="{FF2B5EF4-FFF2-40B4-BE49-F238E27FC236}">
                <a16:creationId xmlns:a16="http://schemas.microsoft.com/office/drawing/2014/main" id="{53E3BF46-82FE-4660-BFD9-5ADE61FFAAD9}"/>
              </a:ext>
            </a:extLst>
          </p:cNvPr>
          <p:cNvGrpSpPr/>
          <p:nvPr/>
        </p:nvGrpSpPr>
        <p:grpSpPr>
          <a:xfrm>
            <a:off x="4237786" y="251350"/>
            <a:ext cx="2699726" cy="9568370"/>
            <a:chOff x="4237786" y="251350"/>
            <a:chExt cx="2699726" cy="9568370"/>
          </a:xfrm>
        </p:grpSpPr>
        <p:grpSp>
          <p:nvGrpSpPr>
            <p:cNvPr id="12" name="グループ化 11">
              <a:extLst>
                <a:ext uri="{FF2B5EF4-FFF2-40B4-BE49-F238E27FC236}">
                  <a16:creationId xmlns:a16="http://schemas.microsoft.com/office/drawing/2014/main" id="{EC6CDEBD-6F12-4288-88A0-3ADF71044278}"/>
                </a:ext>
              </a:extLst>
            </p:cNvPr>
            <p:cNvGrpSpPr/>
            <p:nvPr/>
          </p:nvGrpSpPr>
          <p:grpSpPr>
            <a:xfrm>
              <a:off x="4237786" y="251350"/>
              <a:ext cx="2575085" cy="9216035"/>
              <a:chOff x="4237786" y="251350"/>
              <a:chExt cx="2575085" cy="9216035"/>
            </a:xfrm>
          </p:grpSpPr>
          <p:sp>
            <p:nvSpPr>
              <p:cNvPr id="17" name="四角形: 角を丸くする 16">
                <a:extLst>
                  <a:ext uri="{FF2B5EF4-FFF2-40B4-BE49-F238E27FC236}">
                    <a16:creationId xmlns:a16="http://schemas.microsoft.com/office/drawing/2014/main" id="{AE8780CE-FB33-4E4E-968F-C126F912B78C}"/>
                  </a:ext>
                </a:extLst>
              </p:cNvPr>
              <p:cNvSpPr/>
              <p:nvPr/>
            </p:nvSpPr>
            <p:spPr>
              <a:xfrm>
                <a:off x="5922082" y="455975"/>
                <a:ext cx="770400" cy="901141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グループ化 26">
                <a:extLst>
                  <a:ext uri="{FF2B5EF4-FFF2-40B4-BE49-F238E27FC236}">
                    <a16:creationId xmlns:a16="http://schemas.microsoft.com/office/drawing/2014/main" id="{E531FEF2-38FF-42AC-BCBF-D0E9489C3BA0}"/>
                  </a:ext>
                </a:extLst>
              </p:cNvPr>
              <p:cNvGrpSpPr/>
              <p:nvPr/>
            </p:nvGrpSpPr>
            <p:grpSpPr>
              <a:xfrm>
                <a:off x="5227175" y="962773"/>
                <a:ext cx="1576327" cy="1815882"/>
                <a:chOff x="5227175" y="1050840"/>
                <a:chExt cx="1576327" cy="1815882"/>
              </a:xfrm>
            </p:grpSpPr>
            <p:sp>
              <p:nvSpPr>
                <p:cNvPr id="28" name="テキスト ボックス 27">
                  <a:extLst>
                    <a:ext uri="{FF2B5EF4-FFF2-40B4-BE49-F238E27FC236}">
                      <a16:creationId xmlns:a16="http://schemas.microsoft.com/office/drawing/2014/main" id="{671B97F4-0315-4469-8A7D-3B65E13E993A}"/>
                    </a:ext>
                  </a:extLst>
                </p:cNvPr>
                <p:cNvSpPr txBox="1"/>
                <p:nvPr/>
              </p:nvSpPr>
              <p:spPr>
                <a:xfrm>
                  <a:off x="5861530" y="1050840"/>
                  <a:ext cx="941972" cy="1815882"/>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首の後ろを持って、首の留めを外したということがわかるようにする。</a:t>
                  </a:r>
                  <a:endParaRPr kumimoji="1" lang="en-US" altLang="ja-JP" sz="800" dirty="0">
                    <a:latin typeface="+mn-ea"/>
                  </a:endParaRPr>
                </a:p>
                <a:p>
                  <a:endParaRPr kumimoji="1" lang="en-US" altLang="ja-JP" sz="800" dirty="0">
                    <a:latin typeface="+mn-ea"/>
                  </a:endParaRPr>
                </a:p>
                <a:p>
                  <a:pPr marL="171450" indent="-171450">
                    <a:buFont typeface="Wingdings" panose="05000000000000000000" pitchFamily="2" charset="2"/>
                    <a:buChar char="l"/>
                  </a:pPr>
                  <a:r>
                    <a:rPr kumimoji="1" lang="ja-JP" altLang="en-US" sz="800" dirty="0">
                      <a:latin typeface="+mn-ea"/>
                    </a:rPr>
                    <a:t>あわせて腰ひもも外れていることを示すために全身写真にしている。</a:t>
                  </a:r>
                  <a:endParaRPr kumimoji="1" lang="en-US" altLang="ja-JP" sz="800" dirty="0">
                    <a:latin typeface="+mn-ea"/>
                  </a:endParaRPr>
                </a:p>
              </p:txBody>
            </p:sp>
            <p:cxnSp>
              <p:nvCxnSpPr>
                <p:cNvPr id="29" name="直線コネクタ 28">
                  <a:extLst>
                    <a:ext uri="{FF2B5EF4-FFF2-40B4-BE49-F238E27FC236}">
                      <a16:creationId xmlns:a16="http://schemas.microsoft.com/office/drawing/2014/main" id="{974048F0-D23C-442F-9EFB-7381F53D6D5A}"/>
                    </a:ext>
                  </a:extLst>
                </p:cNvPr>
                <p:cNvCxnSpPr>
                  <a:cxnSpLocks/>
                </p:cNvCxnSpPr>
                <p:nvPr/>
              </p:nvCxnSpPr>
              <p:spPr>
                <a:xfrm flipH="1">
                  <a:off x="5227175" y="1151093"/>
                  <a:ext cx="764167" cy="7307"/>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3" name="グループ化 32">
                <a:extLst>
                  <a:ext uri="{FF2B5EF4-FFF2-40B4-BE49-F238E27FC236}">
                    <a16:creationId xmlns:a16="http://schemas.microsoft.com/office/drawing/2014/main" id="{E9809309-6F8B-42F9-97BF-20A5FD5E421F}"/>
                  </a:ext>
                </a:extLst>
              </p:cNvPr>
              <p:cNvGrpSpPr/>
              <p:nvPr/>
            </p:nvGrpSpPr>
            <p:grpSpPr>
              <a:xfrm>
                <a:off x="4674272" y="2833816"/>
                <a:ext cx="2071132" cy="1323439"/>
                <a:chOff x="4674272" y="1353830"/>
                <a:chExt cx="2071132" cy="1323439"/>
              </a:xfrm>
            </p:grpSpPr>
            <p:sp>
              <p:nvSpPr>
                <p:cNvPr id="34" name="テキスト ボックス 33">
                  <a:extLst>
                    <a:ext uri="{FF2B5EF4-FFF2-40B4-BE49-F238E27FC236}">
                      <a16:creationId xmlns:a16="http://schemas.microsoft.com/office/drawing/2014/main" id="{EBC515AF-9C5D-4262-967C-E14F68DEC6AE}"/>
                    </a:ext>
                  </a:extLst>
                </p:cNvPr>
                <p:cNvSpPr txBox="1"/>
                <p:nvPr/>
              </p:nvSpPr>
              <p:spPr>
                <a:xfrm>
                  <a:off x="5861530" y="1353830"/>
                  <a:ext cx="883874" cy="1323439"/>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首の部分を持ったままであること、前身頃が裏返されていることがわかるよう、正面または斜め前から撮る。</a:t>
                  </a:r>
                </a:p>
              </p:txBody>
            </p:sp>
            <p:cxnSp>
              <p:nvCxnSpPr>
                <p:cNvPr id="35" name="直線コネクタ 34">
                  <a:extLst>
                    <a:ext uri="{FF2B5EF4-FFF2-40B4-BE49-F238E27FC236}">
                      <a16:creationId xmlns:a16="http://schemas.microsoft.com/office/drawing/2014/main" id="{D9B06761-2F03-44D2-95C4-551A30B7C4A0}"/>
                    </a:ext>
                  </a:extLst>
                </p:cNvPr>
                <p:cNvCxnSpPr>
                  <a:cxnSpLocks/>
                </p:cNvCxnSpPr>
                <p:nvPr/>
              </p:nvCxnSpPr>
              <p:spPr>
                <a:xfrm flipH="1">
                  <a:off x="4674272" y="1457442"/>
                  <a:ext cx="1305666" cy="293729"/>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5AB6DF15-5847-4CDA-8A74-40062617DEA8}"/>
                  </a:ext>
                </a:extLst>
              </p:cNvPr>
              <p:cNvGrpSpPr/>
              <p:nvPr/>
            </p:nvGrpSpPr>
            <p:grpSpPr>
              <a:xfrm>
                <a:off x="4647430" y="4595668"/>
                <a:ext cx="2156072" cy="1591453"/>
                <a:chOff x="4647430" y="4614718"/>
                <a:chExt cx="2156072" cy="1591453"/>
              </a:xfrm>
            </p:grpSpPr>
            <p:grpSp>
              <p:nvGrpSpPr>
                <p:cNvPr id="36" name="グループ化 35">
                  <a:extLst>
                    <a:ext uri="{FF2B5EF4-FFF2-40B4-BE49-F238E27FC236}">
                      <a16:creationId xmlns:a16="http://schemas.microsoft.com/office/drawing/2014/main" id="{A505F577-1B49-4427-853C-D11508802DB2}"/>
                    </a:ext>
                  </a:extLst>
                </p:cNvPr>
                <p:cNvGrpSpPr/>
                <p:nvPr/>
              </p:nvGrpSpPr>
              <p:grpSpPr>
                <a:xfrm>
                  <a:off x="4647430" y="4614718"/>
                  <a:ext cx="2156072" cy="1446550"/>
                  <a:chOff x="4647430" y="885152"/>
                  <a:chExt cx="2156072" cy="1446550"/>
                </a:xfrm>
              </p:grpSpPr>
              <p:sp>
                <p:nvSpPr>
                  <p:cNvPr id="37" name="テキスト ボックス 36">
                    <a:extLst>
                      <a:ext uri="{FF2B5EF4-FFF2-40B4-BE49-F238E27FC236}">
                        <a16:creationId xmlns:a16="http://schemas.microsoft.com/office/drawing/2014/main" id="{C01A4103-97A9-4DCE-8B38-F2A6A12D9BE1}"/>
                      </a:ext>
                    </a:extLst>
                  </p:cNvPr>
                  <p:cNvSpPr txBox="1"/>
                  <p:nvPr/>
                </p:nvSpPr>
                <p:spPr>
                  <a:xfrm>
                    <a:off x="5861530" y="885152"/>
                    <a:ext cx="941972" cy="1446550"/>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裏返した前身頃の部分（内側）をつかんでいる、かつ腕を抜いていることがわかるように、正面または斜め前から撮る。</a:t>
                    </a:r>
                  </a:p>
                </p:txBody>
              </p:sp>
              <p:cxnSp>
                <p:nvCxnSpPr>
                  <p:cNvPr id="38" name="直線コネクタ 37">
                    <a:extLst>
                      <a:ext uri="{FF2B5EF4-FFF2-40B4-BE49-F238E27FC236}">
                        <a16:creationId xmlns:a16="http://schemas.microsoft.com/office/drawing/2014/main" id="{25FA04C8-8ADF-4D47-BDB6-42D1BC74767C}"/>
                      </a:ext>
                    </a:extLst>
                  </p:cNvPr>
                  <p:cNvCxnSpPr>
                    <a:cxnSpLocks/>
                  </p:cNvCxnSpPr>
                  <p:nvPr/>
                </p:nvCxnSpPr>
                <p:spPr>
                  <a:xfrm flipH="1">
                    <a:off x="4647430" y="985831"/>
                    <a:ext cx="1343911" cy="0"/>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39" name="直線コネクタ 38">
                  <a:extLst>
                    <a:ext uri="{FF2B5EF4-FFF2-40B4-BE49-F238E27FC236}">
                      <a16:creationId xmlns:a16="http://schemas.microsoft.com/office/drawing/2014/main" id="{F2C50A60-F704-40B4-B06A-152A6323A33E}"/>
                    </a:ext>
                  </a:extLst>
                </p:cNvPr>
                <p:cNvCxnSpPr>
                  <a:cxnSpLocks/>
                </p:cNvCxnSpPr>
                <p:nvPr/>
              </p:nvCxnSpPr>
              <p:spPr>
                <a:xfrm flipH="1">
                  <a:off x="4650458" y="4724922"/>
                  <a:ext cx="1331358" cy="1481249"/>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5" name="グループ化 44">
                <a:extLst>
                  <a:ext uri="{FF2B5EF4-FFF2-40B4-BE49-F238E27FC236}">
                    <a16:creationId xmlns:a16="http://schemas.microsoft.com/office/drawing/2014/main" id="{A5B08896-9619-4786-B383-ABC0A0BCB6D2}"/>
                  </a:ext>
                </a:extLst>
              </p:cNvPr>
              <p:cNvGrpSpPr/>
              <p:nvPr/>
            </p:nvGrpSpPr>
            <p:grpSpPr>
              <a:xfrm>
                <a:off x="4237786" y="7365605"/>
                <a:ext cx="2575085" cy="1446550"/>
                <a:chOff x="4234373" y="1325471"/>
                <a:chExt cx="2575085" cy="1446550"/>
              </a:xfrm>
            </p:grpSpPr>
            <p:sp>
              <p:nvSpPr>
                <p:cNvPr id="46" name="テキスト ボックス 45">
                  <a:extLst>
                    <a:ext uri="{FF2B5EF4-FFF2-40B4-BE49-F238E27FC236}">
                      <a16:creationId xmlns:a16="http://schemas.microsoft.com/office/drawing/2014/main" id="{959F209B-F049-4147-BAB3-DB89168871F5}"/>
                    </a:ext>
                  </a:extLst>
                </p:cNvPr>
                <p:cNvSpPr txBox="1"/>
                <p:nvPr/>
              </p:nvSpPr>
              <p:spPr>
                <a:xfrm>
                  <a:off x="5858117" y="1325471"/>
                  <a:ext cx="951341" cy="1446550"/>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ガウンの外側を内に折り込む写真は、正面からの方がわかりやすい。</a:t>
                  </a:r>
                  <a:endParaRPr kumimoji="1" lang="en-US" altLang="ja-JP" sz="800" dirty="0">
                    <a:latin typeface="+mn-ea"/>
                  </a:endParaRPr>
                </a:p>
                <a:p>
                  <a:pPr marL="171450" indent="-171450">
                    <a:buFont typeface="Wingdings" panose="05000000000000000000" pitchFamily="2" charset="2"/>
                    <a:buChar char="l"/>
                  </a:pPr>
                  <a:endParaRPr kumimoji="1" lang="en-US" altLang="ja-JP" sz="800" dirty="0">
                    <a:latin typeface="+mn-ea"/>
                  </a:endParaRPr>
                </a:p>
                <a:p>
                  <a:pPr marL="171450" indent="-171450">
                    <a:buFont typeface="Wingdings" panose="05000000000000000000" pitchFamily="2" charset="2"/>
                    <a:buChar char="l"/>
                  </a:pPr>
                  <a:r>
                    <a:rPr kumimoji="1" lang="ja-JP" altLang="en-US" sz="800" dirty="0">
                      <a:latin typeface="+mn-ea"/>
                    </a:rPr>
                    <a:t>小さくまとめている様子がわかるようにとる。</a:t>
                  </a:r>
                  <a:endParaRPr kumimoji="1" lang="en-US" altLang="ja-JP" sz="800" dirty="0">
                    <a:latin typeface="+mn-ea"/>
                  </a:endParaRPr>
                </a:p>
              </p:txBody>
            </p:sp>
            <p:cxnSp>
              <p:nvCxnSpPr>
                <p:cNvPr id="47" name="直線コネクタ 46">
                  <a:extLst>
                    <a:ext uri="{FF2B5EF4-FFF2-40B4-BE49-F238E27FC236}">
                      <a16:creationId xmlns:a16="http://schemas.microsoft.com/office/drawing/2014/main" id="{494CE7CA-6030-49B7-B90D-7E663FF36838}"/>
                    </a:ext>
                  </a:extLst>
                </p:cNvPr>
                <p:cNvCxnSpPr>
                  <a:cxnSpLocks/>
                </p:cNvCxnSpPr>
                <p:nvPr/>
              </p:nvCxnSpPr>
              <p:spPr>
                <a:xfrm flipH="1">
                  <a:off x="4234373" y="1428752"/>
                  <a:ext cx="1752563" cy="0"/>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41" name="図 40">
                <a:extLst>
                  <a:ext uri="{FF2B5EF4-FFF2-40B4-BE49-F238E27FC236}">
                    <a16:creationId xmlns:a16="http://schemas.microsoft.com/office/drawing/2014/main" id="{8A95377D-9FCB-4A98-BED0-EC75A05C036A}"/>
                  </a:ext>
                </a:extLst>
              </p:cNvPr>
              <p:cNvPicPr>
                <a:picLocks noChangeAspect="1"/>
              </p:cNvPicPr>
              <p:nvPr/>
            </p:nvPicPr>
            <p:blipFill>
              <a:blip r:embed="rId16"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910607" y="251350"/>
                <a:ext cx="538722" cy="506798"/>
              </a:xfrm>
              <a:prstGeom prst="rect">
                <a:avLst/>
              </a:prstGeom>
            </p:spPr>
          </p:pic>
        </p:grpSp>
        <p:sp>
          <p:nvSpPr>
            <p:cNvPr id="40" name="テキスト ボックス 39">
              <a:extLst>
                <a:ext uri="{FF2B5EF4-FFF2-40B4-BE49-F238E27FC236}">
                  <a16:creationId xmlns:a16="http://schemas.microsoft.com/office/drawing/2014/main" id="{5AC18B6A-5D6E-4ECD-B6E8-38F6C4D760C0}"/>
                </a:ext>
              </a:extLst>
            </p:cNvPr>
            <p:cNvSpPr txBox="1"/>
            <p:nvPr/>
          </p:nvSpPr>
          <p:spPr>
            <a:xfrm>
              <a:off x="5911792" y="9481166"/>
              <a:ext cx="1025720" cy="338554"/>
            </a:xfrm>
            <a:prstGeom prst="rect">
              <a:avLst/>
            </a:prstGeom>
            <a:noFill/>
          </p:spPr>
          <p:txBody>
            <a:bodyPr wrap="square" rtlCol="0">
              <a:spAutoFit/>
            </a:bodyPr>
            <a:lstStyle/>
            <a:p>
              <a:r>
                <a:rPr kumimoji="1" lang="ja-JP" altLang="en-US" sz="800" b="1" dirty="0">
                  <a:solidFill>
                    <a:srgbClr val="0070C0"/>
                  </a:solidFill>
                </a:rPr>
                <a:t>⇧ </a:t>
              </a:r>
              <a:r>
                <a:rPr kumimoji="1" lang="ja-JP" altLang="en-US" sz="800" dirty="0">
                  <a:solidFill>
                    <a:srgbClr val="0070C0"/>
                  </a:solidFill>
                </a:rPr>
                <a:t>使用時この項目</a:t>
              </a:r>
              <a:endParaRPr kumimoji="1" lang="en-US" altLang="ja-JP" sz="800" dirty="0">
                <a:solidFill>
                  <a:srgbClr val="0070C0"/>
                </a:solidFill>
              </a:endParaRPr>
            </a:p>
            <a:p>
              <a:r>
                <a:rPr kumimoji="1" lang="ja-JP" altLang="en-US" sz="800" dirty="0">
                  <a:solidFill>
                    <a:srgbClr val="0070C0"/>
                  </a:solidFill>
                </a:rPr>
                <a:t>    は削除する。</a:t>
              </a:r>
            </a:p>
          </p:txBody>
        </p:sp>
      </p:grpSp>
      <p:cxnSp>
        <p:nvCxnSpPr>
          <p:cNvPr id="42" name="直線コネクタ 41">
            <a:extLst>
              <a:ext uri="{FF2B5EF4-FFF2-40B4-BE49-F238E27FC236}">
                <a16:creationId xmlns:a16="http://schemas.microsoft.com/office/drawing/2014/main" id="{E7716828-E4B3-43F1-847A-B901AD4A5310}"/>
              </a:ext>
            </a:extLst>
          </p:cNvPr>
          <p:cNvCxnSpPr>
            <a:cxnSpLocks/>
          </p:cNvCxnSpPr>
          <p:nvPr/>
        </p:nvCxnSpPr>
        <p:spPr>
          <a:xfrm flipH="1" flipV="1">
            <a:off x="5229125" y="1070333"/>
            <a:ext cx="761226" cy="964565"/>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997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5FF7107-9FF5-42D7-B6CE-C2116B23501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3410430" y="5324189"/>
            <a:ext cx="1657954" cy="1428240"/>
          </a:xfrm>
          <a:prstGeom prst="rect">
            <a:avLst/>
          </a:prstGeom>
        </p:spPr>
      </p:pic>
      <p:sp>
        <p:nvSpPr>
          <p:cNvPr id="5" name="正方形/長方形 4">
            <a:extLst>
              <a:ext uri="{FF2B5EF4-FFF2-40B4-BE49-F238E27FC236}">
                <a16:creationId xmlns:a16="http://schemas.microsoft.com/office/drawing/2014/main" id="{AA0A7134-31AE-4239-9B2B-6B037295BD9E}"/>
              </a:ext>
            </a:extLst>
          </p:cNvPr>
          <p:cNvSpPr/>
          <p:nvPr/>
        </p:nvSpPr>
        <p:spPr>
          <a:xfrm>
            <a:off x="462842" y="396426"/>
            <a:ext cx="3880558" cy="276999"/>
          </a:xfrm>
          <a:prstGeom prst="rect">
            <a:avLst/>
          </a:prstGeom>
          <a:noFill/>
        </p:spPr>
        <p:txBody>
          <a:bodyPr wrap="square" lIns="91440" tIns="45720" rIns="91440" bIns="45720">
            <a:spAutoFit/>
          </a:bodyPr>
          <a:lstStyle/>
          <a:p>
            <a:pPr marL="342900" indent="-342900">
              <a:spcAft>
                <a:spcPts val="0"/>
              </a:spcAft>
              <a:buFont typeface="+mj-lt"/>
              <a:buAutoNum type="arabicPeriod" startAt="3"/>
            </a:pP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アイガードの外し方　</a:t>
            </a:r>
            <a:r>
              <a:rPr lang="ja-JP" altLang="en-US" sz="11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（例：フェイスシールド）</a:t>
            </a:r>
            <a:endParaRPr 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816C0389-5323-4C08-8F68-3BAE421BB14F}"/>
              </a:ext>
            </a:extLst>
          </p:cNvPr>
          <p:cNvSpPr txBox="1"/>
          <p:nvPr/>
        </p:nvSpPr>
        <p:spPr>
          <a:xfrm>
            <a:off x="463299" y="762951"/>
            <a:ext cx="2438869" cy="1015663"/>
          </a:xfrm>
          <a:prstGeom prst="rect">
            <a:avLst/>
          </a:prstGeom>
          <a:noFill/>
        </p:spPr>
        <p:txBody>
          <a:bodyPr wrap="square">
            <a:spAutoFit/>
          </a:bodyPr>
          <a:lstStyle/>
          <a:p>
            <a:pPr marL="342900" indent="-342900">
              <a:buFont typeface="+mj-ea"/>
              <a:buAutoNum type="circleNumDbPlain"/>
            </a:pPr>
            <a:r>
              <a:rPr lang="ja-JP" altLang="en-US" sz="1000" dirty="0">
                <a:latin typeface="メイリオ" panose="020B0604030504040204" pitchFamily="50" charset="-128"/>
                <a:ea typeface="メイリオ" panose="020B0604030504040204" pitchFamily="50" charset="-128"/>
              </a:rPr>
              <a:t>シールド部分に触れないように、バンドの部分を持って外す。</a:t>
            </a:r>
            <a:br>
              <a:rPr lang="en-US" altLang="ja-JP" sz="1000" dirty="0">
                <a:latin typeface="メイリオ" panose="020B0604030504040204" pitchFamily="50" charset="-128"/>
                <a:ea typeface="メイリオ" panose="020B0604030504040204" pitchFamily="50" charset="-128"/>
              </a:rPr>
            </a:b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使い捨ての場合はごみ箱に捨て、継続使用の場合は一時置き場に置き、清拭消毒後所定の場所に保管する</a:t>
            </a:r>
            <a:r>
              <a:rPr lang="en-US" altLang="ja-JP" sz="1000" dirty="0">
                <a:latin typeface="メイリオ" panose="020B0604030504040204" pitchFamily="50" charset="-128"/>
                <a:ea typeface="メイリオ" panose="020B0604030504040204" pitchFamily="50" charset="-128"/>
              </a:rPr>
              <a:t>)</a:t>
            </a:r>
          </a:p>
        </p:txBody>
      </p:sp>
      <p:pic>
        <p:nvPicPr>
          <p:cNvPr id="31" name="図 30">
            <a:extLst>
              <a:ext uri="{FF2B5EF4-FFF2-40B4-BE49-F238E27FC236}">
                <a16:creationId xmlns:a16="http://schemas.microsoft.com/office/drawing/2014/main" id="{DA966165-BFDA-4CF2-9BA5-67004C6FAD9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3429480" y="708046"/>
            <a:ext cx="1855377" cy="1349455"/>
          </a:xfrm>
          <a:prstGeom prst="rect">
            <a:avLst/>
          </a:prstGeom>
        </p:spPr>
      </p:pic>
      <p:sp>
        <p:nvSpPr>
          <p:cNvPr id="23" name="正方形/長方形 22">
            <a:extLst>
              <a:ext uri="{FF2B5EF4-FFF2-40B4-BE49-F238E27FC236}">
                <a16:creationId xmlns:a16="http://schemas.microsoft.com/office/drawing/2014/main" id="{126B2D89-AC7C-4D10-AB15-4FE78DF9F9B8}"/>
              </a:ext>
            </a:extLst>
          </p:cNvPr>
          <p:cNvSpPr/>
          <p:nvPr/>
        </p:nvSpPr>
        <p:spPr>
          <a:xfrm>
            <a:off x="456730" y="2118411"/>
            <a:ext cx="1762021" cy="276999"/>
          </a:xfrm>
          <a:prstGeom prst="rect">
            <a:avLst/>
          </a:prstGeom>
          <a:noFill/>
        </p:spPr>
        <p:txBody>
          <a:bodyPr wrap="none" lIns="91440" tIns="45720" rIns="91440" bIns="45720">
            <a:spAutoFit/>
          </a:bodyPr>
          <a:lstStyle/>
          <a:p>
            <a:pPr marL="342900" indent="-342900" algn="ctr">
              <a:spcAft>
                <a:spcPts val="0"/>
              </a:spcAft>
              <a:buFont typeface="+mj-lt"/>
              <a:buAutoNum type="arabicPeriod" startAt="4"/>
            </a:pPr>
            <a:r>
              <a:rPr 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キャップ</a:t>
            </a: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の</a:t>
            </a:r>
            <a:r>
              <a:rPr 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外</a:t>
            </a: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し方</a:t>
            </a:r>
            <a:endParaRPr 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3C2B57EB-2F74-4A19-9CCB-4FCC9EF48F0F}"/>
              </a:ext>
            </a:extLst>
          </p:cNvPr>
          <p:cNvSpPr txBox="1"/>
          <p:nvPr/>
        </p:nvSpPr>
        <p:spPr>
          <a:xfrm>
            <a:off x="468352" y="2419806"/>
            <a:ext cx="2375065" cy="707886"/>
          </a:xfrm>
          <a:prstGeom prst="rect">
            <a:avLst/>
          </a:prstGeom>
          <a:noFill/>
        </p:spPr>
        <p:txBody>
          <a:bodyPr wrap="square">
            <a:spAutoFit/>
          </a:bodyPr>
          <a:lstStyle/>
          <a:p>
            <a:pPr marL="342900" indent="-342900">
              <a:buFont typeface="+mj-ea"/>
              <a:buAutoNum type="circleNumDbPlain"/>
            </a:pPr>
            <a:r>
              <a:rPr lang="ja-JP" altLang="en-US" sz="1000" dirty="0">
                <a:ea typeface="メイリオ" panose="020B0604030504040204" pitchFamily="50" charset="-128"/>
              </a:rPr>
              <a:t>外側に触れないように、両手の親指を耳のあたりからキャップの内側に入れ、上に持ち上げるように外す。</a:t>
            </a:r>
          </a:p>
        </p:txBody>
      </p:sp>
      <p:pic>
        <p:nvPicPr>
          <p:cNvPr id="25" name="図 24">
            <a:extLst>
              <a:ext uri="{FF2B5EF4-FFF2-40B4-BE49-F238E27FC236}">
                <a16:creationId xmlns:a16="http://schemas.microsoft.com/office/drawing/2014/main" id="{5C77ADBA-6499-457C-97CF-ABA5981923F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3410430" y="2242571"/>
            <a:ext cx="1788492" cy="1182956"/>
          </a:xfrm>
          <a:prstGeom prst="rect">
            <a:avLst/>
          </a:prstGeom>
        </p:spPr>
      </p:pic>
      <p:sp>
        <p:nvSpPr>
          <p:cNvPr id="26" name="正方形/長方形 25">
            <a:extLst>
              <a:ext uri="{FF2B5EF4-FFF2-40B4-BE49-F238E27FC236}">
                <a16:creationId xmlns:a16="http://schemas.microsoft.com/office/drawing/2014/main" id="{C7205531-68EC-495D-93F5-265D9CC378AA}"/>
              </a:ext>
            </a:extLst>
          </p:cNvPr>
          <p:cNvSpPr/>
          <p:nvPr/>
        </p:nvSpPr>
        <p:spPr>
          <a:xfrm>
            <a:off x="465100" y="4313088"/>
            <a:ext cx="2317267" cy="707886"/>
          </a:xfrm>
          <a:prstGeom prst="rect">
            <a:avLst/>
          </a:prstGeom>
          <a:noFill/>
        </p:spPr>
        <p:txBody>
          <a:bodyPr wrap="square" lIns="91440" tIns="45720" rIns="91440" bIns="45720">
            <a:spAutoFit/>
          </a:bodyPr>
          <a:lstStyle/>
          <a:p>
            <a:pPr marL="342900" indent="-342900">
              <a:buFont typeface="+mj-ea"/>
              <a:buAutoNum type="circleNumDbPlain"/>
            </a:pPr>
            <a:r>
              <a:rPr lang="ja-JP" altLang="en-US" sz="1000" dirty="0">
                <a:latin typeface="メイリオ" panose="020B0604030504040204" pitchFamily="50" charset="-128"/>
                <a:ea typeface="メイリオ" panose="020B0604030504040204" pitchFamily="50" charset="-128"/>
              </a:rPr>
              <a:t>後ろ側から下側のゴムを持ち上げ、マスクに触れないように顔の前を通し、垂らす。</a:t>
            </a:r>
          </a:p>
          <a:p>
            <a:pPr>
              <a:spcAft>
                <a:spcPts val="0"/>
              </a:spcAft>
            </a:pPr>
            <a:r>
              <a:rPr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endParaRPr 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7" name="テキスト ボックス 26">
            <a:extLst>
              <a:ext uri="{FF2B5EF4-FFF2-40B4-BE49-F238E27FC236}">
                <a16:creationId xmlns:a16="http://schemas.microsoft.com/office/drawing/2014/main" id="{E68E7D4E-491B-4064-9D34-0F5687EB147E}"/>
              </a:ext>
            </a:extLst>
          </p:cNvPr>
          <p:cNvSpPr txBox="1"/>
          <p:nvPr/>
        </p:nvSpPr>
        <p:spPr>
          <a:xfrm>
            <a:off x="460206" y="5377693"/>
            <a:ext cx="2378157" cy="861774"/>
          </a:xfrm>
          <a:prstGeom prst="rect">
            <a:avLst/>
          </a:prstGeom>
          <a:noFill/>
        </p:spPr>
        <p:txBody>
          <a:bodyPr wrap="square">
            <a:spAutoFit/>
          </a:bodyPr>
          <a:lstStyle/>
          <a:p>
            <a:pPr marL="342900" indent="-342900">
              <a:buFont typeface="+mj-ea"/>
              <a:buAutoNum type="circleNumDbPlain" startAt="2"/>
            </a:pPr>
            <a:r>
              <a:rPr lang="ja-JP" altLang="en-US" sz="1000" dirty="0">
                <a:latin typeface="メイリオ" panose="020B0604030504040204" pitchFamily="50" charset="-128"/>
                <a:ea typeface="メイリオ" panose="020B0604030504040204" pitchFamily="50" charset="-128"/>
              </a:rPr>
              <a:t>後ろ側から上側のゴムを持ち上げ、マスクに触れないように、ゴムだけを持って外し、そのまま捨てるか、所定の場所に保管する。</a:t>
            </a:r>
            <a:endParaRPr lang="en-US" altLang="ja-JP" sz="1000"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0E6F9F21-A636-49EF-B7AE-15DC20DD3DE5}"/>
              </a:ext>
            </a:extLst>
          </p:cNvPr>
          <p:cNvSpPr txBox="1"/>
          <p:nvPr/>
        </p:nvSpPr>
        <p:spPr>
          <a:xfrm>
            <a:off x="463474" y="3752485"/>
            <a:ext cx="2608759" cy="276999"/>
          </a:xfrm>
          <a:prstGeom prst="rect">
            <a:avLst/>
          </a:prstGeom>
          <a:noFill/>
        </p:spPr>
        <p:txBody>
          <a:bodyPr wrap="square">
            <a:spAutoFit/>
          </a:bodyPr>
          <a:lstStyle/>
          <a:p>
            <a:pPr marL="342900" indent="-342900">
              <a:spcAft>
                <a:spcPts val="0"/>
              </a:spcAft>
              <a:buFont typeface="+mj-lt"/>
              <a:buAutoNum type="arabicPeriod" startAt="5"/>
            </a:pP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マスク</a:t>
            </a:r>
            <a:endPar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3" name="正方形/長方形 32">
            <a:extLst>
              <a:ext uri="{FF2B5EF4-FFF2-40B4-BE49-F238E27FC236}">
                <a16:creationId xmlns:a16="http://schemas.microsoft.com/office/drawing/2014/main" id="{DC466801-333E-422D-A833-18BE65EC71A5}"/>
              </a:ext>
            </a:extLst>
          </p:cNvPr>
          <p:cNvSpPr/>
          <p:nvPr/>
        </p:nvSpPr>
        <p:spPr>
          <a:xfrm>
            <a:off x="452656" y="6927496"/>
            <a:ext cx="2262158" cy="276999"/>
          </a:xfrm>
          <a:prstGeom prst="rect">
            <a:avLst/>
          </a:prstGeom>
          <a:noFill/>
        </p:spPr>
        <p:txBody>
          <a:bodyPr wrap="none" lIns="91440" tIns="45720" rIns="91440" bIns="45720">
            <a:spAutoFit/>
          </a:bodyPr>
          <a:lstStyle/>
          <a:p>
            <a:pPr algn="ctr">
              <a:spcAft>
                <a:spcPts val="0"/>
              </a:spcAft>
            </a:pPr>
            <a:r>
              <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2) </a:t>
            </a:r>
            <a:r>
              <a:rPr 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サージカルマスク</a:t>
            </a: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の</a:t>
            </a:r>
            <a:r>
              <a:rPr 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外</a:t>
            </a: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し方</a:t>
            </a:r>
            <a:endParaRPr 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0E6FC432-1CB9-4800-BA8A-4D946B57886B}"/>
              </a:ext>
            </a:extLst>
          </p:cNvPr>
          <p:cNvSpPr txBox="1"/>
          <p:nvPr/>
        </p:nvSpPr>
        <p:spPr>
          <a:xfrm>
            <a:off x="463732" y="7265271"/>
            <a:ext cx="2318635" cy="553998"/>
          </a:xfrm>
          <a:prstGeom prst="rect">
            <a:avLst/>
          </a:prstGeom>
          <a:noFill/>
        </p:spPr>
        <p:txBody>
          <a:bodyPr wrap="square">
            <a:spAutoFit/>
          </a:bodyPr>
          <a:lstStyle/>
          <a:p>
            <a:pPr marL="342900" indent="-342900">
              <a:buFont typeface="+mj-ea"/>
              <a:buAutoNum type="circleNumDbPlain"/>
            </a:pPr>
            <a:r>
              <a:rPr lang="ja-JP" altLang="en-US" sz="1000" dirty="0">
                <a:ea typeface="メイリオ" panose="020B0604030504040204" pitchFamily="50" charset="-128"/>
              </a:rPr>
              <a:t>マスクの外側に触らないように、耳の後ろでゴムの部分を持って外し、捨てる。</a:t>
            </a:r>
          </a:p>
        </p:txBody>
      </p:sp>
      <p:pic>
        <p:nvPicPr>
          <p:cNvPr id="35" name="図 34">
            <a:extLst>
              <a:ext uri="{FF2B5EF4-FFF2-40B4-BE49-F238E27FC236}">
                <a16:creationId xmlns:a16="http://schemas.microsoft.com/office/drawing/2014/main" id="{0213158E-2A0F-454D-A822-6C9D3DCD9B9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a:xfrm>
            <a:off x="3410430" y="7004977"/>
            <a:ext cx="1303499" cy="1331823"/>
          </a:xfrm>
          <a:prstGeom prst="rect">
            <a:avLst/>
          </a:prstGeom>
        </p:spPr>
      </p:pic>
      <p:pic>
        <p:nvPicPr>
          <p:cNvPr id="10" name="図 9">
            <a:extLst>
              <a:ext uri="{FF2B5EF4-FFF2-40B4-BE49-F238E27FC236}">
                <a16:creationId xmlns:a16="http://schemas.microsoft.com/office/drawing/2014/main" id="{102C3E9A-48FB-41AE-ADF1-21642247841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p:blipFill>
        <p:spPr>
          <a:xfrm>
            <a:off x="3429480" y="3943307"/>
            <a:ext cx="1522991" cy="1320288"/>
          </a:xfrm>
          <a:prstGeom prst="rect">
            <a:avLst/>
          </a:prstGeom>
        </p:spPr>
      </p:pic>
      <p:sp>
        <p:nvSpPr>
          <p:cNvPr id="2" name="スライド番号プレースホルダー 1">
            <a:extLst>
              <a:ext uri="{FF2B5EF4-FFF2-40B4-BE49-F238E27FC236}">
                <a16:creationId xmlns:a16="http://schemas.microsoft.com/office/drawing/2014/main" id="{076FEE55-6778-42DD-A6A8-9347CDB09A58}"/>
              </a:ext>
            </a:extLst>
          </p:cNvPr>
          <p:cNvSpPr>
            <a:spLocks noGrp="1"/>
          </p:cNvSpPr>
          <p:nvPr>
            <p:ph type="sldNum" sz="quarter" idx="12"/>
          </p:nvPr>
        </p:nvSpPr>
        <p:spPr/>
        <p:txBody>
          <a:bodyPr/>
          <a:lstStyle/>
          <a:p>
            <a:fld id="{698D96D4-A717-436E-8A31-61B20D5A5D02}" type="slidenum">
              <a:rPr kumimoji="1" lang="ja-JP" altLang="en-US" smtClean="0"/>
              <a:t>31</a:t>
            </a:fld>
            <a:endParaRPr kumimoji="1" lang="ja-JP" altLang="en-US"/>
          </a:p>
        </p:txBody>
      </p:sp>
      <p:sp>
        <p:nvSpPr>
          <p:cNvPr id="36" name="テキスト ボックス 35">
            <a:extLst>
              <a:ext uri="{FF2B5EF4-FFF2-40B4-BE49-F238E27FC236}">
                <a16:creationId xmlns:a16="http://schemas.microsoft.com/office/drawing/2014/main" id="{422948FB-CC98-4737-BD63-1EF47975D29B}"/>
              </a:ext>
            </a:extLst>
          </p:cNvPr>
          <p:cNvSpPr txBox="1"/>
          <p:nvPr/>
        </p:nvSpPr>
        <p:spPr>
          <a:xfrm>
            <a:off x="458738" y="4018150"/>
            <a:ext cx="2608759" cy="276999"/>
          </a:xfrm>
          <a:prstGeom prst="rect">
            <a:avLst/>
          </a:prstGeom>
          <a:noFill/>
        </p:spPr>
        <p:txBody>
          <a:bodyPr wrap="square">
            <a:spAutoFit/>
          </a:bodyPr>
          <a:lstStyle/>
          <a:p>
            <a:pPr>
              <a:spcAft>
                <a:spcPts val="0"/>
              </a:spcAft>
            </a:pPr>
            <a:r>
              <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1) N95</a:t>
            </a: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マスクの外し方</a:t>
            </a:r>
            <a:endPar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9" name="グループ化 8">
            <a:extLst>
              <a:ext uri="{FF2B5EF4-FFF2-40B4-BE49-F238E27FC236}">
                <a16:creationId xmlns:a16="http://schemas.microsoft.com/office/drawing/2014/main" id="{F90F8C47-7E77-4EFE-A96E-8AF9F99A2678}"/>
              </a:ext>
            </a:extLst>
          </p:cNvPr>
          <p:cNvGrpSpPr/>
          <p:nvPr/>
        </p:nvGrpSpPr>
        <p:grpSpPr>
          <a:xfrm>
            <a:off x="460206" y="8513601"/>
            <a:ext cx="5074565" cy="974926"/>
            <a:chOff x="559285" y="8516436"/>
            <a:chExt cx="5074565" cy="974926"/>
          </a:xfrm>
        </p:grpSpPr>
        <p:sp>
          <p:nvSpPr>
            <p:cNvPr id="53" name="正方形/長方形 52">
              <a:extLst>
                <a:ext uri="{FF2B5EF4-FFF2-40B4-BE49-F238E27FC236}">
                  <a16:creationId xmlns:a16="http://schemas.microsoft.com/office/drawing/2014/main" id="{5E84965A-0DB3-408A-AE31-200E049323EF}"/>
                </a:ext>
              </a:extLst>
            </p:cNvPr>
            <p:cNvSpPr/>
            <p:nvPr/>
          </p:nvSpPr>
          <p:spPr>
            <a:xfrm>
              <a:off x="559576" y="8516436"/>
              <a:ext cx="3690434" cy="276999"/>
            </a:xfrm>
            <a:prstGeom prst="rect">
              <a:avLst/>
            </a:prstGeom>
            <a:noFill/>
          </p:spPr>
          <p:txBody>
            <a:bodyPr wrap="none" lIns="91440" tIns="45720" rIns="91440" bIns="45720">
              <a:spAutoFit/>
            </a:bodyPr>
            <a:lstStyle/>
            <a:p>
              <a:pPr marL="342900" indent="-342900">
                <a:spcAft>
                  <a:spcPts val="0"/>
                </a:spcAft>
                <a:buFont typeface="+mj-lt"/>
                <a:buAutoNum type="arabicPeriod" startAt="6"/>
              </a:pP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新しいサージカルマスクをつける</a:t>
              </a:r>
              <a:r>
                <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(P23</a:t>
              </a: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参照）</a:t>
              </a:r>
              <a:endParaRPr lang="en-US" alt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54" name="正方形/長方形 53">
              <a:extLst>
                <a:ext uri="{FF2B5EF4-FFF2-40B4-BE49-F238E27FC236}">
                  <a16:creationId xmlns:a16="http://schemas.microsoft.com/office/drawing/2014/main" id="{FA7BC36D-0880-4702-BCE5-82C16AF0185B}"/>
                </a:ext>
              </a:extLst>
            </p:cNvPr>
            <p:cNvSpPr/>
            <p:nvPr/>
          </p:nvSpPr>
          <p:spPr>
            <a:xfrm>
              <a:off x="559943" y="8868166"/>
              <a:ext cx="5073907" cy="276999"/>
            </a:xfrm>
            <a:prstGeom prst="rect">
              <a:avLst/>
            </a:prstGeom>
            <a:noFill/>
          </p:spPr>
          <p:txBody>
            <a:bodyPr wrap="square" lIns="91440" tIns="45720" rIns="91440" bIns="45720">
              <a:spAutoFit/>
            </a:bodyPr>
            <a:lstStyle/>
            <a:p>
              <a:pPr marL="342900" indent="-342900">
                <a:spcAft>
                  <a:spcPts val="0"/>
                </a:spcAft>
                <a:buFont typeface="+mj-lt"/>
                <a:buAutoNum type="arabicPeriod" startAt="7"/>
              </a:pP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アイガードを清拭消毒する</a:t>
              </a:r>
              <a:r>
                <a:rPr lang="ja-JP" altLang="en-US" sz="1100"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（使い捨てではない場合）</a:t>
              </a:r>
              <a:endParaRPr lang="ja-JP" sz="1200"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55" name="正方形/長方形 54">
              <a:extLst>
                <a:ext uri="{FF2B5EF4-FFF2-40B4-BE49-F238E27FC236}">
                  <a16:creationId xmlns:a16="http://schemas.microsoft.com/office/drawing/2014/main" id="{1022C66D-EC40-43DE-BB2A-F1D1E47E97C7}"/>
                </a:ext>
              </a:extLst>
            </p:cNvPr>
            <p:cNvSpPr/>
            <p:nvPr/>
          </p:nvSpPr>
          <p:spPr>
            <a:xfrm>
              <a:off x="559285" y="9214363"/>
              <a:ext cx="2129109" cy="276999"/>
            </a:xfrm>
            <a:prstGeom prst="rect">
              <a:avLst/>
            </a:prstGeom>
            <a:noFill/>
          </p:spPr>
          <p:txBody>
            <a:bodyPr wrap="none" lIns="91440" tIns="45720" rIns="91440" bIns="45720">
              <a:spAutoFit/>
            </a:bodyPr>
            <a:lstStyle/>
            <a:p>
              <a:pPr marL="342900" indent="-342900" algn="ctr">
                <a:spcAft>
                  <a:spcPts val="0"/>
                </a:spcAft>
                <a:buFont typeface="+mj-lt"/>
                <a:buAutoNum type="arabicPeriod" startAt="8"/>
              </a:pP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手指消毒 </a:t>
              </a:r>
              <a:r>
                <a:rPr lang="ja-JP" altLang="en-US" sz="11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または </a:t>
              </a:r>
              <a:r>
                <a:rPr lang="ja-JP" altLang="en-US"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rPr>
                <a:t>手洗い</a:t>
              </a:r>
              <a:endParaRPr lang="ja-JP" sz="1200" b="1" kern="100" dirty="0">
                <a:solidFill>
                  <a:schemeClr val="accent1"/>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grpSp>
        <p:nvGrpSpPr>
          <p:cNvPr id="3" name="グループ化 2">
            <a:extLst>
              <a:ext uri="{FF2B5EF4-FFF2-40B4-BE49-F238E27FC236}">
                <a16:creationId xmlns:a16="http://schemas.microsoft.com/office/drawing/2014/main" id="{736C62FB-F200-45BF-88AE-A690356DC501}"/>
              </a:ext>
            </a:extLst>
          </p:cNvPr>
          <p:cNvGrpSpPr/>
          <p:nvPr/>
        </p:nvGrpSpPr>
        <p:grpSpPr>
          <a:xfrm>
            <a:off x="4952471" y="436519"/>
            <a:ext cx="1985041" cy="9224177"/>
            <a:chOff x="4952471" y="436519"/>
            <a:chExt cx="1985041" cy="9224177"/>
          </a:xfrm>
        </p:grpSpPr>
        <p:grpSp>
          <p:nvGrpSpPr>
            <p:cNvPr id="8" name="グループ化 7">
              <a:extLst>
                <a:ext uri="{FF2B5EF4-FFF2-40B4-BE49-F238E27FC236}">
                  <a16:creationId xmlns:a16="http://schemas.microsoft.com/office/drawing/2014/main" id="{70596C35-48C8-4C1A-BF2F-06FA32DA8F30}"/>
                </a:ext>
              </a:extLst>
            </p:cNvPr>
            <p:cNvGrpSpPr/>
            <p:nvPr/>
          </p:nvGrpSpPr>
          <p:grpSpPr>
            <a:xfrm>
              <a:off x="4952471" y="436519"/>
              <a:ext cx="1858783" cy="8889159"/>
              <a:chOff x="4952471" y="436519"/>
              <a:chExt cx="1858783" cy="8889159"/>
            </a:xfrm>
          </p:grpSpPr>
          <p:sp>
            <p:nvSpPr>
              <p:cNvPr id="13" name="四角形: 角を丸くする 12">
                <a:extLst>
                  <a:ext uri="{FF2B5EF4-FFF2-40B4-BE49-F238E27FC236}">
                    <a16:creationId xmlns:a16="http://schemas.microsoft.com/office/drawing/2014/main" id="{9A3385D8-4E9A-4881-989C-12F0E0BDFF69}"/>
                  </a:ext>
                </a:extLst>
              </p:cNvPr>
              <p:cNvSpPr/>
              <p:nvPr/>
            </p:nvSpPr>
            <p:spPr>
              <a:xfrm>
                <a:off x="5933230" y="597017"/>
                <a:ext cx="770400" cy="872866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7" name="グループ化 36">
                <a:extLst>
                  <a:ext uri="{FF2B5EF4-FFF2-40B4-BE49-F238E27FC236}">
                    <a16:creationId xmlns:a16="http://schemas.microsoft.com/office/drawing/2014/main" id="{0918CFA0-35F8-4F3C-A912-A60FFD72DAA8}"/>
                  </a:ext>
                </a:extLst>
              </p:cNvPr>
              <p:cNvGrpSpPr/>
              <p:nvPr/>
            </p:nvGrpSpPr>
            <p:grpSpPr>
              <a:xfrm>
                <a:off x="5189396" y="1298985"/>
                <a:ext cx="1616713" cy="1323439"/>
                <a:chOff x="5268179" y="1008583"/>
                <a:chExt cx="1616713" cy="1323439"/>
              </a:xfrm>
            </p:grpSpPr>
            <p:sp>
              <p:nvSpPr>
                <p:cNvPr id="38" name="テキスト ボックス 37">
                  <a:extLst>
                    <a:ext uri="{FF2B5EF4-FFF2-40B4-BE49-F238E27FC236}">
                      <a16:creationId xmlns:a16="http://schemas.microsoft.com/office/drawing/2014/main" id="{BE579408-ECAE-4216-9A53-C9A9A9672ED6}"/>
                    </a:ext>
                  </a:extLst>
                </p:cNvPr>
                <p:cNvSpPr txBox="1"/>
                <p:nvPr/>
              </p:nvSpPr>
              <p:spPr>
                <a:xfrm>
                  <a:off x="5941490" y="1008583"/>
                  <a:ext cx="943402" cy="1323439"/>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シールド部分ではなく、バンドや耳掛けの部分を持っていることがわかるように撮る。斜め前からがわかりやすい。</a:t>
                  </a:r>
                </a:p>
              </p:txBody>
            </p:sp>
            <p:cxnSp>
              <p:nvCxnSpPr>
                <p:cNvPr id="39" name="直線コネクタ 38">
                  <a:extLst>
                    <a:ext uri="{FF2B5EF4-FFF2-40B4-BE49-F238E27FC236}">
                      <a16:creationId xmlns:a16="http://schemas.microsoft.com/office/drawing/2014/main" id="{61609AD7-E6B0-400A-BBDC-3CC3ECD84911}"/>
                    </a:ext>
                  </a:extLst>
                </p:cNvPr>
                <p:cNvCxnSpPr>
                  <a:cxnSpLocks/>
                </p:cNvCxnSpPr>
                <p:nvPr/>
              </p:nvCxnSpPr>
              <p:spPr>
                <a:xfrm flipH="1">
                  <a:off x="5268179" y="1104179"/>
                  <a:ext cx="800271" cy="0"/>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0" name="グループ化 39">
                <a:extLst>
                  <a:ext uri="{FF2B5EF4-FFF2-40B4-BE49-F238E27FC236}">
                    <a16:creationId xmlns:a16="http://schemas.microsoft.com/office/drawing/2014/main" id="{880242BF-1905-4BFF-8157-CD5CF7C379AE}"/>
                  </a:ext>
                </a:extLst>
              </p:cNvPr>
              <p:cNvGrpSpPr/>
              <p:nvPr/>
            </p:nvGrpSpPr>
            <p:grpSpPr>
              <a:xfrm>
                <a:off x="5119662" y="3017053"/>
                <a:ext cx="1649924" cy="1200329"/>
                <a:chOff x="5198445" y="1298037"/>
                <a:chExt cx="1649924" cy="1200329"/>
              </a:xfrm>
            </p:grpSpPr>
            <p:sp>
              <p:nvSpPr>
                <p:cNvPr id="41" name="テキスト ボックス 40">
                  <a:extLst>
                    <a:ext uri="{FF2B5EF4-FFF2-40B4-BE49-F238E27FC236}">
                      <a16:creationId xmlns:a16="http://schemas.microsoft.com/office/drawing/2014/main" id="{A4EC8848-3589-4A65-9B6F-DE57B13EA4C7}"/>
                    </a:ext>
                  </a:extLst>
                </p:cNvPr>
                <p:cNvSpPr txBox="1"/>
                <p:nvPr/>
              </p:nvSpPr>
              <p:spPr>
                <a:xfrm>
                  <a:off x="5968189" y="1298037"/>
                  <a:ext cx="880180" cy="1200329"/>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正面や斜め前から撮ると、耳付近からキャップの内側に親指を入れている様子がわかりやすい。</a:t>
                  </a:r>
                </a:p>
              </p:txBody>
            </p:sp>
            <p:cxnSp>
              <p:nvCxnSpPr>
                <p:cNvPr id="42" name="直線コネクタ 41">
                  <a:extLst>
                    <a:ext uri="{FF2B5EF4-FFF2-40B4-BE49-F238E27FC236}">
                      <a16:creationId xmlns:a16="http://schemas.microsoft.com/office/drawing/2014/main" id="{43EB6590-023F-4B18-9F6B-738B3087E823}"/>
                    </a:ext>
                  </a:extLst>
                </p:cNvPr>
                <p:cNvCxnSpPr>
                  <a:cxnSpLocks/>
                </p:cNvCxnSpPr>
                <p:nvPr/>
              </p:nvCxnSpPr>
              <p:spPr>
                <a:xfrm flipH="1">
                  <a:off x="5198445" y="1400175"/>
                  <a:ext cx="897200" cy="0"/>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3" name="グループ化 42">
                <a:extLst>
                  <a:ext uri="{FF2B5EF4-FFF2-40B4-BE49-F238E27FC236}">
                    <a16:creationId xmlns:a16="http://schemas.microsoft.com/office/drawing/2014/main" id="{6E003219-C469-4854-BE7A-4CFA0D945A26}"/>
                  </a:ext>
                </a:extLst>
              </p:cNvPr>
              <p:cNvGrpSpPr/>
              <p:nvPr/>
            </p:nvGrpSpPr>
            <p:grpSpPr>
              <a:xfrm>
                <a:off x="4952471" y="4593926"/>
                <a:ext cx="1662807" cy="1121976"/>
                <a:chOff x="5031254" y="990821"/>
                <a:chExt cx="1662807" cy="1121976"/>
              </a:xfrm>
            </p:grpSpPr>
            <p:sp>
              <p:nvSpPr>
                <p:cNvPr id="44" name="テキスト ボックス 43">
                  <a:extLst>
                    <a:ext uri="{FF2B5EF4-FFF2-40B4-BE49-F238E27FC236}">
                      <a16:creationId xmlns:a16="http://schemas.microsoft.com/office/drawing/2014/main" id="{D30FA35A-8025-44C3-9420-66B129C315FF}"/>
                    </a:ext>
                  </a:extLst>
                </p:cNvPr>
                <p:cNvSpPr txBox="1"/>
                <p:nvPr/>
              </p:nvSpPr>
              <p:spPr>
                <a:xfrm>
                  <a:off x="5188919" y="1314538"/>
                  <a:ext cx="1505142" cy="246221"/>
                </a:xfrm>
                <a:prstGeom prst="rect">
                  <a:avLst/>
                </a:prstGeom>
                <a:noFill/>
              </p:spPr>
              <p:txBody>
                <a:bodyPr wrap="square" rtlCol="0">
                  <a:spAutoFit/>
                </a:bodyPr>
                <a:lstStyle/>
                <a:p>
                  <a:pPr marL="171450" indent="-171450">
                    <a:buFont typeface="Wingdings" panose="05000000000000000000" pitchFamily="2" charset="2"/>
                    <a:buChar char="l"/>
                  </a:pPr>
                  <a:endParaRPr kumimoji="1" lang="ja-JP" altLang="en-US" sz="1000" dirty="0">
                    <a:latin typeface="メイリオ" panose="020B0604030504040204" pitchFamily="50" charset="-128"/>
                    <a:ea typeface="メイリオ" panose="020B0604030504040204" pitchFamily="50" charset="-128"/>
                  </a:endParaRPr>
                </a:p>
              </p:txBody>
            </p:sp>
            <p:cxnSp>
              <p:nvCxnSpPr>
                <p:cNvPr id="45" name="直線コネクタ 44">
                  <a:extLst>
                    <a:ext uri="{FF2B5EF4-FFF2-40B4-BE49-F238E27FC236}">
                      <a16:creationId xmlns:a16="http://schemas.microsoft.com/office/drawing/2014/main" id="{B2EE0149-5BE0-4EB1-A50F-BA7A064985C0}"/>
                    </a:ext>
                  </a:extLst>
                </p:cNvPr>
                <p:cNvCxnSpPr>
                  <a:cxnSpLocks/>
                </p:cNvCxnSpPr>
                <p:nvPr/>
              </p:nvCxnSpPr>
              <p:spPr>
                <a:xfrm flipH="1" flipV="1">
                  <a:off x="5031254" y="990821"/>
                  <a:ext cx="1046724" cy="1121976"/>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6" name="グループ化 45">
                <a:extLst>
                  <a:ext uri="{FF2B5EF4-FFF2-40B4-BE49-F238E27FC236}">
                    <a16:creationId xmlns:a16="http://schemas.microsoft.com/office/drawing/2014/main" id="{37DCF21C-46FF-45A9-8263-52A99F88AC2B}"/>
                  </a:ext>
                </a:extLst>
              </p:cNvPr>
              <p:cNvGrpSpPr/>
              <p:nvPr/>
            </p:nvGrpSpPr>
            <p:grpSpPr>
              <a:xfrm>
                <a:off x="5068384" y="5615074"/>
                <a:ext cx="1742870" cy="1077218"/>
                <a:chOff x="5147167" y="1240994"/>
                <a:chExt cx="1742870" cy="1077218"/>
              </a:xfrm>
            </p:grpSpPr>
            <p:sp>
              <p:nvSpPr>
                <p:cNvPr id="47" name="テキスト ボックス 46">
                  <a:extLst>
                    <a:ext uri="{FF2B5EF4-FFF2-40B4-BE49-F238E27FC236}">
                      <a16:creationId xmlns:a16="http://schemas.microsoft.com/office/drawing/2014/main" id="{5762F769-799B-4493-96FD-FBAE6A79FCE2}"/>
                    </a:ext>
                  </a:extLst>
                </p:cNvPr>
                <p:cNvSpPr txBox="1"/>
                <p:nvPr/>
              </p:nvSpPr>
              <p:spPr>
                <a:xfrm>
                  <a:off x="5968189" y="1240994"/>
                  <a:ext cx="921848" cy="1077218"/>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800" dirty="0">
                      <a:latin typeface="+mn-ea"/>
                    </a:rPr>
                    <a:t>上下のゴムの部分を持っていることがわかるように撮る。斜め前からがわかりやすい。</a:t>
                  </a:r>
                </a:p>
              </p:txBody>
            </p:sp>
            <p:cxnSp>
              <p:nvCxnSpPr>
                <p:cNvPr id="48" name="直線コネクタ 47">
                  <a:extLst>
                    <a:ext uri="{FF2B5EF4-FFF2-40B4-BE49-F238E27FC236}">
                      <a16:creationId xmlns:a16="http://schemas.microsoft.com/office/drawing/2014/main" id="{AE5FC65A-82EA-4BC8-A24B-E744498FFD2D}"/>
                    </a:ext>
                  </a:extLst>
                </p:cNvPr>
                <p:cNvCxnSpPr>
                  <a:cxnSpLocks/>
                </p:cNvCxnSpPr>
                <p:nvPr/>
              </p:nvCxnSpPr>
              <p:spPr>
                <a:xfrm flipH="1">
                  <a:off x="5147167" y="1341822"/>
                  <a:ext cx="938952" cy="312882"/>
                </a:xfrm>
                <a:prstGeom prst="line">
                  <a:avLst/>
                </a:prstGeom>
                <a:ln w="1270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51" name="図 50">
                <a:extLst>
                  <a:ext uri="{FF2B5EF4-FFF2-40B4-BE49-F238E27FC236}">
                    <a16:creationId xmlns:a16="http://schemas.microsoft.com/office/drawing/2014/main" id="{857B078F-48D5-4E64-91B9-112C92313C88}"/>
                  </a:ext>
                </a:extLst>
              </p:cNvPr>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89406" y="436519"/>
                <a:ext cx="538722" cy="506798"/>
              </a:xfrm>
              <a:prstGeom prst="rect">
                <a:avLst/>
              </a:prstGeom>
            </p:spPr>
          </p:pic>
        </p:grpSp>
        <p:sp>
          <p:nvSpPr>
            <p:cNvPr id="49" name="テキスト ボックス 48">
              <a:extLst>
                <a:ext uri="{FF2B5EF4-FFF2-40B4-BE49-F238E27FC236}">
                  <a16:creationId xmlns:a16="http://schemas.microsoft.com/office/drawing/2014/main" id="{BB62F573-7081-429D-B081-4913C8151632}"/>
                </a:ext>
              </a:extLst>
            </p:cNvPr>
            <p:cNvSpPr txBox="1"/>
            <p:nvPr/>
          </p:nvSpPr>
          <p:spPr>
            <a:xfrm>
              <a:off x="5911792" y="9322142"/>
              <a:ext cx="1025720" cy="338554"/>
            </a:xfrm>
            <a:prstGeom prst="rect">
              <a:avLst/>
            </a:prstGeom>
            <a:noFill/>
          </p:spPr>
          <p:txBody>
            <a:bodyPr wrap="square" rtlCol="0">
              <a:spAutoFit/>
            </a:bodyPr>
            <a:lstStyle/>
            <a:p>
              <a:r>
                <a:rPr kumimoji="1" lang="ja-JP" altLang="en-US" sz="800" b="1" dirty="0">
                  <a:solidFill>
                    <a:srgbClr val="0070C0"/>
                  </a:solidFill>
                </a:rPr>
                <a:t>⇧ </a:t>
              </a:r>
              <a:r>
                <a:rPr kumimoji="1" lang="ja-JP" altLang="en-US" sz="800" dirty="0">
                  <a:solidFill>
                    <a:srgbClr val="0070C0"/>
                  </a:solidFill>
                </a:rPr>
                <a:t>使用時この項目</a:t>
              </a:r>
              <a:endParaRPr kumimoji="1" lang="en-US" altLang="ja-JP" sz="800" dirty="0">
                <a:solidFill>
                  <a:srgbClr val="0070C0"/>
                </a:solidFill>
              </a:endParaRPr>
            </a:p>
            <a:p>
              <a:r>
                <a:rPr kumimoji="1" lang="ja-JP" altLang="en-US" sz="800" dirty="0">
                  <a:solidFill>
                    <a:srgbClr val="0070C0"/>
                  </a:solidFill>
                </a:rPr>
                <a:t>    は削除する。</a:t>
              </a:r>
            </a:p>
          </p:txBody>
        </p:sp>
      </p:grpSp>
    </p:spTree>
    <p:extLst>
      <p:ext uri="{BB962C8B-B14F-4D97-AF65-F5344CB8AC3E}">
        <p14:creationId xmlns:p14="http://schemas.microsoft.com/office/powerpoint/2010/main" val="836833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E74EF83-4E38-407E-81A2-E2FA50BBD2D5}"/>
              </a:ext>
            </a:extLst>
          </p:cNvPr>
          <p:cNvSpPr txBox="1"/>
          <p:nvPr/>
        </p:nvSpPr>
        <p:spPr>
          <a:xfrm>
            <a:off x="470439" y="511937"/>
            <a:ext cx="5917121" cy="1508105"/>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参考文献</a:t>
            </a:r>
            <a:endParaRPr kumimoji="1" lang="en-US" altLang="ja-JP" sz="700" dirty="0">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古川祐子日本赤十字社医療センター感染管理室 監修</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写真でわかる看護のための感染防止アドバンス 病院感染対策の基本・実践のポイントを徹底理解</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インターメディカ</a:t>
            </a:r>
            <a:r>
              <a:rPr lang="en-US" altLang="ja-JP" sz="700" dirty="0">
                <a:latin typeface="メイリオ" panose="020B0604030504040204" pitchFamily="50" charset="-128"/>
                <a:ea typeface="メイリオ" panose="020B0604030504040204" pitchFamily="50" charset="-128"/>
              </a:rPr>
              <a:t>, 2018.</a:t>
            </a:r>
          </a:p>
          <a:p>
            <a:pPr marL="228600" indent="-228600">
              <a:buFont typeface="+mj-lt"/>
              <a:buAutoNum type="arabicPeriod"/>
            </a:pPr>
            <a:r>
              <a:rPr lang="en-US" altLang="ja-JP" sz="700" dirty="0">
                <a:latin typeface="メイリオ" panose="020B0604030504040204" pitchFamily="50" charset="-128"/>
                <a:ea typeface="メイリオ" panose="020B0604030504040204" pitchFamily="50" charset="-128"/>
              </a:rPr>
              <a:t>Centers for Disease Control and Prevention. instructions for putting on and removing PPE , </a:t>
            </a:r>
            <a:r>
              <a:rPr lang="ja-JP" altLang="en-US" sz="700" dirty="0">
                <a:latin typeface="メイリオ" panose="020B0604030504040204" pitchFamily="50" charset="-128"/>
                <a:ea typeface="メイリオ" panose="020B0604030504040204" pitchFamily="50" charset="-128"/>
              </a:rPr>
              <a:t>閲覧日</a:t>
            </a:r>
            <a:r>
              <a:rPr lang="en-US" altLang="ja-JP" sz="700" dirty="0">
                <a:latin typeface="メイリオ" panose="020B0604030504040204" pitchFamily="50" charset="-128"/>
                <a:ea typeface="メイリオ" panose="020B0604030504040204" pitchFamily="50" charset="-128"/>
              </a:rPr>
              <a:t> 2021-11-28.</a:t>
            </a:r>
            <a:r>
              <a:rPr lang="ja-JP" altLang="en-US" sz="700" dirty="0">
                <a:latin typeface="メイリオ" panose="020B0604030504040204" pitchFamily="50" charset="-128"/>
                <a:ea typeface="メイリオ" panose="020B0604030504040204" pitchFamily="50" charset="-128"/>
              </a:rPr>
              <a:t> </a:t>
            </a:r>
            <a:r>
              <a:rPr lang="en-US" altLang="ja-JP" sz="700" dirty="0">
                <a:latin typeface="メイリオ" panose="020B0604030504040204" pitchFamily="50" charset="-128"/>
                <a:ea typeface="メイリオ" panose="020B0604030504040204" pitchFamily="50" charset="-128"/>
              </a:rPr>
              <a:t>https://www.cdc.gov/hai/pdfs/ppe/ppe-sequence.pdf</a:t>
            </a: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奈穂小谷</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新型コロナウイルス対応に基づいた</a:t>
            </a:r>
            <a:r>
              <a:rPr lang="en-US" altLang="ja-JP" sz="700" dirty="0">
                <a:latin typeface="メイリオ" panose="020B0604030504040204" pitchFamily="50" charset="-128"/>
                <a:ea typeface="メイリオ" panose="020B0604030504040204" pitchFamily="50" charset="-128"/>
              </a:rPr>
              <a:t>PPE</a:t>
            </a:r>
            <a:r>
              <a:rPr lang="ja-JP" altLang="en-US" sz="700" dirty="0">
                <a:latin typeface="メイリオ" panose="020B0604030504040204" pitchFamily="50" charset="-128"/>
                <a:ea typeface="メイリオ" panose="020B0604030504040204" pitchFamily="50" charset="-128"/>
              </a:rPr>
              <a:t>着脱の教え方</a:t>
            </a:r>
            <a:r>
              <a:rPr lang="en-US" altLang="ja-JP" sz="700" dirty="0">
                <a:latin typeface="メイリオ" panose="020B0604030504040204" pitchFamily="50" charset="-128"/>
                <a:ea typeface="メイリオ" panose="020B0604030504040204" pitchFamily="50" charset="-128"/>
              </a:rPr>
              <a:t>. Infect. Control  Japanese J. Infect. Control  ICT</a:t>
            </a:r>
            <a:r>
              <a:rPr lang="ja-JP" altLang="en-US" sz="700" dirty="0">
                <a:latin typeface="メイリオ" panose="020B0604030504040204" pitchFamily="50" charset="-128"/>
                <a:ea typeface="メイリオ" panose="020B0604030504040204" pitchFamily="50" charset="-128"/>
              </a:rPr>
              <a:t>・</a:t>
            </a:r>
            <a:r>
              <a:rPr lang="en-US" altLang="ja-JP" sz="700" dirty="0">
                <a:latin typeface="メイリオ" panose="020B0604030504040204" pitchFamily="50" charset="-128"/>
                <a:ea typeface="メイリオ" panose="020B0604030504040204" pitchFamily="50" charset="-128"/>
              </a:rPr>
              <a:t>AST</a:t>
            </a:r>
            <a:r>
              <a:rPr lang="ja-JP" altLang="en-US" sz="700" dirty="0">
                <a:latin typeface="メイリオ" panose="020B0604030504040204" pitchFamily="50" charset="-128"/>
                <a:ea typeface="メイリオ" panose="020B0604030504040204" pitchFamily="50" charset="-128"/>
              </a:rPr>
              <a:t>のための医療関連感染対策の総合専門誌</a:t>
            </a:r>
            <a:r>
              <a:rPr lang="en-US" altLang="ja-JP" sz="700" dirty="0">
                <a:latin typeface="メイリオ" panose="020B0604030504040204" pitchFamily="50" charset="-128"/>
                <a:ea typeface="メイリオ" panose="020B0604030504040204" pitchFamily="50" charset="-128"/>
              </a:rPr>
              <a:t>, 2021, pp.357–361 .</a:t>
            </a: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大阪市立十三市民病院</a:t>
            </a:r>
            <a:r>
              <a:rPr lang="en-US" altLang="ja-JP" sz="700" dirty="0">
                <a:latin typeface="メイリオ" panose="020B0604030504040204" pitchFamily="50" charset="-128"/>
                <a:ea typeface="メイリオ" panose="020B0604030504040204" pitchFamily="50" charset="-128"/>
              </a:rPr>
              <a:t>COVID-19</a:t>
            </a:r>
            <a:r>
              <a:rPr lang="ja-JP" altLang="en-US" sz="700" dirty="0">
                <a:latin typeface="メイリオ" panose="020B0604030504040204" pitchFamily="50" charset="-128"/>
                <a:ea typeface="メイリオ" panose="020B0604030504040204" pitchFamily="50" charset="-128"/>
              </a:rPr>
              <a:t>対策委員会 監修</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西口幸雄</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白石訓</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山本紀子 編著</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大阪市立十三市民病院がつくった新型コロナウイルス感染症</a:t>
            </a:r>
            <a:r>
              <a:rPr lang="en-US" altLang="ja-JP" sz="700" dirty="0">
                <a:latin typeface="メイリオ" panose="020B0604030504040204" pitchFamily="50" charset="-128"/>
                <a:ea typeface="メイリオ" panose="020B0604030504040204" pitchFamily="50" charset="-128"/>
              </a:rPr>
              <a:t>〈COVID-19〉</a:t>
            </a:r>
            <a:r>
              <a:rPr lang="ja-JP" altLang="en-US" sz="700" dirty="0">
                <a:latin typeface="メイリオ" panose="020B0604030504040204" pitchFamily="50" charset="-128"/>
                <a:ea typeface="メイリオ" panose="020B0604030504040204" pitchFamily="50" charset="-128"/>
              </a:rPr>
              <a:t>対応</a:t>
            </a:r>
            <a:r>
              <a:rPr lang="en-US" altLang="ja-JP" sz="700" dirty="0">
                <a:latin typeface="メイリオ" panose="020B0604030504040204" pitchFamily="50" charset="-128"/>
                <a:ea typeface="メイリオ" panose="020B0604030504040204" pitchFamily="50" charset="-128"/>
              </a:rPr>
              <a:t>BOOK, </a:t>
            </a:r>
            <a:r>
              <a:rPr lang="ja-JP" altLang="en-US" sz="700" dirty="0">
                <a:latin typeface="メイリオ" panose="020B0604030504040204" pitchFamily="50" charset="-128"/>
                <a:ea typeface="メイリオ" panose="020B0604030504040204" pitchFamily="50" charset="-128"/>
              </a:rPr>
              <a:t>照林社</a:t>
            </a:r>
            <a:r>
              <a:rPr lang="en-US" altLang="ja-JP" sz="700" dirty="0">
                <a:latin typeface="メイリオ" panose="020B0604030504040204" pitchFamily="50" charset="-128"/>
                <a:ea typeface="メイリオ" panose="020B0604030504040204" pitchFamily="50" charset="-128"/>
              </a:rPr>
              <a:t>, 2020.</a:t>
            </a: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弘喜中原</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新型コロナウイルス対応に基づいた職業関連感染対策の教え方</a:t>
            </a:r>
            <a:r>
              <a:rPr lang="en-US" altLang="ja-JP" sz="700" dirty="0">
                <a:latin typeface="メイリオ" panose="020B0604030504040204" pitchFamily="50" charset="-128"/>
                <a:ea typeface="メイリオ" panose="020B0604030504040204" pitchFamily="50" charset="-128"/>
              </a:rPr>
              <a:t>. Infect. Control  Japanese J. Infect. Control  ICT</a:t>
            </a:r>
            <a:r>
              <a:rPr lang="ja-JP" altLang="en-US" sz="700" dirty="0">
                <a:latin typeface="メイリオ" panose="020B0604030504040204" pitchFamily="50" charset="-128"/>
                <a:ea typeface="メイリオ" panose="020B0604030504040204" pitchFamily="50" charset="-128"/>
              </a:rPr>
              <a:t>・</a:t>
            </a:r>
            <a:r>
              <a:rPr lang="en-US" altLang="ja-JP" sz="700" dirty="0">
                <a:latin typeface="メイリオ" panose="020B0604030504040204" pitchFamily="50" charset="-128"/>
                <a:ea typeface="メイリオ" panose="020B0604030504040204" pitchFamily="50" charset="-128"/>
              </a:rPr>
              <a:t>AST</a:t>
            </a:r>
            <a:r>
              <a:rPr lang="ja-JP" altLang="en-US" sz="700" dirty="0">
                <a:latin typeface="メイリオ" panose="020B0604030504040204" pitchFamily="50" charset="-128"/>
                <a:ea typeface="メイリオ" panose="020B0604030504040204" pitchFamily="50" charset="-128"/>
              </a:rPr>
              <a:t>のための医療関連感染対策の総合専門誌</a:t>
            </a:r>
            <a:r>
              <a:rPr lang="en-US" altLang="ja-JP" sz="700" dirty="0">
                <a:latin typeface="メイリオ" panose="020B0604030504040204" pitchFamily="50" charset="-128"/>
                <a:ea typeface="メイリオ" panose="020B0604030504040204" pitchFamily="50" charset="-128"/>
              </a:rPr>
              <a:t>,2021, pp.367–372 .</a:t>
            </a:r>
          </a:p>
          <a:p>
            <a:pPr marL="228600" indent="-228600">
              <a:buFont typeface="+mj-lt"/>
              <a:buAutoNum type="arabicPeriod"/>
            </a:pPr>
            <a:r>
              <a:rPr lang="ja-JP" altLang="en-US" sz="700" dirty="0">
                <a:latin typeface="メイリオ" panose="020B0604030504040204" pitchFamily="50" charset="-128"/>
                <a:ea typeface="メイリオ" panose="020B0604030504040204" pitchFamily="50" charset="-128"/>
              </a:rPr>
              <a:t>編著森澤 雄司</a:t>
            </a:r>
            <a:r>
              <a:rPr lang="en-US" altLang="ja-JP" sz="700" dirty="0">
                <a:latin typeface="メイリオ" panose="020B0604030504040204" pitchFamily="50" charset="-128"/>
                <a:ea typeface="メイリオ" panose="020B0604030504040204" pitchFamily="50" charset="-128"/>
              </a:rPr>
              <a:t>, ICT</a:t>
            </a:r>
            <a:r>
              <a:rPr lang="ja-JP" altLang="en-US" sz="700" dirty="0">
                <a:latin typeface="メイリオ" panose="020B0604030504040204" pitchFamily="50" charset="-128"/>
                <a:ea typeface="メイリオ" panose="020B0604030504040204" pitchFamily="50" charset="-128"/>
              </a:rPr>
              <a:t>から現場へ</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感染対策のよい伝え方・普通の伝え方・悪い伝え方 </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あなたの熱意を現場のやる気につなげよう</a:t>
            </a:r>
            <a:r>
              <a:rPr lang="en-US" altLang="ja-JP" sz="700" dirty="0">
                <a:latin typeface="メイリオ" panose="020B0604030504040204" pitchFamily="50" charset="-128"/>
                <a:ea typeface="メイリオ" panose="020B0604030504040204" pitchFamily="50" charset="-128"/>
              </a:rPr>
              <a:t>!, </a:t>
            </a:r>
            <a:r>
              <a:rPr lang="ja-JP" altLang="en-US" sz="700" dirty="0">
                <a:latin typeface="メイリオ" panose="020B0604030504040204" pitchFamily="50" charset="-128"/>
                <a:ea typeface="メイリオ" panose="020B0604030504040204" pitchFamily="50" charset="-128"/>
              </a:rPr>
              <a:t>メディカ出版</a:t>
            </a:r>
            <a:r>
              <a:rPr lang="en-US" altLang="ja-JP" sz="700" dirty="0">
                <a:latin typeface="メイリオ" panose="020B0604030504040204" pitchFamily="50" charset="-128"/>
                <a:ea typeface="メイリオ" panose="020B0604030504040204" pitchFamily="50" charset="-128"/>
              </a:rPr>
              <a:t>, 2020.</a:t>
            </a:r>
            <a:endParaRPr kumimoji="1" lang="ja-JP" altLang="en-US" sz="700" dirty="0">
              <a:latin typeface="メイリオ" panose="020B0604030504040204" pitchFamily="50" charset="-128"/>
              <a:ea typeface="メイリオ" panose="020B0604030504040204" pitchFamily="50" charset="-128"/>
            </a:endParaRPr>
          </a:p>
        </p:txBody>
      </p:sp>
      <p:sp>
        <p:nvSpPr>
          <p:cNvPr id="6" name="スライド番号プレースホルダー 5">
            <a:extLst>
              <a:ext uri="{FF2B5EF4-FFF2-40B4-BE49-F238E27FC236}">
                <a16:creationId xmlns:a16="http://schemas.microsoft.com/office/drawing/2014/main" id="{F54B3F37-67A5-4236-88FE-8D7721067F91}"/>
              </a:ext>
            </a:extLst>
          </p:cNvPr>
          <p:cNvSpPr>
            <a:spLocks noGrp="1"/>
          </p:cNvSpPr>
          <p:nvPr>
            <p:ph type="sldNum" sz="quarter" idx="12"/>
          </p:nvPr>
        </p:nvSpPr>
        <p:spPr/>
        <p:txBody>
          <a:bodyPr/>
          <a:lstStyle/>
          <a:p>
            <a:fld id="{698D96D4-A717-436E-8A31-61B20D5A5D02}" type="slidenum">
              <a:rPr kumimoji="1" lang="ja-JP" altLang="en-US" smtClean="0"/>
              <a:t>32</a:t>
            </a:fld>
            <a:endParaRPr kumimoji="1" lang="ja-JP" altLang="en-US"/>
          </a:p>
        </p:txBody>
      </p:sp>
    </p:spTree>
    <p:extLst>
      <p:ext uri="{BB962C8B-B14F-4D97-AF65-F5344CB8AC3E}">
        <p14:creationId xmlns:p14="http://schemas.microsoft.com/office/powerpoint/2010/main" val="3076701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3B3A15F-5952-4BE4-934B-3289E3BFE103}"/>
              </a:ext>
            </a:extLst>
          </p:cNvPr>
          <p:cNvSpPr>
            <a:spLocks noGrp="1"/>
          </p:cNvSpPr>
          <p:nvPr>
            <p:ph type="sldNum" sz="quarter" idx="12"/>
          </p:nvPr>
        </p:nvSpPr>
        <p:spPr/>
        <p:txBody>
          <a:bodyPr/>
          <a:lstStyle/>
          <a:p>
            <a:fld id="{698D96D4-A717-436E-8A31-61B20D5A5D02}" type="slidenum">
              <a:rPr kumimoji="1" lang="ja-JP" altLang="en-US" smtClean="0"/>
              <a:t>33</a:t>
            </a:fld>
            <a:endParaRPr kumimoji="1" lang="ja-JP" altLang="en-US"/>
          </a:p>
        </p:txBody>
      </p:sp>
      <p:sp>
        <p:nvSpPr>
          <p:cNvPr id="3" name="正方形/長方形 2">
            <a:extLst>
              <a:ext uri="{FF2B5EF4-FFF2-40B4-BE49-F238E27FC236}">
                <a16:creationId xmlns:a16="http://schemas.microsoft.com/office/drawing/2014/main" id="{2B52D303-0D60-4250-9348-9A32D31CE6E0}"/>
              </a:ext>
            </a:extLst>
          </p:cNvPr>
          <p:cNvSpPr/>
          <p:nvPr/>
        </p:nvSpPr>
        <p:spPr>
          <a:xfrm>
            <a:off x="526483" y="4239262"/>
            <a:ext cx="5832000" cy="421200"/>
          </a:xfrm>
          <a:prstGeom prst="rect">
            <a:avLst/>
          </a:prstGeom>
          <a:solidFill>
            <a:schemeClr val="accent5">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571500" indent="-571500" algn="ctr">
              <a:lnSpc>
                <a:spcPts val="2500"/>
              </a:lnSpc>
              <a:spcAft>
                <a:spcPts val="0"/>
              </a:spcAft>
              <a:buFont typeface="+mj-lt"/>
              <a:buAutoNum type="romanUcPeriod" startAt="5"/>
            </a:pPr>
            <a:r>
              <a:rPr lang="ja-JP" sz="1600" b="1" kern="1200" dirty="0">
                <a:solidFill>
                  <a:srgbClr val="000000"/>
                </a:solidFill>
                <a:effectLst/>
                <a:ea typeface="メイリオ" panose="020B0604030504040204" pitchFamily="50" charset="-128"/>
                <a:cs typeface="Times New Roman" panose="02020603050405020304" pitchFamily="18" charset="0"/>
              </a:rPr>
              <a:t>環境整備</a:t>
            </a:r>
            <a:endParaRPr lang="ja-JP" sz="700" kern="100" dirty="0">
              <a:effectLst/>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997050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04DABE4-F88A-46A5-B469-CB35FFD29989}"/>
              </a:ext>
            </a:extLst>
          </p:cNvPr>
          <p:cNvSpPr>
            <a:spLocks noGrp="1"/>
          </p:cNvSpPr>
          <p:nvPr>
            <p:ph type="sldNum" sz="quarter" idx="12"/>
          </p:nvPr>
        </p:nvSpPr>
        <p:spPr/>
        <p:txBody>
          <a:bodyPr/>
          <a:lstStyle/>
          <a:p>
            <a:fld id="{698D96D4-A717-436E-8A31-61B20D5A5D02}" type="slidenum">
              <a:rPr kumimoji="1" lang="ja-JP" altLang="en-US" smtClean="0"/>
              <a:t>34</a:t>
            </a:fld>
            <a:endParaRPr kumimoji="1" lang="ja-JP" altLang="en-US"/>
          </a:p>
        </p:txBody>
      </p:sp>
    </p:spTree>
    <p:extLst>
      <p:ext uri="{BB962C8B-B14F-4D97-AF65-F5344CB8AC3E}">
        <p14:creationId xmlns:p14="http://schemas.microsoft.com/office/powerpoint/2010/main" val="2826214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5DAC3D-FC8D-466C-A606-A40DB19B9F17}"/>
              </a:ext>
            </a:extLst>
          </p:cNvPr>
          <p:cNvSpPr/>
          <p:nvPr/>
        </p:nvSpPr>
        <p:spPr>
          <a:xfrm>
            <a:off x="596349" y="3466086"/>
            <a:ext cx="5574970" cy="5322852"/>
          </a:xfrm>
          <a:prstGeom prst="rect">
            <a:avLst/>
          </a:prstGeom>
          <a:noFill/>
          <a:ln w="38100" cmpd="db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743EE33-F929-4782-9E66-603EBC166251}"/>
              </a:ext>
            </a:extLst>
          </p:cNvPr>
          <p:cNvSpPr txBox="1"/>
          <p:nvPr/>
        </p:nvSpPr>
        <p:spPr>
          <a:xfrm>
            <a:off x="487926" y="641123"/>
            <a:ext cx="6018828" cy="2601775"/>
          </a:xfrm>
          <a:prstGeom prst="rect">
            <a:avLst/>
          </a:prstGeom>
          <a:noFill/>
        </p:spPr>
        <p:txBody>
          <a:bodyPr wrap="square">
            <a:noAutofit/>
          </a:bodyPr>
          <a:lstStyle/>
          <a:p>
            <a:pPr>
              <a:lnSpc>
                <a:spcPts val="1560"/>
              </a:lnSpc>
            </a:pPr>
            <a:r>
              <a:rPr lang="ja-JP" altLang="en-US" sz="1000" b="0" i="0" dirty="0">
                <a:effectLst/>
                <a:latin typeface="メイリオ" panose="020B0604030504040204" pitchFamily="50" charset="-128"/>
                <a:ea typeface="メイリオ" panose="020B0604030504040204" pitchFamily="50" charset="-128"/>
              </a:rPr>
              <a:t>　整理整頓や清掃を組織をあげて取り組む活動</a:t>
            </a:r>
            <a:r>
              <a:rPr lang="ja-JP" altLang="en-US" sz="1000" i="0" dirty="0">
                <a:effectLst/>
                <a:latin typeface="メイリオ" panose="020B0604030504040204" pitchFamily="50" charset="-128"/>
                <a:ea typeface="メイリオ" panose="020B0604030504040204" pitchFamily="50" charset="-128"/>
              </a:rPr>
              <a:t>である。「整理」「整頓」「清掃」「清潔」「習慣」の</a:t>
            </a:r>
            <a:r>
              <a:rPr lang="en-US" altLang="ja-JP" sz="1000" i="0" dirty="0">
                <a:effectLst/>
                <a:latin typeface="メイリオ" panose="020B0604030504040204" pitchFamily="50" charset="-128"/>
                <a:ea typeface="メイリオ" panose="020B0604030504040204" pitchFamily="50" charset="-128"/>
              </a:rPr>
              <a:t>5</a:t>
            </a:r>
            <a:r>
              <a:rPr lang="ja-JP" altLang="en-US" sz="1000" i="0" dirty="0">
                <a:effectLst/>
                <a:latin typeface="メイリオ" panose="020B0604030504040204" pitchFamily="50" charset="-128"/>
                <a:ea typeface="メイリオ" panose="020B0604030504040204" pitchFamily="50" charset="-128"/>
              </a:rPr>
              <a:t>つの頭文字をとって</a:t>
            </a:r>
            <a:r>
              <a:rPr lang="en-US" altLang="ja-JP" sz="1000" b="1" i="0" dirty="0">
                <a:solidFill>
                  <a:srgbClr val="FF0000"/>
                </a:solidFill>
                <a:effectLst/>
                <a:latin typeface="メイリオ" panose="020B0604030504040204" pitchFamily="50" charset="-128"/>
                <a:ea typeface="メイリオ" panose="020B0604030504040204" pitchFamily="50" charset="-128"/>
              </a:rPr>
              <a:t>5S</a:t>
            </a:r>
            <a:r>
              <a:rPr lang="ja-JP" altLang="en-US" sz="1000" i="0" dirty="0">
                <a:effectLst/>
                <a:latin typeface="メイリオ" panose="020B0604030504040204" pitchFamily="50" charset="-128"/>
                <a:ea typeface="メイリオ" panose="020B0604030504040204" pitchFamily="50" charset="-128"/>
              </a:rPr>
              <a:t>という。</a:t>
            </a:r>
            <a:endParaRPr lang="ja-JP" altLang="en-US" sz="1000" b="0" i="0" dirty="0">
              <a:effectLst/>
              <a:latin typeface="メイリオ" panose="020B0604030504040204" pitchFamily="50" charset="-128"/>
              <a:ea typeface="メイリオ" panose="020B0604030504040204" pitchFamily="50" charset="-128"/>
            </a:endParaRPr>
          </a:p>
          <a:p>
            <a:pPr>
              <a:lnSpc>
                <a:spcPts val="1560"/>
              </a:lnSpc>
            </a:pPr>
            <a:endParaRPr lang="en-US" altLang="ja-JP" sz="1000" dirty="0">
              <a:latin typeface="メイリオ" panose="020B0604030504040204" pitchFamily="50" charset="-128"/>
              <a:ea typeface="メイリオ" panose="020B0604030504040204" pitchFamily="50" charset="-128"/>
            </a:endParaRPr>
          </a:p>
          <a:p>
            <a:pPr>
              <a:lnSpc>
                <a:spcPts val="1560"/>
              </a:lnSpc>
            </a:pPr>
            <a:r>
              <a:rPr lang="ja-JP" altLang="en-US" sz="1000" dirty="0">
                <a:latin typeface="メイリオ" panose="020B0604030504040204" pitchFamily="50" charset="-128"/>
                <a:ea typeface="メイリオ" panose="020B0604030504040204" pitchFamily="50" charset="-128"/>
              </a:rPr>
              <a:t>　</a:t>
            </a:r>
            <a:r>
              <a:rPr lang="ja-JP" altLang="en-US" sz="1000" b="0" i="0" dirty="0">
                <a:effectLst/>
                <a:latin typeface="メイリオ" panose="020B0604030504040204" pitchFamily="50" charset="-128"/>
                <a:ea typeface="メイリオ" panose="020B0604030504040204" pitchFamily="50" charset="-128"/>
              </a:rPr>
              <a:t>清掃を徹底し日々清潔に保つことは、感染症を防ぐため、また感染者が発生しているときでも感染を広げないために非常に大切である。</a:t>
            </a:r>
            <a:endParaRPr lang="en-US" altLang="ja-JP" sz="1000" b="0" i="0" dirty="0">
              <a:effectLst/>
              <a:latin typeface="メイリオ" panose="020B0604030504040204" pitchFamily="50" charset="-128"/>
              <a:ea typeface="メイリオ" panose="020B0604030504040204" pitchFamily="50" charset="-128"/>
            </a:endParaRPr>
          </a:p>
          <a:p>
            <a:pPr>
              <a:lnSpc>
                <a:spcPts val="1560"/>
              </a:lnSpc>
            </a:pPr>
            <a:endParaRPr lang="en-US" altLang="ja-JP" sz="1000" b="0" i="0" dirty="0">
              <a:effectLst/>
              <a:latin typeface="メイリオ" panose="020B0604030504040204" pitchFamily="50" charset="-128"/>
              <a:ea typeface="メイリオ" panose="020B0604030504040204" pitchFamily="50" charset="-128"/>
            </a:endParaRPr>
          </a:p>
          <a:p>
            <a:pPr algn="l">
              <a:lnSpc>
                <a:spcPts val="1560"/>
              </a:lnSpc>
            </a:pPr>
            <a:r>
              <a:rPr lang="ja-JP" altLang="en-US" sz="1000" b="0" i="0" dirty="0">
                <a:effectLst/>
                <a:latin typeface="メイリオ" panose="020B0604030504040204" pitchFamily="50" charset="-128"/>
                <a:ea typeface="メイリオ" panose="020B0604030504040204" pitchFamily="50" charset="-128"/>
              </a:rPr>
              <a:t>　複数のスタッフが働く現場では、「いつ見ても同じところに同じ物がある」という職場環境を維持することは、</a:t>
            </a:r>
            <a:r>
              <a:rPr lang="ja-JP" altLang="en-US" sz="1000" dirty="0">
                <a:latin typeface="メイリオ" panose="020B0604030504040204" pitchFamily="50" charset="-128"/>
                <a:ea typeface="メイリオ" panose="020B0604030504040204" pitchFamily="50" charset="-128"/>
              </a:rPr>
              <a:t>医療・介護などの業務を円滑に進めることや安全に行うことができるだけでなく、清掃もしやすくなり、清潔な状態を保ちやすくなる。</a:t>
            </a:r>
            <a:endParaRPr lang="en-US" altLang="ja-JP" sz="1000" dirty="0">
              <a:latin typeface="メイリオ" panose="020B0604030504040204" pitchFamily="50" charset="-128"/>
              <a:ea typeface="メイリオ" panose="020B0604030504040204" pitchFamily="50" charset="-128"/>
            </a:endParaRPr>
          </a:p>
          <a:p>
            <a:pPr algn="l">
              <a:lnSpc>
                <a:spcPts val="1560"/>
              </a:lnSpc>
            </a:pPr>
            <a:endParaRPr lang="en-US" altLang="ja-JP" sz="1000" dirty="0">
              <a:latin typeface="メイリオ" panose="020B0604030504040204" pitchFamily="50" charset="-128"/>
              <a:ea typeface="メイリオ" panose="020B0604030504040204" pitchFamily="50" charset="-128"/>
            </a:endParaRPr>
          </a:p>
          <a:p>
            <a:pPr>
              <a:lnSpc>
                <a:spcPts val="1560"/>
              </a:lnSpc>
            </a:pPr>
            <a:r>
              <a:rPr lang="ja-JP" altLang="en-US" sz="1000" dirty="0">
                <a:latin typeface="メイリオ" panose="020B0604030504040204" pitchFamily="50" charset="-128"/>
                <a:ea typeface="メイリオ" panose="020B0604030504040204" pitchFamily="50" charset="-128"/>
              </a:rPr>
              <a:t>　ルールを決め、スタッフ全員が共通の認識を持ち、感染対策を複数組み合わせてリスクを低く保つことで、感染者が発生した場合もダメージを最小限にとどめることができる。</a:t>
            </a:r>
            <a:endParaRPr lang="en-US" altLang="ja-JP" sz="1000" dirty="0">
              <a:latin typeface="メイリオ" panose="020B0604030504040204" pitchFamily="50" charset="-128"/>
              <a:ea typeface="メイリオ" panose="020B0604030504040204" pitchFamily="50" charset="-128"/>
            </a:endParaRPr>
          </a:p>
          <a:p>
            <a:pPr>
              <a:lnSpc>
                <a:spcPts val="1560"/>
              </a:lnSpc>
            </a:pPr>
            <a:endParaRPr lang="en-US" altLang="ja-JP" sz="1000" b="0" i="0" dirty="0">
              <a:effectLst/>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9ACC6C2D-55C1-4D40-9097-310030A421E6}"/>
              </a:ext>
            </a:extLst>
          </p:cNvPr>
          <p:cNvSpPr txBox="1"/>
          <p:nvPr/>
        </p:nvSpPr>
        <p:spPr>
          <a:xfrm>
            <a:off x="462607" y="423716"/>
            <a:ext cx="3429000" cy="290464"/>
          </a:xfrm>
          <a:prstGeom prst="rect">
            <a:avLst/>
          </a:prstGeom>
          <a:noFill/>
        </p:spPr>
        <p:txBody>
          <a:bodyPr wrap="square">
            <a:spAutoFit/>
          </a:bodyPr>
          <a:lstStyle/>
          <a:p>
            <a:pPr marL="342900" indent="-342900">
              <a:lnSpc>
                <a:spcPts val="1500"/>
              </a:lnSpc>
              <a:buFont typeface="+mj-lt"/>
              <a:buAutoNum type="arabicPeriod"/>
            </a:pPr>
            <a:r>
              <a:rPr lang="en-US" altLang="ja-JP" sz="13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5S</a:t>
            </a:r>
            <a:r>
              <a:rPr lang="ja-JP" altLang="en-US" sz="13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とは</a:t>
            </a:r>
            <a:endParaRPr lang="en-US" altLang="ja-JP" sz="13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E739D417-46D6-446D-89A8-D847C7E59F0B}"/>
              </a:ext>
            </a:extLst>
          </p:cNvPr>
          <p:cNvSpPr txBox="1"/>
          <p:nvPr/>
        </p:nvSpPr>
        <p:spPr>
          <a:xfrm>
            <a:off x="851995" y="8977620"/>
            <a:ext cx="5078288" cy="496290"/>
          </a:xfrm>
          <a:prstGeom prst="rect">
            <a:avLst/>
          </a:prstGeom>
          <a:noFill/>
        </p:spPr>
        <p:txBody>
          <a:bodyPr wrap="square">
            <a:spAutoFit/>
          </a:bodyPr>
          <a:lstStyle/>
          <a:p>
            <a:pPr algn="ctr">
              <a:lnSpc>
                <a:spcPts val="1500"/>
              </a:lnSpc>
            </a:pPr>
            <a:r>
              <a:rPr lang="en-US"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5S</a:t>
            </a:r>
            <a:r>
              <a:rPr lang="ja-JP"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は</a:t>
            </a:r>
            <a:r>
              <a:rPr lang="ja-JP" altLang="ja-JP" sz="1000"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毎日行うこと</a:t>
            </a:r>
            <a:r>
              <a:rPr lang="ja-JP" altLang="en-US"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ctr">
              <a:lnSpc>
                <a:spcPts val="1800"/>
              </a:lnSpc>
            </a:pPr>
            <a:r>
              <a:rPr lang="ja-JP" altLang="en-US" sz="1000" b="1" i="0" dirty="0">
                <a:solidFill>
                  <a:srgbClr val="FF0000"/>
                </a:solidFill>
                <a:effectLst/>
                <a:latin typeface="メイリオ" panose="020B0604030504040204" pitchFamily="50" charset="-128"/>
                <a:ea typeface="メイリオ" panose="020B0604030504040204" pitchFamily="50" charset="-128"/>
              </a:rPr>
              <a:t>スタッフ全員</a:t>
            </a:r>
            <a:r>
              <a:rPr lang="ja-JP" altLang="en-US" sz="1000" b="0" i="0" dirty="0">
                <a:solidFill>
                  <a:schemeClr val="tx1"/>
                </a:solidFill>
                <a:effectLst/>
                <a:latin typeface="メイリオ" panose="020B0604030504040204" pitchFamily="50" charset="-128"/>
                <a:ea typeface="メイリオ" panose="020B0604030504040204" pitchFamily="50" charset="-128"/>
              </a:rPr>
              <a:t>で適宜内容を見直し、</a:t>
            </a:r>
            <a:r>
              <a:rPr lang="ja-JP" altLang="en-US" sz="1000" b="1" i="0" dirty="0">
                <a:solidFill>
                  <a:srgbClr val="FF0000"/>
                </a:solidFill>
                <a:effectLst/>
                <a:latin typeface="メイリオ" panose="020B0604030504040204" pitchFamily="50" charset="-128"/>
                <a:ea typeface="メイリオ" panose="020B0604030504040204" pitchFamily="50" charset="-128"/>
              </a:rPr>
              <a:t>当事者意識をもって</a:t>
            </a:r>
            <a:r>
              <a:rPr lang="ja-JP" altLang="en-US" sz="1000" dirty="0">
                <a:solidFill>
                  <a:schemeClr val="tx1"/>
                </a:solidFill>
                <a:latin typeface="メイリオ" panose="020B0604030504040204" pitchFamily="50" charset="-128"/>
                <a:ea typeface="メイリオ" panose="020B0604030504040204" pitchFamily="50" charset="-128"/>
              </a:rPr>
              <a:t>取り組むことが重要である</a:t>
            </a:r>
            <a:r>
              <a:rPr lang="ja-JP" altLang="en-US" sz="1000" b="0" i="0" dirty="0">
                <a:solidFill>
                  <a:schemeClr val="tx1"/>
                </a:solidFill>
                <a:effectLst/>
                <a:latin typeface="メイリオ" panose="020B0604030504040204" pitchFamily="50" charset="-128"/>
                <a:ea typeface="メイリオ" panose="020B0604030504040204" pitchFamily="50" charset="-128"/>
              </a:rPr>
              <a:t>。</a:t>
            </a:r>
            <a:endParaRPr lang="ja-JP"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 name="スライド番号プレースホルダー 5">
            <a:extLst>
              <a:ext uri="{FF2B5EF4-FFF2-40B4-BE49-F238E27FC236}">
                <a16:creationId xmlns:a16="http://schemas.microsoft.com/office/drawing/2014/main" id="{925C8349-80AE-49BE-B903-BFF638DCBE58}"/>
              </a:ext>
            </a:extLst>
          </p:cNvPr>
          <p:cNvSpPr>
            <a:spLocks noGrp="1"/>
          </p:cNvSpPr>
          <p:nvPr>
            <p:ph type="sldNum" sz="quarter" idx="12"/>
          </p:nvPr>
        </p:nvSpPr>
        <p:spPr/>
        <p:txBody>
          <a:bodyPr/>
          <a:lstStyle/>
          <a:p>
            <a:fld id="{698D96D4-A717-436E-8A31-61B20D5A5D02}" type="slidenum">
              <a:rPr kumimoji="1" lang="ja-JP" altLang="en-US" smtClean="0"/>
              <a:t>35</a:t>
            </a:fld>
            <a:endParaRPr kumimoji="1" lang="ja-JP" altLang="en-US"/>
          </a:p>
        </p:txBody>
      </p:sp>
      <p:sp>
        <p:nvSpPr>
          <p:cNvPr id="2" name="テキスト ボックス 1">
            <a:extLst>
              <a:ext uri="{FF2B5EF4-FFF2-40B4-BE49-F238E27FC236}">
                <a16:creationId xmlns:a16="http://schemas.microsoft.com/office/drawing/2014/main" id="{CE862201-8403-4CC5-A6E4-0EE6D59B4391}"/>
              </a:ext>
            </a:extLst>
          </p:cNvPr>
          <p:cNvSpPr txBox="1"/>
          <p:nvPr/>
        </p:nvSpPr>
        <p:spPr>
          <a:xfrm>
            <a:off x="1095375" y="3326940"/>
            <a:ext cx="771525" cy="276999"/>
          </a:xfrm>
          <a:prstGeom prst="rect">
            <a:avLst/>
          </a:prstGeom>
          <a:solidFill>
            <a:schemeClr val="bg1"/>
          </a:solidFill>
        </p:spPr>
        <p:txBody>
          <a:bodyPr wrap="square" rtlCol="0">
            <a:spAutoFit/>
          </a:bodyPr>
          <a:lstStyle/>
          <a:p>
            <a:pPr algn="ctr"/>
            <a:r>
              <a:rPr kumimoji="1" lang="en-US" altLang="ja-JP" sz="1200" b="1" dirty="0">
                <a:latin typeface="メイリオ" panose="020B0604030504040204" pitchFamily="50" charset="-128"/>
                <a:ea typeface="メイリオ" panose="020B0604030504040204" pitchFamily="50" charset="-128"/>
              </a:rPr>
              <a:t>5S</a:t>
            </a:r>
            <a:endParaRPr kumimoji="1" lang="ja-JP" altLang="en-US" sz="1200" b="1" dirty="0">
              <a:latin typeface="メイリオ" panose="020B0604030504040204" pitchFamily="50" charset="-128"/>
              <a:ea typeface="メイリオ" panose="020B0604030504040204" pitchFamily="50" charset="-128"/>
            </a:endParaRPr>
          </a:p>
        </p:txBody>
      </p:sp>
      <p:grpSp>
        <p:nvGrpSpPr>
          <p:cNvPr id="13" name="グループ化 12">
            <a:extLst>
              <a:ext uri="{FF2B5EF4-FFF2-40B4-BE49-F238E27FC236}">
                <a16:creationId xmlns:a16="http://schemas.microsoft.com/office/drawing/2014/main" id="{95CE8451-32F6-407A-8A9A-3435930C5346}"/>
              </a:ext>
            </a:extLst>
          </p:cNvPr>
          <p:cNvGrpSpPr/>
          <p:nvPr/>
        </p:nvGrpSpPr>
        <p:grpSpPr>
          <a:xfrm>
            <a:off x="763665" y="3671946"/>
            <a:ext cx="5410200" cy="4593565"/>
            <a:chOff x="763665" y="3671946"/>
            <a:chExt cx="5410200" cy="4593565"/>
          </a:xfrm>
        </p:grpSpPr>
        <p:sp>
          <p:nvSpPr>
            <p:cNvPr id="10" name="テキスト ボックス 9">
              <a:extLst>
                <a:ext uri="{FF2B5EF4-FFF2-40B4-BE49-F238E27FC236}">
                  <a16:creationId xmlns:a16="http://schemas.microsoft.com/office/drawing/2014/main" id="{1C7DA3B5-CBDE-4937-94BC-B616D05A8F79}"/>
                </a:ext>
              </a:extLst>
            </p:cNvPr>
            <p:cNvSpPr txBox="1"/>
            <p:nvPr/>
          </p:nvSpPr>
          <p:spPr>
            <a:xfrm>
              <a:off x="763665" y="3671946"/>
              <a:ext cx="5410200" cy="4593565"/>
            </a:xfrm>
            <a:prstGeom prst="rect">
              <a:avLst/>
            </a:prstGeom>
            <a:noFill/>
          </p:spPr>
          <p:txBody>
            <a:bodyPr wrap="square" rtlCol="0">
              <a:spAutoFit/>
            </a:bodyPr>
            <a:lstStyle/>
            <a:p>
              <a:pPr>
                <a:lnSpc>
                  <a:spcPts val="1560"/>
                </a:lnSpc>
              </a:pPr>
              <a:r>
                <a:rPr lang="ja-JP" altLang="ja-JP" sz="11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整理</a:t>
              </a:r>
              <a:r>
                <a:rPr lang="ja-JP" altLang="en-US" sz="11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100" b="1" kern="100" dirty="0" err="1">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Seiri</a:t>
              </a:r>
              <a:r>
                <a:rPr lang="ja-JP" altLang="en-US" sz="11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1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r>
                <a:rPr lang="ja-JP" altLang="ja-JP"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必要なものと不要なものを分類して、</a:t>
              </a:r>
              <a:r>
                <a:rPr lang="ja-JP" altLang="ja-JP" sz="1050"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不要なものは破棄する</a:t>
              </a:r>
              <a:r>
                <a:rPr lang="ja-JP" alt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こと</a:t>
              </a:r>
              <a:r>
                <a:rPr lang="ja-JP" altLang="en-US" sz="1050" b="1"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50" b="1"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nSpc>
                  <a:spcPts val="1560"/>
                </a:lnSpc>
                <a:buFont typeface="Wingdings" panose="05000000000000000000" pitchFamily="2" charset="2"/>
                <a:buChar char="n"/>
              </a:pPr>
              <a:r>
                <a:rPr lang="ja-JP" altLang="en-US" sz="10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破棄する際の基準を決めておくとよい。</a:t>
              </a:r>
              <a:endParaRPr lang="en-US" altLang="ja-JP" sz="10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nSpc>
                  <a:spcPts val="1560"/>
                </a:lnSpc>
                <a:buFont typeface="Wingdings" panose="05000000000000000000" pitchFamily="2" charset="2"/>
                <a:buChar char="n"/>
              </a:pPr>
              <a:endParaRPr lang="en-US" altLang="ja-JP" sz="10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r>
                <a:rPr lang="ja-JP" altLang="ja-JP" sz="11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整頓</a:t>
              </a:r>
              <a:r>
                <a:rPr lang="ja-JP" altLang="en-US" sz="11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100" b="1" kern="100" dirty="0" err="1">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Seiton</a:t>
              </a:r>
              <a:r>
                <a:rPr lang="ja-JP" altLang="en-US" sz="11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1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r>
                <a:rPr lang="ja-JP" altLang="ja-JP"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必要なものを迅速に取り出して利用できるように</a:t>
              </a:r>
              <a:r>
                <a:rPr lang="ja-JP" altLang="ja-JP" sz="1050"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配置場所・配置方法を決める</a:t>
              </a:r>
              <a:r>
                <a:rPr lang="ja-JP" altLang="ja-JP"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こと</a:t>
              </a:r>
              <a:r>
                <a:rPr lang="ja-JP" altLang="en-US"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nSpc>
                  <a:spcPts val="1560"/>
                </a:lnSpc>
                <a:buFont typeface="Wingdings" panose="05000000000000000000" pitchFamily="2" charset="2"/>
                <a:buChar char="n"/>
              </a:pPr>
              <a:r>
                <a:rPr lang="ja-JP" altLang="en-US" sz="1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物品</a:t>
              </a:r>
              <a:r>
                <a:rPr lang="ja-JP" altLang="en-US" sz="1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の定位置は職員の作業動線を考慮して決めるとよい。</a:t>
              </a:r>
              <a:endParaRPr lang="en-US" altLang="ja-JP" sz="1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71450" indent="-171450">
                <a:lnSpc>
                  <a:spcPts val="1560"/>
                </a:lnSpc>
                <a:buFont typeface="Wingdings" panose="05000000000000000000" pitchFamily="2" charset="2"/>
                <a:buChar char="n"/>
              </a:pPr>
              <a:r>
                <a:rPr lang="ja-JP" altLang="en-US" sz="1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使用後の物品は定位置に戻すことを徹底することで、整頓された状態が保てる。</a:t>
              </a:r>
              <a:endParaRPr lang="en-US" altLang="ja-JP" sz="1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a:lnSpc>
                  <a:spcPts val="1560"/>
                </a:lnSpc>
              </a:pPr>
              <a:endParaRPr lang="en-US"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r>
                <a:rPr lang="ja-JP" altLang="ja-JP" sz="11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清掃</a:t>
              </a:r>
              <a:r>
                <a:rPr lang="ja-JP" altLang="en-US" sz="11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100" b="1" kern="100" dirty="0" err="1">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Seisou</a:t>
              </a:r>
              <a:r>
                <a:rPr lang="ja-JP" altLang="en-US" sz="11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1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r>
                <a:rPr lang="ja-JP" altLang="ja-JP" sz="1050"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掃除して綺麗な状態に保ち</a:t>
              </a:r>
              <a:r>
                <a:rPr lang="ja-JP" altLang="ja-JP" sz="105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細部の点検を行う</a:t>
              </a:r>
              <a:r>
                <a:rPr lang="ja-JP" altLang="ja-JP"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こと</a:t>
              </a:r>
              <a:r>
                <a:rPr lang="ja-JP" altLang="en-US"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nSpc>
                  <a:spcPts val="1560"/>
                </a:lnSpc>
                <a:buFont typeface="Wingdings" panose="05000000000000000000" pitchFamily="2" charset="2"/>
                <a:buChar char="n"/>
              </a:pPr>
              <a:r>
                <a:rPr lang="ja-JP" altLang="en-US"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清掃用具は取り出しやすい場所に置くとよい。</a:t>
              </a:r>
              <a:endParaRPr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nSpc>
                  <a:spcPts val="1560"/>
                </a:lnSpc>
                <a:buFont typeface="Wingdings" panose="05000000000000000000" pitchFamily="2" charset="2"/>
                <a:buChar char="n"/>
              </a:pPr>
              <a:endParaRPr lang="ja-JP"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r>
                <a:rPr lang="ja-JP" altLang="ja-JP" sz="11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清潔</a:t>
              </a:r>
              <a:r>
                <a:rPr lang="ja-JP" altLang="en-US" sz="11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100" b="1" kern="100" dirty="0" err="1">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Seiketsu</a:t>
              </a:r>
              <a:r>
                <a:rPr lang="ja-JP" altLang="en-US" sz="11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1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r>
                <a:rPr lang="ja-JP" altLang="ja-JP"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上記の整理、整頓、清掃を徹底</a:t>
              </a:r>
              <a:r>
                <a:rPr lang="ja-JP" altLang="en-US"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して実行し、</a:t>
              </a:r>
              <a:r>
                <a:rPr lang="ja-JP" altLang="ja-JP" sz="1050"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維持</a:t>
              </a:r>
              <a:r>
                <a:rPr lang="ja-JP" altLang="ja-JP"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すること</a:t>
              </a:r>
              <a:r>
                <a:rPr lang="ja-JP" altLang="en-US"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nSpc>
                  <a:spcPts val="1560"/>
                </a:lnSpc>
                <a:buFont typeface="Wingdings" panose="05000000000000000000" pitchFamily="2" charset="2"/>
                <a:buChar char="n"/>
              </a:pPr>
              <a:r>
                <a:rPr lang="ja-JP" altLang="en-US"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チェックシートなどを作成し、いつ誰が行ったのかわかるようにする。</a:t>
              </a:r>
              <a:endParaRPr lang="en-US"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nSpc>
                  <a:spcPts val="1560"/>
                </a:lnSpc>
                <a:buFont typeface="Wingdings" panose="05000000000000000000" pitchFamily="2" charset="2"/>
                <a:buChar char="n"/>
              </a:pPr>
              <a:endParaRPr lang="ja-JP" altLang="ja-JP" sz="10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r>
                <a:rPr lang="ja-JP" altLang="ja-JP" sz="11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習慣</a:t>
              </a:r>
              <a:r>
                <a:rPr lang="ja-JP" altLang="en-US" sz="11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（しつけ）「</a:t>
              </a:r>
              <a:r>
                <a:rPr lang="en-US" altLang="ja-JP" sz="1100" b="1" kern="100" dirty="0" err="1">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Shukan</a:t>
              </a:r>
              <a:r>
                <a:rPr lang="ja-JP" altLang="en-US" sz="11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1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r>
                <a:rPr lang="ja-JP" altLang="ja-JP"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決定した取り決めを</a:t>
              </a:r>
              <a:r>
                <a:rPr lang="ja-JP" altLang="ja-JP" sz="1050"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スタッフ全員</a:t>
              </a:r>
              <a:r>
                <a:rPr lang="ja-JP" altLang="ja-JP"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で共有、</a:t>
              </a:r>
              <a:r>
                <a:rPr lang="ja-JP" altLang="ja-JP" sz="1050"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習慣化</a:t>
              </a:r>
              <a:r>
                <a:rPr lang="ja-JP" altLang="ja-JP"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すること</a:t>
              </a:r>
              <a:r>
                <a:rPr lang="ja-JP" altLang="en-US"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5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nSpc>
                  <a:spcPts val="1560"/>
                </a:lnSpc>
                <a:buFont typeface="Wingdings" panose="05000000000000000000" pitchFamily="2" charset="2"/>
                <a:buChar char="n"/>
              </a:pPr>
              <a:r>
                <a:rPr kumimoji="1" lang="ja-JP" altLang="en-US"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誰かの負担だけが増えることがないよう、スタッフ全体で担当の振分けをする。</a:t>
              </a:r>
              <a:endParaRPr kumimoji="1"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nSpc>
                  <a:spcPts val="1560"/>
                </a:lnSpc>
                <a:buFont typeface="Wingdings" panose="05000000000000000000" pitchFamily="2" charset="2"/>
                <a:buChar char="n"/>
              </a:pPr>
              <a:r>
                <a:rPr kumimoji="1" lang="ja-JP" altLang="en-US"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定期的にラウンドをして</a:t>
              </a:r>
              <a:r>
                <a:rPr kumimoji="1"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5</a:t>
              </a:r>
              <a:r>
                <a:rPr kumimoji="1" lang="ja-JP" altLang="en-US"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Ｓが実行されているか確認する。</a:t>
              </a:r>
              <a:br>
                <a:rPr kumimoji="1"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br>
              <a:r>
                <a:rPr kumimoji="1" lang="ja-JP" altLang="en-US"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できていない場合は、原因を話し合う。</a:t>
              </a:r>
              <a:endParaRPr kumimoji="1"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9" name="直線コネクタ 8">
              <a:extLst>
                <a:ext uri="{FF2B5EF4-FFF2-40B4-BE49-F238E27FC236}">
                  <a16:creationId xmlns:a16="http://schemas.microsoft.com/office/drawing/2014/main" id="{ABC80C1C-2ECE-4D87-A4F8-53B2D04CAC8D}"/>
                </a:ext>
              </a:extLst>
            </p:cNvPr>
            <p:cNvCxnSpPr/>
            <p:nvPr/>
          </p:nvCxnSpPr>
          <p:spPr>
            <a:xfrm>
              <a:off x="2162175" y="7210425"/>
              <a:ext cx="720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955514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a:extLst>
              <a:ext uri="{FF2B5EF4-FFF2-40B4-BE49-F238E27FC236}">
                <a16:creationId xmlns:a16="http://schemas.microsoft.com/office/drawing/2014/main" id="{FD90503C-9374-402E-8E03-0598EC7F8303}"/>
              </a:ext>
            </a:extLst>
          </p:cNvPr>
          <p:cNvSpPr txBox="1"/>
          <p:nvPr/>
        </p:nvSpPr>
        <p:spPr>
          <a:xfrm>
            <a:off x="456462" y="420914"/>
            <a:ext cx="1822281" cy="292388"/>
          </a:xfrm>
          <a:prstGeom prst="rect">
            <a:avLst/>
          </a:prstGeom>
          <a:noFill/>
        </p:spPr>
        <p:txBody>
          <a:bodyPr wrap="square" rtlCol="0">
            <a:spAutoFit/>
          </a:bodyPr>
          <a:lstStyle/>
          <a:p>
            <a:pPr marL="342900" indent="-342900">
              <a:buFont typeface="+mj-lt"/>
              <a:buAutoNum type="arabicPeriod" startAt="2"/>
            </a:pPr>
            <a:r>
              <a:rPr kumimoji="1" lang="ja-JP" altLang="en-US" sz="1300" b="1" dirty="0">
                <a:latin typeface="メイリオ" panose="020B0604030504040204" pitchFamily="50" charset="-128"/>
                <a:ea typeface="メイリオ" panose="020B0604030504040204" pitchFamily="50" charset="-128"/>
              </a:rPr>
              <a:t>環境整備の基本</a:t>
            </a:r>
            <a:endParaRPr kumimoji="1" lang="en-US" altLang="ja-JP" sz="1300" b="1" dirty="0">
              <a:latin typeface="メイリオ" panose="020B0604030504040204" pitchFamily="50" charset="-128"/>
              <a:ea typeface="メイリオ" panose="020B0604030504040204" pitchFamily="50" charset="-128"/>
            </a:endParaRPr>
          </a:p>
        </p:txBody>
      </p:sp>
      <p:sp>
        <p:nvSpPr>
          <p:cNvPr id="21" name="スライド番号プレースホルダー 20">
            <a:extLst>
              <a:ext uri="{FF2B5EF4-FFF2-40B4-BE49-F238E27FC236}">
                <a16:creationId xmlns:a16="http://schemas.microsoft.com/office/drawing/2014/main" id="{30DD6639-4BB4-4A01-BFCA-DF8C8D059036}"/>
              </a:ext>
            </a:extLst>
          </p:cNvPr>
          <p:cNvSpPr>
            <a:spLocks noGrp="1"/>
          </p:cNvSpPr>
          <p:nvPr>
            <p:ph type="sldNum" sz="quarter" idx="12"/>
          </p:nvPr>
        </p:nvSpPr>
        <p:spPr/>
        <p:txBody>
          <a:bodyPr/>
          <a:lstStyle/>
          <a:p>
            <a:fld id="{698D96D4-A717-436E-8A31-61B20D5A5D02}" type="slidenum">
              <a:rPr kumimoji="1" lang="ja-JP" altLang="en-US" smtClean="0"/>
              <a:t>36</a:t>
            </a:fld>
            <a:endParaRPr kumimoji="1" lang="ja-JP" altLang="en-US" dirty="0"/>
          </a:p>
        </p:txBody>
      </p:sp>
      <p:sp>
        <p:nvSpPr>
          <p:cNvPr id="8" name="テキスト ボックス 7">
            <a:extLst>
              <a:ext uri="{FF2B5EF4-FFF2-40B4-BE49-F238E27FC236}">
                <a16:creationId xmlns:a16="http://schemas.microsoft.com/office/drawing/2014/main" id="{CBF847C5-B374-4829-8402-DC41CBC03A90}"/>
              </a:ext>
            </a:extLst>
          </p:cNvPr>
          <p:cNvSpPr txBox="1"/>
          <p:nvPr/>
        </p:nvSpPr>
        <p:spPr>
          <a:xfrm>
            <a:off x="464148" y="662134"/>
            <a:ext cx="6125338" cy="1926168"/>
          </a:xfrm>
          <a:prstGeom prst="rect">
            <a:avLst/>
          </a:prstGeom>
          <a:noFill/>
        </p:spPr>
        <p:txBody>
          <a:bodyPr wrap="square">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　感染対策における日常的な環境整備の基本は、整理整頓と清掃による環境表面の汚れやほこりの除去である。消毒は環境が血液や体液などの感染性物質に汚染された時に必要である。</a:t>
            </a:r>
            <a:endParaRPr kumimoji="1" lang="en-US" altLang="ja-JP" sz="1000" dirty="0">
              <a:latin typeface="メイリオ" panose="020B0604030504040204" pitchFamily="50" charset="-128"/>
              <a:ea typeface="メイリオ" panose="020B0604030504040204" pitchFamily="50" charset="-128"/>
            </a:endParaRPr>
          </a:p>
          <a:p>
            <a:pPr>
              <a:lnSpc>
                <a:spcPts val="1560"/>
              </a:lnSpc>
            </a:pPr>
            <a:r>
              <a:rPr kumimoji="1" lang="ja-JP" altLang="en-US" sz="1000" dirty="0">
                <a:latin typeface="メイリオ" panose="020B0604030504040204" pitchFamily="50" charset="-128"/>
                <a:ea typeface="メイリオ" panose="020B0604030504040204" pitchFamily="50" charset="-128"/>
              </a:rPr>
              <a:t>　目に見える汚れ・微生物などの物理的除去をしてから、洗浄剤や消毒薬を使用する。　</a:t>
            </a:r>
            <a:endParaRPr kumimoji="1" lang="en-US" altLang="ja-JP" sz="1000" dirty="0">
              <a:latin typeface="メイリオ" panose="020B0604030504040204" pitchFamily="50" charset="-128"/>
              <a:ea typeface="メイリオ" panose="020B0604030504040204" pitchFamily="50" charset="-128"/>
            </a:endParaRPr>
          </a:p>
          <a:p>
            <a:pPr>
              <a:lnSpc>
                <a:spcPts val="1560"/>
              </a:lnSpc>
            </a:pPr>
            <a:r>
              <a:rPr kumimoji="1" lang="ja-JP" altLang="en-US" sz="1000" dirty="0">
                <a:latin typeface="メイリオ" panose="020B0604030504040204" pitchFamily="50" charset="-128"/>
                <a:ea typeface="メイリオ" panose="020B0604030504040204" pitchFamily="50" charset="-128"/>
              </a:rPr>
              <a:t>　清掃と消毒は区別して実施する。</a:t>
            </a:r>
            <a:endParaRPr kumimoji="1" lang="en-US" altLang="ja-JP" sz="1000" dirty="0">
              <a:latin typeface="メイリオ" panose="020B0604030504040204" pitchFamily="50" charset="-128"/>
              <a:ea typeface="メイリオ" panose="020B0604030504040204" pitchFamily="50" charset="-128"/>
            </a:endParaRPr>
          </a:p>
          <a:p>
            <a:pPr>
              <a:lnSpc>
                <a:spcPts val="1560"/>
              </a:lnSpc>
            </a:pPr>
            <a:r>
              <a:rPr kumimoji="1" lang="ja-JP" altLang="en-US" sz="1000" dirty="0">
                <a:latin typeface="メイリオ" panose="020B0604030504040204" pitchFamily="50" charset="-128"/>
                <a:ea typeface="メイリオ" panose="020B0604030504040204" pitchFamily="50" charset="-128"/>
              </a:rPr>
              <a:t>　消毒をする際は、</a:t>
            </a:r>
            <a:r>
              <a:rPr kumimoji="1" lang="ja-JP" altLang="en-US" sz="1000" b="1" dirty="0">
                <a:solidFill>
                  <a:srgbClr val="FF0000"/>
                </a:solidFill>
                <a:latin typeface="メイリオ" panose="020B0604030504040204" pitchFamily="50" charset="-128"/>
                <a:ea typeface="メイリオ" panose="020B0604030504040204" pitchFamily="50" charset="-128"/>
              </a:rPr>
              <a:t>「清掃」</a:t>
            </a:r>
            <a:r>
              <a:rPr kumimoji="1" lang="ja-JP" altLang="en-US" sz="1000" b="1" dirty="0">
                <a:latin typeface="メイリオ" panose="020B0604030504040204" pitchFamily="50" charset="-128"/>
                <a:ea typeface="メイリオ" panose="020B0604030504040204" pitchFamily="50" charset="-128"/>
              </a:rPr>
              <a:t>してから</a:t>
            </a:r>
            <a:r>
              <a:rPr kumimoji="1" lang="ja-JP" altLang="en-US" sz="1000" b="1" dirty="0">
                <a:solidFill>
                  <a:srgbClr val="FF0000"/>
                </a:solidFill>
                <a:latin typeface="メイリオ" panose="020B0604030504040204" pitchFamily="50" charset="-128"/>
                <a:ea typeface="メイリオ" panose="020B0604030504040204" pitchFamily="50" charset="-128"/>
              </a:rPr>
              <a:t>「消毒」</a:t>
            </a:r>
            <a:r>
              <a:rPr kumimoji="1" lang="ja-JP" altLang="en-US" sz="1000" b="1" dirty="0">
                <a:latin typeface="メイリオ" panose="020B0604030504040204" pitchFamily="50" charset="-128"/>
                <a:ea typeface="メイリオ" panose="020B0604030504040204" pitchFamily="50" charset="-128"/>
              </a:rPr>
              <a:t>をする</a:t>
            </a:r>
            <a:r>
              <a:rPr kumimoji="1" lang="ja-JP" altLang="en-US" sz="1000" dirty="0">
                <a:latin typeface="メイリオ" panose="020B0604030504040204" pitchFamily="50" charset="-128"/>
                <a:ea typeface="メイリオ" panose="020B0604030504040204" pitchFamily="50" charset="-128"/>
              </a:rPr>
              <a:t>。　</a:t>
            </a:r>
            <a:endParaRPr kumimoji="1" lang="en-US" altLang="ja-JP" sz="1000" dirty="0">
              <a:latin typeface="メイリオ" panose="020B0604030504040204" pitchFamily="50" charset="-128"/>
              <a:ea typeface="メイリオ" panose="020B0604030504040204" pitchFamily="50" charset="-128"/>
            </a:endParaRPr>
          </a:p>
          <a:p>
            <a:pPr>
              <a:lnSpc>
                <a:spcPts val="1560"/>
              </a:lnSpc>
            </a:pPr>
            <a:endParaRPr kumimoji="1" lang="en-US" altLang="ja-JP" sz="1000" dirty="0">
              <a:latin typeface="メイリオ" panose="020B0604030504040204" pitchFamily="50" charset="-128"/>
              <a:ea typeface="メイリオ" panose="020B0604030504040204" pitchFamily="50" charset="-128"/>
            </a:endParaRPr>
          </a:p>
          <a:p>
            <a:pPr>
              <a:lnSpc>
                <a:spcPts val="1560"/>
              </a:lnSpc>
            </a:pPr>
            <a:r>
              <a:rPr kumimoji="1" lang="ja-JP" altLang="en-US" sz="1000" dirty="0">
                <a:latin typeface="メイリオ" panose="020B0604030504040204" pitchFamily="50" charset="-128"/>
                <a:ea typeface="メイリオ" panose="020B0604030504040204" pitchFamily="50" charset="-128"/>
              </a:rPr>
              <a:t>　不特定多数の人が触れる高頻度接触面は、微生物の汚染を受けやすく、清掃、消毒を行うことは感染対策として有効である。</a:t>
            </a:r>
            <a:endParaRPr kumimoji="1" lang="en-US" altLang="ja-JP" sz="1000" dirty="0">
              <a:latin typeface="メイリオ" panose="020B0604030504040204" pitchFamily="50" charset="-128"/>
              <a:ea typeface="メイリオ" panose="020B0604030504040204" pitchFamily="50" charset="-128"/>
            </a:endParaRPr>
          </a:p>
          <a:p>
            <a:pPr>
              <a:lnSpc>
                <a:spcPts val="1560"/>
              </a:lnSpc>
            </a:pPr>
            <a:endParaRPr kumimoji="1" lang="en-US" altLang="ja-JP" sz="1000" dirty="0">
              <a:latin typeface="メイリオ" panose="020B0604030504040204" pitchFamily="50" charset="-128"/>
              <a:ea typeface="メイリオ" panose="020B0604030504040204" pitchFamily="50" charset="-128"/>
            </a:endParaRPr>
          </a:p>
        </p:txBody>
      </p:sp>
      <p:grpSp>
        <p:nvGrpSpPr>
          <p:cNvPr id="20" name="グループ化 19">
            <a:extLst>
              <a:ext uri="{FF2B5EF4-FFF2-40B4-BE49-F238E27FC236}">
                <a16:creationId xmlns:a16="http://schemas.microsoft.com/office/drawing/2014/main" id="{1557E23C-1677-44B4-9AFF-146C5A256474}"/>
              </a:ext>
            </a:extLst>
          </p:cNvPr>
          <p:cNvGrpSpPr/>
          <p:nvPr/>
        </p:nvGrpSpPr>
        <p:grpSpPr>
          <a:xfrm>
            <a:off x="574548" y="2468508"/>
            <a:ext cx="5746475" cy="658001"/>
            <a:chOff x="673795" y="2547695"/>
            <a:chExt cx="5746475" cy="816483"/>
          </a:xfrm>
        </p:grpSpPr>
        <p:sp>
          <p:nvSpPr>
            <p:cNvPr id="17" name="正方形/長方形 16">
              <a:extLst>
                <a:ext uri="{FF2B5EF4-FFF2-40B4-BE49-F238E27FC236}">
                  <a16:creationId xmlns:a16="http://schemas.microsoft.com/office/drawing/2014/main" id="{45AD0E76-11F5-4C96-80E6-DC4B660DFAB2}"/>
                </a:ext>
              </a:extLst>
            </p:cNvPr>
            <p:cNvSpPr/>
            <p:nvPr/>
          </p:nvSpPr>
          <p:spPr>
            <a:xfrm>
              <a:off x="673795" y="2645959"/>
              <a:ext cx="5746475" cy="718219"/>
            </a:xfrm>
            <a:prstGeom prst="rect">
              <a:avLst/>
            </a:prstGeom>
            <a:ln w="28575" cmpd="db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6CA3D27F-F819-487B-8719-D84224B6A8C1}"/>
                </a:ext>
              </a:extLst>
            </p:cNvPr>
            <p:cNvSpPr txBox="1"/>
            <p:nvPr/>
          </p:nvSpPr>
          <p:spPr>
            <a:xfrm>
              <a:off x="856507" y="2897196"/>
              <a:ext cx="5563763" cy="305524"/>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高頻度接触面 ： 不特定多数の人が触れることが多い場所。</a:t>
              </a:r>
              <a:r>
                <a:rPr kumimoji="1" lang="en-US" altLang="ja-JP" sz="1000" dirty="0">
                  <a:latin typeface="メイリオ" panose="020B0604030504040204" pitchFamily="50" charset="-128"/>
                  <a:ea typeface="メイリオ" panose="020B0604030504040204" pitchFamily="50" charset="-128"/>
                </a:rPr>
                <a:t>P39,40</a:t>
              </a:r>
              <a:r>
                <a:rPr kumimoji="1" lang="ja-JP" altLang="en-US" sz="1000" dirty="0">
                  <a:latin typeface="メイリオ" panose="020B0604030504040204" pitchFamily="50" charset="-128"/>
                  <a:ea typeface="メイリオ" panose="020B0604030504040204" pitchFamily="50" charset="-128"/>
                </a:rPr>
                <a:t>に例を示す。</a:t>
              </a:r>
              <a:endParaRPr kumimoji="1" lang="en-US" altLang="ja-JP" sz="10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7B4D22F8-33E1-4C6F-A5DB-4CB5F2F0F747}"/>
                </a:ext>
              </a:extLst>
            </p:cNvPr>
            <p:cNvSpPr txBox="1"/>
            <p:nvPr/>
          </p:nvSpPr>
          <p:spPr>
            <a:xfrm>
              <a:off x="827359" y="2547695"/>
              <a:ext cx="878037" cy="305524"/>
            </a:xfrm>
            <a:prstGeom prst="rect">
              <a:avLst/>
            </a:prstGeom>
            <a:solidFill>
              <a:schemeClr val="bg1"/>
            </a:solidFill>
          </p:spPr>
          <p:txBody>
            <a:bodyPr wrap="square" rtlCol="0">
              <a:spAutoFit/>
            </a:bodyPr>
            <a:lstStyle/>
            <a:p>
              <a:pPr algn="ctr"/>
              <a:r>
                <a:rPr kumimoji="1" lang="ja-JP" altLang="en-US" sz="1000" dirty="0">
                  <a:latin typeface="メイリオ" panose="020B0604030504040204" pitchFamily="50" charset="-128"/>
                  <a:ea typeface="メイリオ" panose="020B0604030504040204" pitchFamily="50" charset="-128"/>
                </a:rPr>
                <a:t>用語の説明</a:t>
              </a:r>
            </a:p>
          </p:txBody>
        </p:sp>
      </p:grpSp>
      <p:grpSp>
        <p:nvGrpSpPr>
          <p:cNvPr id="6" name="グループ化 5">
            <a:extLst>
              <a:ext uri="{FF2B5EF4-FFF2-40B4-BE49-F238E27FC236}">
                <a16:creationId xmlns:a16="http://schemas.microsoft.com/office/drawing/2014/main" id="{5AC0C6C1-F6F6-4AA2-BDDA-3C755FB5E710}"/>
              </a:ext>
            </a:extLst>
          </p:cNvPr>
          <p:cNvGrpSpPr/>
          <p:nvPr/>
        </p:nvGrpSpPr>
        <p:grpSpPr>
          <a:xfrm>
            <a:off x="458115" y="3488055"/>
            <a:ext cx="5979339" cy="5135840"/>
            <a:chOff x="439329" y="2919589"/>
            <a:chExt cx="5979339" cy="5135840"/>
          </a:xfrm>
        </p:grpSpPr>
        <p:sp>
          <p:nvSpPr>
            <p:cNvPr id="4" name="テキスト ボックス 3">
              <a:extLst>
                <a:ext uri="{FF2B5EF4-FFF2-40B4-BE49-F238E27FC236}">
                  <a16:creationId xmlns:a16="http://schemas.microsoft.com/office/drawing/2014/main" id="{3D009139-287D-4D80-9109-C3F7930A8422}"/>
                </a:ext>
              </a:extLst>
            </p:cNvPr>
            <p:cNvSpPr txBox="1"/>
            <p:nvPr/>
          </p:nvSpPr>
          <p:spPr>
            <a:xfrm>
              <a:off x="665905" y="3800985"/>
              <a:ext cx="5563762" cy="3978012"/>
            </a:xfrm>
            <a:prstGeom prst="rect">
              <a:avLst/>
            </a:prstGeom>
            <a:noFill/>
          </p:spPr>
          <p:txBody>
            <a:bodyPr wrap="square" rtlCol="0">
              <a:spAutoFit/>
            </a:bodyPr>
            <a:lstStyle/>
            <a:p>
              <a:pPr marL="285750" indent="-285750">
                <a:lnSpc>
                  <a:spcPts val="1560"/>
                </a:lnSpc>
                <a:buFont typeface="Wingdings" panose="05000000000000000000" pitchFamily="2" charset="2"/>
                <a:buChar char="n"/>
              </a:pPr>
              <a:r>
                <a:rPr lang="ja-JP" altLang="en-US"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高頻度接触面</a:t>
              </a:r>
              <a:r>
                <a:rPr lang="ja-JP"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は</a:t>
              </a:r>
              <a:r>
                <a:rPr lang="ja-JP" altLang="en-US"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solidFill>
                    <a:srgbClr val="000000"/>
                  </a:solidFill>
                  <a:highlight>
                    <a:srgbClr val="C0C0C0"/>
                  </a:highlight>
                  <a:latin typeface="メイリオ" panose="020B0604030504040204" pitchFamily="50" charset="-128"/>
                  <a:ea typeface="メイリオ" panose="020B0604030504040204" pitchFamily="50" charset="-128"/>
                  <a:cs typeface="Times New Roman" panose="02020603050405020304" pitchFamily="18" charset="0"/>
                </a:rPr>
                <a:t>清掃用</a:t>
              </a:r>
              <a:r>
                <a:rPr lang="ja-JP" altLang="ja-JP" sz="1000" kern="100" dirty="0">
                  <a:solidFill>
                    <a:srgbClr val="000000"/>
                  </a:solidFill>
                  <a:effectLst/>
                  <a:highlight>
                    <a:srgbClr val="C0C0C0"/>
                  </a:highlight>
                  <a:latin typeface="メイリオ" panose="020B0604030504040204" pitchFamily="50" charset="-128"/>
                  <a:ea typeface="メイリオ" panose="020B0604030504040204" pitchFamily="50" charset="-128"/>
                  <a:cs typeface="Times New Roman" panose="02020603050405020304" pitchFamily="18" charset="0"/>
                </a:rPr>
                <a:t>クロス</a:t>
              </a:r>
              <a:r>
                <a:rPr lang="ja-JP"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で</a:t>
              </a:r>
              <a:r>
                <a:rPr lang="ja-JP" altLang="en-US"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１日１回以上</a:t>
              </a:r>
              <a:r>
                <a:rPr lang="ja-JP"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拭</a:t>
              </a:r>
              <a:r>
                <a:rPr lang="ja-JP" altLang="en-US"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くことを業務スケジュールに組むとよい。</a:t>
              </a:r>
              <a:endParaRPr lang="en-US"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endParaRPr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r>
                <a:rPr lang="ja-JP" altLang="en-US"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その他の部位は、汚染時や退院時などのタイミングに合わせたり、施設で決めた頻度に合わせる。</a:t>
              </a:r>
              <a:endParaRPr lang="en-US"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endParaRPr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r>
                <a:rPr kumimoji="1" lang="ja-JP" altLang="en-US" sz="1000" dirty="0">
                  <a:latin typeface="メイリオ" panose="020B0604030504040204" pitchFamily="50" charset="-128"/>
                  <a:ea typeface="メイリオ" panose="020B0604030504040204" pitchFamily="50" charset="-128"/>
                </a:rPr>
                <a:t>血液やほこりなどの有機物が付着したまま消毒しても、十分な効果は得られない。</a:t>
              </a:r>
              <a:endParaRPr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endParaRPr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nSpc>
                  <a:spcPts val="1560"/>
                </a:lnSpc>
                <a:buFont typeface="Wingdings" panose="05000000000000000000" pitchFamily="2" charset="2"/>
                <a:buChar char="n"/>
              </a:pPr>
              <a:r>
                <a:rPr lang="ja-JP" altLang="en-US"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一度拭いたところを汚染させないようにする。</a:t>
              </a:r>
              <a:br>
                <a:rPr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br>
              <a:r>
                <a:rPr lang="ja-JP" altLang="en-US"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0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①きれいな場所から汚い場所へ　②高所から低所へ　③奥から手前へ。</a:t>
              </a:r>
              <a:endParaRPr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endParaRPr lang="en-US" altLang="ja-JP" sz="1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r>
                <a:rPr lang="ja-JP" altLang="en-US" sz="1000" kern="100" dirty="0">
                  <a:solidFill>
                    <a:srgbClr val="000000"/>
                  </a:solidFill>
                  <a:highlight>
                    <a:srgbClr val="C0C0C0"/>
                  </a:highlight>
                  <a:latin typeface="メイリオ" panose="020B0604030504040204" pitchFamily="50" charset="-128"/>
                  <a:ea typeface="メイリオ" panose="020B0604030504040204" pitchFamily="50" charset="-128"/>
                  <a:cs typeface="Times New Roman" panose="02020603050405020304" pitchFamily="18" charset="0"/>
                </a:rPr>
                <a:t>清掃用</a:t>
              </a:r>
              <a:r>
                <a:rPr lang="ja-JP" altLang="en-US" sz="1000" kern="100" dirty="0">
                  <a:solidFill>
                    <a:srgbClr val="000000"/>
                  </a:solidFill>
                  <a:effectLst/>
                  <a:highlight>
                    <a:srgbClr val="C0C0C0"/>
                  </a:highlight>
                  <a:latin typeface="メイリオ" panose="020B0604030504040204" pitchFamily="50" charset="-128"/>
                  <a:ea typeface="メイリオ" panose="020B0604030504040204" pitchFamily="50" charset="-128"/>
                  <a:cs typeface="Times New Roman" panose="02020603050405020304" pitchFamily="18" charset="0"/>
                </a:rPr>
                <a:t>クロス</a:t>
              </a:r>
              <a:r>
                <a:rPr lang="ja-JP" altLang="en-US"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は汚れたとき、別の場所を拭くとき、クロスが乾燥したら取り替える。</a:t>
              </a:r>
              <a:endParaRPr lang="en-US"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endParaRPr lang="en-US"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ベッドサイド</a:t>
              </a:r>
              <a:r>
                <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機器</a:t>
              </a: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（輸液ポンプ、シリンジポンプ、モニター類、人工呼吸器等）</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は</a:t>
              </a: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、使用禁忌な消毒薬があ</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るため</a:t>
              </a: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各々の機器の消毒方法を</a:t>
              </a: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確認</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し施設内で決めておく。</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endParaRPr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r>
                <a:rPr lang="ja-JP" altLang="en-US"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雑巾を使用する場合</a:t>
              </a:r>
              <a:br>
                <a:rPr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br>
              <a:r>
                <a:rPr lang="ja-JP" altLang="en-US"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洗浄剤の入ったバケツで何度も汚染した雑巾を洗うと、洗浄剤の効果が落ちるため、</a:t>
              </a:r>
              <a:br>
                <a:rPr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br>
              <a:r>
                <a:rPr lang="ja-JP" altLang="en-US"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交換用の雑巾を用意しておく。</a:t>
              </a:r>
              <a:br>
                <a:rPr lang="en-US" altLang="ja-JP"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br>
              <a:r>
                <a:rPr lang="ja-JP" altLang="en-US" sz="10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使用後は洗濯をして、乾燥させる。</a:t>
              </a:r>
              <a:endParaRPr kumimoji="1" lang="ja-JP" altLang="en-US" sz="1000"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C3E12D8E-2179-4194-BD25-F73F37D8FE4F}"/>
                </a:ext>
              </a:extLst>
            </p:cNvPr>
            <p:cNvSpPr txBox="1"/>
            <p:nvPr/>
          </p:nvSpPr>
          <p:spPr>
            <a:xfrm>
              <a:off x="3022328" y="3368420"/>
              <a:ext cx="756000" cy="253916"/>
            </a:xfrm>
            <a:prstGeom prst="rect">
              <a:avLst/>
            </a:prstGeom>
            <a:noFill/>
          </p:spPr>
          <p:txBody>
            <a:bodyPr wrap="square" rtlCol="0">
              <a:spAutoFit/>
            </a:bodyPr>
            <a:lstStyle/>
            <a:p>
              <a:r>
                <a:rPr kumimoji="1" lang="ja-JP" altLang="en-US" sz="1050" b="1" dirty="0">
                  <a:solidFill>
                    <a:schemeClr val="accent1"/>
                  </a:solidFill>
                  <a:latin typeface="メイリオ" panose="020B0604030504040204" pitchFamily="50" charset="-128"/>
                  <a:ea typeface="メイリオ" panose="020B0604030504040204" pitchFamily="50" charset="-128"/>
                </a:rPr>
                <a:t>日常清掃</a:t>
              </a:r>
            </a:p>
          </p:txBody>
        </p:sp>
        <p:sp>
          <p:nvSpPr>
            <p:cNvPr id="5" name="四角形: 角を丸くする 4">
              <a:extLst>
                <a:ext uri="{FF2B5EF4-FFF2-40B4-BE49-F238E27FC236}">
                  <a16:creationId xmlns:a16="http://schemas.microsoft.com/office/drawing/2014/main" id="{5CF8F3BD-D64E-49B7-97C4-A4D28AD8D2C2}"/>
                </a:ext>
              </a:extLst>
            </p:cNvPr>
            <p:cNvSpPr/>
            <p:nvPr/>
          </p:nvSpPr>
          <p:spPr>
            <a:xfrm>
              <a:off x="450864" y="3110154"/>
              <a:ext cx="5967804" cy="4945275"/>
            </a:xfrm>
            <a:prstGeom prst="roundRect">
              <a:avLst/>
            </a:prstGeom>
            <a:noFill/>
            <a:ln w="28575" cmpd="db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0935C28A-5F63-45A4-ABEE-FF12DD4FC35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9329" y="2919589"/>
              <a:ext cx="756000" cy="756000"/>
            </a:xfrm>
            <a:prstGeom prst="rect">
              <a:avLst/>
            </a:prstGeom>
          </p:spPr>
        </p:pic>
      </p:grpSp>
    </p:spTree>
    <p:extLst>
      <p:ext uri="{BB962C8B-B14F-4D97-AF65-F5344CB8AC3E}">
        <p14:creationId xmlns:p14="http://schemas.microsoft.com/office/powerpoint/2010/main" val="574375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4AEEFD6-0E42-43B8-A592-B23A6DE71FDF}"/>
              </a:ext>
            </a:extLst>
          </p:cNvPr>
          <p:cNvSpPr>
            <a:spLocks noGrp="1"/>
          </p:cNvSpPr>
          <p:nvPr>
            <p:ph type="sldNum" sz="quarter" idx="12"/>
          </p:nvPr>
        </p:nvSpPr>
        <p:spPr/>
        <p:txBody>
          <a:bodyPr/>
          <a:lstStyle/>
          <a:p>
            <a:fld id="{698D96D4-A717-436E-8A31-61B20D5A5D02}" type="slidenum">
              <a:rPr kumimoji="1" lang="ja-JP" altLang="en-US" smtClean="0"/>
              <a:t>37</a:t>
            </a:fld>
            <a:endParaRPr kumimoji="1" lang="ja-JP" altLang="en-US"/>
          </a:p>
        </p:txBody>
      </p:sp>
      <p:grpSp>
        <p:nvGrpSpPr>
          <p:cNvPr id="9" name="グループ化 8">
            <a:extLst>
              <a:ext uri="{FF2B5EF4-FFF2-40B4-BE49-F238E27FC236}">
                <a16:creationId xmlns:a16="http://schemas.microsoft.com/office/drawing/2014/main" id="{A94D426A-B5CB-40CE-ABC2-BF055B7B7167}"/>
              </a:ext>
            </a:extLst>
          </p:cNvPr>
          <p:cNvGrpSpPr/>
          <p:nvPr/>
        </p:nvGrpSpPr>
        <p:grpSpPr>
          <a:xfrm>
            <a:off x="361306" y="3702526"/>
            <a:ext cx="6077083" cy="2441098"/>
            <a:chOff x="442683" y="1436441"/>
            <a:chExt cx="6077083" cy="2441098"/>
          </a:xfrm>
        </p:grpSpPr>
        <p:grpSp>
          <p:nvGrpSpPr>
            <p:cNvPr id="3" name="グループ化 2">
              <a:extLst>
                <a:ext uri="{FF2B5EF4-FFF2-40B4-BE49-F238E27FC236}">
                  <a16:creationId xmlns:a16="http://schemas.microsoft.com/office/drawing/2014/main" id="{3CAB8BF2-3439-49D4-B030-B7734E6C8376}"/>
                </a:ext>
              </a:extLst>
            </p:cNvPr>
            <p:cNvGrpSpPr/>
            <p:nvPr/>
          </p:nvGrpSpPr>
          <p:grpSpPr>
            <a:xfrm>
              <a:off x="547132" y="1741714"/>
              <a:ext cx="5972634" cy="2135825"/>
              <a:chOff x="-3924300" y="4953001"/>
              <a:chExt cx="5972634" cy="1917761"/>
            </a:xfrm>
          </p:grpSpPr>
          <p:grpSp>
            <p:nvGrpSpPr>
              <p:cNvPr id="4" name="グループ化 3">
                <a:extLst>
                  <a:ext uri="{FF2B5EF4-FFF2-40B4-BE49-F238E27FC236}">
                    <a16:creationId xmlns:a16="http://schemas.microsoft.com/office/drawing/2014/main" id="{BA721C21-BA8B-4EEB-90F7-11108EE513A4}"/>
                  </a:ext>
                </a:extLst>
              </p:cNvPr>
              <p:cNvGrpSpPr/>
              <p:nvPr/>
            </p:nvGrpSpPr>
            <p:grpSpPr>
              <a:xfrm>
                <a:off x="-3924300" y="4953001"/>
                <a:ext cx="5972634" cy="1917761"/>
                <a:chOff x="-3924300" y="4953001"/>
                <a:chExt cx="5972634" cy="1917761"/>
              </a:xfrm>
            </p:grpSpPr>
            <p:sp>
              <p:nvSpPr>
                <p:cNvPr id="6" name="四角形: 角を丸くする 5">
                  <a:extLst>
                    <a:ext uri="{FF2B5EF4-FFF2-40B4-BE49-F238E27FC236}">
                      <a16:creationId xmlns:a16="http://schemas.microsoft.com/office/drawing/2014/main" id="{4B6E9BC9-A4A6-40D0-86DD-E2D4B095B967}"/>
                    </a:ext>
                  </a:extLst>
                </p:cNvPr>
                <p:cNvSpPr/>
                <p:nvPr/>
              </p:nvSpPr>
              <p:spPr>
                <a:xfrm>
                  <a:off x="-3924300" y="4953001"/>
                  <a:ext cx="5972634" cy="19177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606D28CD-16F1-47EF-A401-BEC15A7DFBEE}"/>
                    </a:ext>
                  </a:extLst>
                </p:cNvPr>
                <p:cNvSpPr txBox="1"/>
                <p:nvPr/>
              </p:nvSpPr>
              <p:spPr>
                <a:xfrm>
                  <a:off x="-3782264" y="5392728"/>
                  <a:ext cx="5621700" cy="1361039"/>
                </a:xfrm>
                <a:prstGeom prst="rect">
                  <a:avLst/>
                </a:prstGeom>
                <a:noFill/>
              </p:spPr>
              <p:txBody>
                <a:bodyPr wrap="square">
                  <a:spAutoFit/>
                </a:bodyPr>
                <a:lstStyle/>
                <a:p>
                  <a:pPr marL="285750" indent="-285750">
                    <a:lnSpc>
                      <a:spcPts val="1560"/>
                    </a:lnSpc>
                    <a:buFont typeface="Wingdings" panose="05000000000000000000" pitchFamily="2" charset="2"/>
                    <a:buChar char="n"/>
                  </a:pPr>
                  <a:r>
                    <a:rPr lang="ja-JP"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環境</a:t>
                  </a:r>
                  <a:r>
                    <a:rPr lang="ja-JP" altLang="en-US"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整備</a:t>
                  </a:r>
                  <a:r>
                    <a:rPr lang="ja-JP"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を行うスタッフは、手袋・サージカルマスク・ガウンを</a:t>
                  </a:r>
                  <a:r>
                    <a:rPr lang="ja-JP" altLang="en-US"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装着する。</a:t>
                  </a:r>
                  <a:endParaRPr lang="en-US"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endParaRPr lang="en-US"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r>
                    <a:rPr lang="ja-JP" altLang="en-US"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汚染物質や感染症の状況に応じて消毒薬を選択して使用する。</a:t>
                  </a:r>
                  <a:endParaRPr lang="en-US"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endParaRPr lang="en-US"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285750" indent="-285750">
                    <a:lnSpc>
                      <a:spcPts val="1560"/>
                    </a:lnSpc>
                    <a:buFont typeface="Wingdings" panose="05000000000000000000" pitchFamily="2" charset="2"/>
                    <a:buChar char="n"/>
                  </a:pPr>
                  <a:r>
                    <a:rPr kumimoji="1" lang="en-US" altLang="ja-JP" sz="1000" dirty="0">
                      <a:latin typeface="メイリオ" panose="020B0604030504040204" pitchFamily="50" charset="-128"/>
                      <a:ea typeface="メイリオ" panose="020B0604030504040204" pitchFamily="50" charset="-128"/>
                    </a:rPr>
                    <a:t>COVID-19</a:t>
                  </a:r>
                  <a:r>
                    <a:rPr kumimoji="1" lang="ja-JP" altLang="en-US" sz="1000" dirty="0">
                      <a:latin typeface="メイリオ" panose="020B0604030504040204" pitchFamily="50" charset="-128"/>
                      <a:ea typeface="メイリオ" panose="020B0604030504040204" pitchFamily="50" charset="-128"/>
                    </a:rPr>
                    <a:t>患者のいるレッドゾーンおいても、</a:t>
                  </a:r>
                  <a:r>
                    <a:rPr kumimoji="1" lang="en-US" altLang="ja-JP" sz="1000" dirty="0">
                      <a:latin typeface="メイリオ" panose="020B0604030504040204" pitchFamily="50" charset="-128"/>
                      <a:ea typeface="メイリオ" panose="020B0604030504040204" pitchFamily="50" charset="-128"/>
                    </a:rPr>
                    <a:t>PPE</a:t>
                  </a:r>
                  <a:r>
                    <a:rPr kumimoji="1" lang="ja-JP" altLang="en-US" sz="1000" dirty="0">
                      <a:latin typeface="メイリオ" panose="020B0604030504040204" pitchFamily="50" charset="-128"/>
                      <a:ea typeface="メイリオ" panose="020B0604030504040204" pitchFamily="50" charset="-128"/>
                    </a:rPr>
                    <a:t>装着のもと行う病室内の清掃は感染対策上重要である。高頻度接触面</a:t>
                  </a:r>
                  <a:r>
                    <a:rPr lang="ja-JP" altLang="en-US"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については、使用の都度消毒を⾏う必要はない。</a:t>
                  </a:r>
                  <a:br>
                    <a:rPr lang="en-US"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br>
                  <a:r>
                    <a:rPr lang="en-US"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COVID-19</a:t>
                  </a:r>
                  <a:r>
                    <a:rPr lang="ja-JP" altLang="en-US"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患者が退室（退院）時に病室内の消毒をする。</a:t>
                  </a:r>
                  <a:endParaRPr lang="en-US" altLang="ja-JP" sz="1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sp>
            <p:nvSpPr>
              <p:cNvPr id="5" name="テキスト ボックス 4">
                <a:extLst>
                  <a:ext uri="{FF2B5EF4-FFF2-40B4-BE49-F238E27FC236}">
                    <a16:creationId xmlns:a16="http://schemas.microsoft.com/office/drawing/2014/main" id="{03796451-8B69-458A-99A8-DC6FA2B52BE6}"/>
                  </a:ext>
                </a:extLst>
              </p:cNvPr>
              <p:cNvSpPr txBox="1"/>
              <p:nvPr/>
            </p:nvSpPr>
            <p:spPr>
              <a:xfrm>
                <a:off x="-2058797" y="5036435"/>
                <a:ext cx="2037418" cy="234900"/>
              </a:xfrm>
              <a:prstGeom prst="rect">
                <a:avLst/>
              </a:prstGeom>
              <a:solidFill>
                <a:schemeClr val="bg1"/>
              </a:solidFill>
            </p:spPr>
            <p:txBody>
              <a:bodyPr wrap="square" rtlCol="0">
                <a:spAutoFit/>
              </a:bodyPr>
              <a:lstStyle/>
              <a:p>
                <a:r>
                  <a:rPr kumimoji="1" lang="ja-JP" altLang="en-US" sz="1100" b="1" dirty="0">
                    <a:solidFill>
                      <a:schemeClr val="accent1"/>
                    </a:solidFill>
                    <a:latin typeface="メイリオ" panose="020B0604030504040204" pitchFamily="50" charset="-128"/>
                    <a:ea typeface="メイリオ" panose="020B0604030504040204" pitchFamily="50" charset="-128"/>
                  </a:rPr>
                  <a:t>感染者発生時の環境整備</a:t>
                </a:r>
                <a:endParaRPr kumimoji="1" lang="en-US" altLang="ja-JP" sz="1100" b="1" dirty="0">
                  <a:solidFill>
                    <a:schemeClr val="accent1"/>
                  </a:solidFill>
                  <a:latin typeface="メイリオ" panose="020B0604030504040204" pitchFamily="50" charset="-128"/>
                  <a:ea typeface="メイリオ" panose="020B0604030504040204" pitchFamily="50" charset="-128"/>
                </a:endParaRPr>
              </a:p>
            </p:txBody>
          </p:sp>
        </p:grpSp>
        <p:pic>
          <p:nvPicPr>
            <p:cNvPr id="8" name="図 7" descr="グラフィカル ユーザー インターフェイス, アプリケーション&#10;&#10;自動的に生成された説明">
              <a:extLst>
                <a:ext uri="{FF2B5EF4-FFF2-40B4-BE49-F238E27FC236}">
                  <a16:creationId xmlns:a16="http://schemas.microsoft.com/office/drawing/2014/main" id="{274B2CB7-A91A-4BFB-8800-C14ED9F440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2683" y="1436441"/>
              <a:ext cx="756000" cy="756000"/>
            </a:xfrm>
            <a:prstGeom prst="rect">
              <a:avLst/>
            </a:prstGeom>
          </p:spPr>
        </p:pic>
      </p:grpSp>
      <p:grpSp>
        <p:nvGrpSpPr>
          <p:cNvPr id="17" name="グループ化 16">
            <a:extLst>
              <a:ext uri="{FF2B5EF4-FFF2-40B4-BE49-F238E27FC236}">
                <a16:creationId xmlns:a16="http://schemas.microsoft.com/office/drawing/2014/main" id="{C350A1DD-1954-48AD-90DF-58CA3E00AE92}"/>
              </a:ext>
            </a:extLst>
          </p:cNvPr>
          <p:cNvGrpSpPr/>
          <p:nvPr/>
        </p:nvGrpSpPr>
        <p:grpSpPr>
          <a:xfrm>
            <a:off x="428169" y="358041"/>
            <a:ext cx="6010220" cy="3013809"/>
            <a:chOff x="423890" y="3463276"/>
            <a:chExt cx="6010220" cy="3013809"/>
          </a:xfrm>
        </p:grpSpPr>
        <p:sp>
          <p:nvSpPr>
            <p:cNvPr id="14" name="四角形: 角を丸くする 13">
              <a:extLst>
                <a:ext uri="{FF2B5EF4-FFF2-40B4-BE49-F238E27FC236}">
                  <a16:creationId xmlns:a16="http://schemas.microsoft.com/office/drawing/2014/main" id="{C5848210-CCD5-49F7-95A6-634BA0C2F703}"/>
                </a:ext>
              </a:extLst>
            </p:cNvPr>
            <p:cNvSpPr/>
            <p:nvPr/>
          </p:nvSpPr>
          <p:spPr>
            <a:xfrm>
              <a:off x="461476" y="3748313"/>
              <a:ext cx="5972634" cy="27287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A8AAE92C-8A61-4C57-8419-2C0D7CD32F76}"/>
                </a:ext>
              </a:extLst>
            </p:cNvPr>
            <p:cNvSpPr txBox="1"/>
            <p:nvPr/>
          </p:nvSpPr>
          <p:spPr>
            <a:xfrm>
              <a:off x="2360410" y="3929905"/>
              <a:ext cx="1479036" cy="261610"/>
            </a:xfrm>
            <a:prstGeom prst="rect">
              <a:avLst/>
            </a:prstGeom>
            <a:noFill/>
          </p:spPr>
          <p:txBody>
            <a:bodyPr wrap="square" rtlCol="0">
              <a:spAutoFit/>
            </a:bodyPr>
            <a:lstStyle/>
            <a:p>
              <a:r>
                <a:rPr kumimoji="1" lang="ja-JP" altLang="en-US" sz="1100" b="1" dirty="0">
                  <a:solidFill>
                    <a:schemeClr val="accent1"/>
                  </a:solidFill>
                  <a:latin typeface="メイリオ" panose="020B0604030504040204" pitchFamily="50" charset="-128"/>
                  <a:ea typeface="メイリオ" panose="020B0604030504040204" pitchFamily="50" charset="-128"/>
                </a:rPr>
                <a:t>　水回りの環境整備</a:t>
              </a:r>
            </a:p>
          </p:txBody>
        </p:sp>
        <p:sp>
          <p:nvSpPr>
            <p:cNvPr id="12" name="テキスト ボックス 11">
              <a:extLst>
                <a:ext uri="{FF2B5EF4-FFF2-40B4-BE49-F238E27FC236}">
                  <a16:creationId xmlns:a16="http://schemas.microsoft.com/office/drawing/2014/main" id="{FF56AF64-3D10-455B-A647-04349BD8CF90}"/>
                </a:ext>
              </a:extLst>
            </p:cNvPr>
            <p:cNvSpPr txBox="1"/>
            <p:nvPr/>
          </p:nvSpPr>
          <p:spPr>
            <a:xfrm>
              <a:off x="610728" y="4315581"/>
              <a:ext cx="5629122" cy="1926168"/>
            </a:xfrm>
            <a:prstGeom prst="rect">
              <a:avLst/>
            </a:prstGeom>
            <a:noFill/>
          </p:spPr>
          <p:txBody>
            <a:bodyPr wrap="square" rtlCol="0">
              <a:spAutoFit/>
            </a:bodyPr>
            <a:lstStyle/>
            <a:p>
              <a:pPr marL="171450" indent="-171450">
                <a:lnSpc>
                  <a:spcPts val="1560"/>
                </a:lnSpc>
                <a:buFont typeface="Wingdings" panose="05000000000000000000" pitchFamily="2" charset="2"/>
                <a:buChar char="n"/>
              </a:pPr>
              <a:r>
                <a:rPr kumimoji="1" lang="ja-JP" altLang="en-US" sz="1000" dirty="0">
                  <a:latin typeface="メイリオ" panose="020B0604030504040204" pitchFamily="50" charset="-128"/>
                  <a:ea typeface="メイリオ" panose="020B0604030504040204" pitchFamily="50" charset="-128"/>
                </a:rPr>
                <a:t>手洗い後や器具洗浄後には、シンク周りの水の飛び散りをふき取る。</a:t>
              </a:r>
              <a:endParaRPr kumimoji="1" lang="en-US" altLang="ja-JP" sz="1000" dirty="0">
                <a:latin typeface="メイリオ" panose="020B0604030504040204" pitchFamily="50" charset="-128"/>
                <a:ea typeface="メイリオ" panose="020B0604030504040204" pitchFamily="50" charset="-128"/>
              </a:endParaRPr>
            </a:p>
            <a:p>
              <a:pPr marL="171450" indent="-171450">
                <a:lnSpc>
                  <a:spcPts val="1560"/>
                </a:lnSpc>
                <a:buFont typeface="Wingdings" panose="05000000000000000000" pitchFamily="2" charset="2"/>
                <a:buChar char="n"/>
              </a:pPr>
              <a:endParaRPr kumimoji="1" lang="en-US" altLang="ja-JP" sz="1000" dirty="0">
                <a:latin typeface="メイリオ" panose="020B0604030504040204" pitchFamily="50" charset="-128"/>
                <a:ea typeface="メイリオ" panose="020B0604030504040204" pitchFamily="50" charset="-128"/>
              </a:endParaRPr>
            </a:p>
            <a:p>
              <a:pPr marL="171450" indent="-171450">
                <a:lnSpc>
                  <a:spcPts val="1560"/>
                </a:lnSpc>
                <a:buFont typeface="Wingdings" panose="05000000000000000000" pitchFamily="2" charset="2"/>
                <a:buChar char="n"/>
              </a:pPr>
              <a:r>
                <a:rPr kumimoji="1" lang="ja-JP" altLang="en-US" sz="1000" dirty="0">
                  <a:latin typeface="メイリオ" panose="020B0604030504040204" pitchFamily="50" charset="-128"/>
                  <a:ea typeface="メイリオ" panose="020B0604030504040204" pitchFamily="50" charset="-128"/>
                </a:rPr>
                <a:t>水撥ねが届く範囲に清潔物品（</a:t>
              </a:r>
              <a:r>
                <a:rPr kumimoji="1" lang="en-US" altLang="ja-JP" sz="1000" dirty="0">
                  <a:latin typeface="メイリオ" panose="020B0604030504040204" pitchFamily="50" charset="-128"/>
                  <a:ea typeface="メイリオ" panose="020B0604030504040204" pitchFamily="50" charset="-128"/>
                </a:rPr>
                <a:t>PPE</a:t>
              </a:r>
              <a:r>
                <a:rPr kumimoji="1" lang="ja-JP" altLang="en-US" sz="1000" dirty="0">
                  <a:latin typeface="メイリオ" panose="020B0604030504040204" pitchFamily="50" charset="-128"/>
                  <a:ea typeface="メイリオ" panose="020B0604030504040204" pitchFamily="50" charset="-128"/>
                </a:rPr>
                <a:t>、滅菌物、消毒後の器材等）は置かない。</a:t>
              </a:r>
              <a:endParaRPr kumimoji="1" lang="en-US" altLang="ja-JP" sz="1000" dirty="0">
                <a:latin typeface="メイリオ" panose="020B0604030504040204" pitchFamily="50" charset="-128"/>
                <a:ea typeface="メイリオ" panose="020B0604030504040204" pitchFamily="50" charset="-128"/>
              </a:endParaRPr>
            </a:p>
            <a:p>
              <a:pPr marL="171450" indent="-171450">
                <a:lnSpc>
                  <a:spcPts val="1560"/>
                </a:lnSpc>
                <a:buFont typeface="Wingdings" panose="05000000000000000000" pitchFamily="2" charset="2"/>
                <a:buChar char="n"/>
              </a:pPr>
              <a:endParaRPr kumimoji="1" lang="en-US" altLang="ja-JP" sz="1000" dirty="0">
                <a:latin typeface="メイリオ" panose="020B0604030504040204" pitchFamily="50" charset="-128"/>
                <a:ea typeface="メイリオ" panose="020B0604030504040204" pitchFamily="50" charset="-128"/>
              </a:endParaRPr>
            </a:p>
            <a:p>
              <a:pPr marL="171450" indent="-171450">
                <a:lnSpc>
                  <a:spcPts val="1560"/>
                </a:lnSpc>
                <a:buFont typeface="Wingdings" panose="05000000000000000000" pitchFamily="2" charset="2"/>
                <a:buChar char="n"/>
              </a:pPr>
              <a:r>
                <a:rPr kumimoji="1" lang="ja-JP" altLang="en-US" sz="1000" dirty="0">
                  <a:latin typeface="メイリオ" panose="020B0604030504040204" pitchFamily="50" charset="-128"/>
                  <a:ea typeface="メイリオ" panose="020B0604030504040204" pitchFamily="50" charset="-128"/>
                </a:rPr>
                <a:t>水回りの物品は必要最小限にする。（液体石けん、ペーパータオル、手指の保湿剤のみ等）</a:t>
              </a:r>
              <a:endParaRPr kumimoji="1" lang="en-US" altLang="ja-JP" sz="1000" dirty="0">
                <a:latin typeface="メイリオ" panose="020B0604030504040204" pitchFamily="50" charset="-128"/>
                <a:ea typeface="メイリオ" panose="020B0604030504040204" pitchFamily="50" charset="-128"/>
              </a:endParaRPr>
            </a:p>
            <a:p>
              <a:pPr marL="171450" indent="-171450">
                <a:lnSpc>
                  <a:spcPts val="1560"/>
                </a:lnSpc>
                <a:buFont typeface="Wingdings" panose="05000000000000000000" pitchFamily="2" charset="2"/>
                <a:buChar char="n"/>
              </a:pPr>
              <a:endParaRPr kumimoji="1" lang="en-US" altLang="ja-JP" sz="1000" dirty="0">
                <a:latin typeface="メイリオ" panose="020B0604030504040204" pitchFamily="50" charset="-128"/>
                <a:ea typeface="メイリオ" panose="020B0604030504040204" pitchFamily="50" charset="-128"/>
              </a:endParaRPr>
            </a:p>
            <a:p>
              <a:pPr marL="171450" indent="-171450">
                <a:lnSpc>
                  <a:spcPts val="1560"/>
                </a:lnSpc>
                <a:buFont typeface="Wingdings" panose="05000000000000000000" pitchFamily="2" charset="2"/>
                <a:buChar char="n"/>
              </a:pPr>
              <a:r>
                <a:rPr kumimoji="1" lang="ja-JP" altLang="en-US" sz="1000" dirty="0">
                  <a:latin typeface="メイリオ" panose="020B0604030504040204" pitchFamily="50" charset="-128"/>
                  <a:ea typeface="メイリオ" panose="020B0604030504040204" pitchFamily="50" charset="-128"/>
                </a:rPr>
                <a:t>シンクで使用するスポンジは、乾燥させて管理する。</a:t>
              </a:r>
              <a:endParaRPr kumimoji="1" lang="en-US" altLang="ja-JP" sz="1000" dirty="0">
                <a:latin typeface="メイリオ" panose="020B0604030504040204" pitchFamily="50" charset="-128"/>
                <a:ea typeface="メイリオ" panose="020B0604030504040204" pitchFamily="50" charset="-128"/>
              </a:endParaRPr>
            </a:p>
            <a:p>
              <a:pPr marL="171450" indent="-171450">
                <a:lnSpc>
                  <a:spcPts val="1560"/>
                </a:lnSpc>
                <a:buFont typeface="Wingdings" panose="05000000000000000000" pitchFamily="2" charset="2"/>
                <a:buChar char="n"/>
              </a:pPr>
              <a:endParaRPr kumimoji="1" lang="en-US" altLang="ja-JP" sz="1000" dirty="0">
                <a:latin typeface="メイリオ" panose="020B0604030504040204" pitchFamily="50" charset="-128"/>
                <a:ea typeface="メイリオ" panose="020B0604030504040204" pitchFamily="50" charset="-128"/>
              </a:endParaRPr>
            </a:p>
            <a:p>
              <a:pPr marL="171450" indent="-171450">
                <a:lnSpc>
                  <a:spcPts val="1560"/>
                </a:lnSpc>
                <a:buFont typeface="Wingdings" panose="05000000000000000000" pitchFamily="2" charset="2"/>
                <a:buChar char="n"/>
              </a:pPr>
              <a:r>
                <a:rPr kumimoji="1" lang="ja-JP" altLang="en-US" sz="1000" dirty="0">
                  <a:latin typeface="メイリオ" panose="020B0604030504040204" pitchFamily="50" charset="-128"/>
                  <a:ea typeface="メイリオ" panose="020B0604030504040204" pitchFamily="50" charset="-128"/>
                </a:rPr>
                <a:t>湿潤環境は細菌が繁殖しやすいため、タオルや雑巾などを濡れた状態で置いたままにしない。</a:t>
              </a:r>
              <a:endParaRPr kumimoji="1" lang="en-US" altLang="ja-JP" sz="1000" dirty="0">
                <a:latin typeface="メイリオ" panose="020B0604030504040204" pitchFamily="50" charset="-128"/>
                <a:ea typeface="メイリオ" panose="020B0604030504040204" pitchFamily="50" charset="-128"/>
              </a:endParaRPr>
            </a:p>
          </p:txBody>
        </p:sp>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445AF470-F5EA-4ED2-931C-555B63F918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3890" y="3463276"/>
              <a:ext cx="756000" cy="756000"/>
            </a:xfrm>
            <a:prstGeom prst="rect">
              <a:avLst/>
            </a:prstGeom>
          </p:spPr>
        </p:pic>
      </p:grpSp>
    </p:spTree>
    <p:extLst>
      <p:ext uri="{BB962C8B-B14F-4D97-AF65-F5344CB8AC3E}">
        <p14:creationId xmlns:p14="http://schemas.microsoft.com/office/powerpoint/2010/main" val="1899326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グループ化 56">
            <a:extLst>
              <a:ext uri="{FF2B5EF4-FFF2-40B4-BE49-F238E27FC236}">
                <a16:creationId xmlns:a16="http://schemas.microsoft.com/office/drawing/2014/main" id="{09728E50-9967-414F-8793-64BE57DE84D6}"/>
              </a:ext>
            </a:extLst>
          </p:cNvPr>
          <p:cNvGrpSpPr/>
          <p:nvPr/>
        </p:nvGrpSpPr>
        <p:grpSpPr>
          <a:xfrm>
            <a:off x="521354" y="5701731"/>
            <a:ext cx="5992057" cy="3796748"/>
            <a:chOff x="530664" y="5678265"/>
            <a:chExt cx="5992057" cy="3796748"/>
          </a:xfrm>
        </p:grpSpPr>
        <p:grpSp>
          <p:nvGrpSpPr>
            <p:cNvPr id="55" name="グループ化 54">
              <a:extLst>
                <a:ext uri="{FF2B5EF4-FFF2-40B4-BE49-F238E27FC236}">
                  <a16:creationId xmlns:a16="http://schemas.microsoft.com/office/drawing/2014/main" id="{FA48C4FD-D575-4ECD-A18E-9E240E55E2A1}"/>
                </a:ext>
              </a:extLst>
            </p:cNvPr>
            <p:cNvGrpSpPr/>
            <p:nvPr/>
          </p:nvGrpSpPr>
          <p:grpSpPr>
            <a:xfrm>
              <a:off x="530664" y="5678265"/>
              <a:ext cx="5992057" cy="3796748"/>
              <a:chOff x="530664" y="5678265"/>
              <a:chExt cx="5992057" cy="3796748"/>
            </a:xfrm>
          </p:grpSpPr>
          <p:grpSp>
            <p:nvGrpSpPr>
              <p:cNvPr id="53" name="グループ化 52">
                <a:extLst>
                  <a:ext uri="{FF2B5EF4-FFF2-40B4-BE49-F238E27FC236}">
                    <a16:creationId xmlns:a16="http://schemas.microsoft.com/office/drawing/2014/main" id="{1FFD4532-C5F6-4DAF-9DEE-28E1300BEC72}"/>
                  </a:ext>
                </a:extLst>
              </p:cNvPr>
              <p:cNvGrpSpPr/>
              <p:nvPr/>
            </p:nvGrpSpPr>
            <p:grpSpPr>
              <a:xfrm>
                <a:off x="530665" y="5781527"/>
                <a:ext cx="5992056" cy="3595233"/>
                <a:chOff x="-4437512" y="3177549"/>
                <a:chExt cx="6858000" cy="4114800"/>
              </a:xfrm>
            </p:grpSpPr>
            <p:grpSp>
              <p:nvGrpSpPr>
                <p:cNvPr id="25" name="グループ化 24">
                  <a:extLst>
                    <a:ext uri="{FF2B5EF4-FFF2-40B4-BE49-F238E27FC236}">
                      <a16:creationId xmlns:a16="http://schemas.microsoft.com/office/drawing/2014/main" id="{DC235603-F1E3-4C5A-9444-CD2B73FA02DE}"/>
                    </a:ext>
                  </a:extLst>
                </p:cNvPr>
                <p:cNvGrpSpPr/>
                <p:nvPr/>
              </p:nvGrpSpPr>
              <p:grpSpPr>
                <a:xfrm>
                  <a:off x="-4437512" y="3177549"/>
                  <a:ext cx="6858000" cy="4114800"/>
                  <a:chOff x="-4591967" y="3489134"/>
                  <a:chExt cx="6858000" cy="4114800"/>
                </a:xfrm>
              </p:grpSpPr>
              <p:grpSp>
                <p:nvGrpSpPr>
                  <p:cNvPr id="16" name="グループ化 15">
                    <a:extLst>
                      <a:ext uri="{FF2B5EF4-FFF2-40B4-BE49-F238E27FC236}">
                        <a16:creationId xmlns:a16="http://schemas.microsoft.com/office/drawing/2014/main" id="{12C72A0C-A5F0-41E1-BB67-5706102E6FD9}"/>
                      </a:ext>
                    </a:extLst>
                  </p:cNvPr>
                  <p:cNvGrpSpPr/>
                  <p:nvPr/>
                </p:nvGrpSpPr>
                <p:grpSpPr>
                  <a:xfrm>
                    <a:off x="-4591967" y="3489134"/>
                    <a:ext cx="6858000" cy="4114800"/>
                    <a:chOff x="-4591967" y="3489134"/>
                    <a:chExt cx="6858000" cy="4114800"/>
                  </a:xfrm>
                </p:grpSpPr>
                <p:pic>
                  <p:nvPicPr>
                    <p:cNvPr id="12" name="図 11">
                      <a:extLst>
                        <a:ext uri="{FF2B5EF4-FFF2-40B4-BE49-F238E27FC236}">
                          <a16:creationId xmlns:a16="http://schemas.microsoft.com/office/drawing/2014/main" id="{6890E8CB-0619-4F77-AB39-43493A675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1967" y="3489134"/>
                      <a:ext cx="6858000" cy="4114800"/>
                    </a:xfrm>
                    <a:prstGeom prst="rect">
                      <a:avLst/>
                    </a:prstGeom>
                  </p:spPr>
                </p:pic>
                <p:pic>
                  <p:nvPicPr>
                    <p:cNvPr id="11" name="図 10">
                      <a:extLst>
                        <a:ext uri="{FF2B5EF4-FFF2-40B4-BE49-F238E27FC236}">
                          <a16:creationId xmlns:a16="http://schemas.microsoft.com/office/drawing/2014/main" id="{71A35904-554A-43E4-8D08-8C4E53DF5B6F}"/>
                        </a:ext>
                      </a:extLst>
                    </p:cNvPr>
                    <p:cNvPicPr>
                      <a:picLocks noChangeAspect="1"/>
                    </p:cNvPicPr>
                    <p:nvPr/>
                  </p:nvPicPr>
                  <p:blipFill rotWithShape="1">
                    <a:blip r:embed="rId3">
                      <a:duotone>
                        <a:prstClr val="black"/>
                        <a:schemeClr val="tx1">
                          <a:tint val="45000"/>
                          <a:satMod val="400000"/>
                        </a:schemeClr>
                      </a:duotone>
                      <a:extLst>
                        <a:ext uri="{BEBA8EAE-BF5A-486C-A8C5-ECC9F3942E4B}">
                          <a14:imgProps xmlns:a14="http://schemas.microsoft.com/office/drawing/2010/main">
                            <a14:imgLayer r:embed="rId4">
                              <a14:imgEffect>
                                <a14:backgroundRemoval t="45387" b="56101" l="57166" r="69646">
                                  <a14:foregroundMark x1="69485" y1="46131" x2="69646" y2="46615"/>
                                  <a14:foregroundMark x1="67713" y1="45499" x2="67874" y2="45424"/>
                                  <a14:foregroundMark x1="63607" y1="55692" x2="64332" y2="55097"/>
                                  <a14:foregroundMark x1="63929" y1="56101" x2="64010" y2="55766"/>
                                </a14:backgroundRemoval>
                              </a14:imgEffect>
                            </a14:imgLayer>
                          </a14:imgProps>
                        </a:ext>
                      </a:extLst>
                    </a:blip>
                    <a:srcRect l="55827" t="44254" r="29397" b="43145"/>
                    <a:stretch/>
                  </p:blipFill>
                  <p:spPr>
                    <a:xfrm rot="19048750">
                      <a:off x="-3553822" y="6141554"/>
                      <a:ext cx="85580" cy="157956"/>
                    </a:xfrm>
                    <a:prstGeom prst="rect">
                      <a:avLst/>
                    </a:prstGeom>
                  </p:spPr>
                </p:pic>
                <p:pic>
                  <p:nvPicPr>
                    <p:cNvPr id="47" name="図 46">
                      <a:extLst>
                        <a:ext uri="{FF2B5EF4-FFF2-40B4-BE49-F238E27FC236}">
                          <a16:creationId xmlns:a16="http://schemas.microsoft.com/office/drawing/2014/main" id="{F87FDD73-0AB9-4396-9AAD-76307DD1CDC7}"/>
                        </a:ext>
                      </a:extLst>
                    </p:cNvPr>
                    <p:cNvPicPr>
                      <a:picLocks noChangeAspect="1"/>
                    </p:cNvPicPr>
                    <p:nvPr/>
                  </p:nvPicPr>
                  <p:blipFill rotWithShape="1">
                    <a:blip r:embed="rId3">
                      <a:duotone>
                        <a:prstClr val="black"/>
                        <a:schemeClr val="tx1">
                          <a:tint val="45000"/>
                          <a:satMod val="400000"/>
                        </a:schemeClr>
                      </a:duotone>
                      <a:extLst>
                        <a:ext uri="{BEBA8EAE-BF5A-486C-A8C5-ECC9F3942E4B}">
                          <a14:imgProps xmlns:a14="http://schemas.microsoft.com/office/drawing/2010/main">
                            <a14:imgLayer r:embed="rId4">
                              <a14:imgEffect>
                                <a14:backgroundRemoval t="45387" b="56101" l="57166" r="69646">
                                  <a14:foregroundMark x1="69485" y1="46131" x2="69646" y2="46615"/>
                                  <a14:foregroundMark x1="67713" y1="45499" x2="67874" y2="45424"/>
                                  <a14:foregroundMark x1="63607" y1="55692" x2="64332" y2="55097"/>
                                  <a14:foregroundMark x1="63929" y1="56101" x2="64010" y2="55766"/>
                                </a14:backgroundRemoval>
                              </a14:imgEffect>
                            </a14:imgLayer>
                          </a14:imgProps>
                        </a:ext>
                      </a:extLst>
                    </a:blip>
                    <a:srcRect l="55827" t="44254" r="29397" b="43145"/>
                    <a:stretch/>
                  </p:blipFill>
                  <p:spPr>
                    <a:xfrm rot="20719653">
                      <a:off x="-3510155" y="6153961"/>
                      <a:ext cx="92912" cy="171488"/>
                    </a:xfrm>
                    <a:prstGeom prst="rect">
                      <a:avLst/>
                    </a:prstGeom>
                  </p:spPr>
                </p:pic>
              </p:grpSp>
              <p:pic>
                <p:nvPicPr>
                  <p:cNvPr id="72" name="図 71" descr="ロゴ&#10;&#10;自動的に生成された説明">
                    <a:extLst>
                      <a:ext uri="{FF2B5EF4-FFF2-40B4-BE49-F238E27FC236}">
                        <a16:creationId xmlns:a16="http://schemas.microsoft.com/office/drawing/2014/main" id="{A1F8299A-B03C-4473-B9F6-623D33B03805}"/>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rot="20378953" flipH="1">
                    <a:off x="-4058017" y="6836391"/>
                    <a:ext cx="136780" cy="137557"/>
                  </a:xfrm>
                  <a:prstGeom prst="rect">
                    <a:avLst/>
                  </a:prstGeom>
                </p:spPr>
              </p:pic>
              <p:pic>
                <p:nvPicPr>
                  <p:cNvPr id="73" name="図 72" descr="ロゴ&#10;&#10;自動的に生成された説明">
                    <a:extLst>
                      <a:ext uri="{FF2B5EF4-FFF2-40B4-BE49-F238E27FC236}">
                        <a16:creationId xmlns:a16="http://schemas.microsoft.com/office/drawing/2014/main" id="{760F7CB2-7BE8-443E-AC90-777C68435D39}"/>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rot="20378953" flipH="1">
                    <a:off x="-3924238" y="6744036"/>
                    <a:ext cx="129826" cy="130564"/>
                  </a:xfrm>
                  <a:prstGeom prst="rect">
                    <a:avLst/>
                  </a:prstGeom>
                </p:spPr>
              </p:pic>
            </p:grpSp>
            <p:grpSp>
              <p:nvGrpSpPr>
                <p:cNvPr id="50" name="グループ化 49">
                  <a:extLst>
                    <a:ext uri="{FF2B5EF4-FFF2-40B4-BE49-F238E27FC236}">
                      <a16:creationId xmlns:a16="http://schemas.microsoft.com/office/drawing/2014/main" id="{F4F6F612-EACE-4DCE-803D-07318379BF65}"/>
                    </a:ext>
                  </a:extLst>
                </p:cNvPr>
                <p:cNvGrpSpPr/>
                <p:nvPr/>
              </p:nvGrpSpPr>
              <p:grpSpPr>
                <a:xfrm>
                  <a:off x="-1127097" y="4979167"/>
                  <a:ext cx="546167" cy="516351"/>
                  <a:chOff x="-1127097" y="4979167"/>
                  <a:chExt cx="546167" cy="516351"/>
                </a:xfrm>
              </p:grpSpPr>
              <p:grpSp>
                <p:nvGrpSpPr>
                  <p:cNvPr id="29" name="グループ化 28">
                    <a:extLst>
                      <a:ext uri="{FF2B5EF4-FFF2-40B4-BE49-F238E27FC236}">
                        <a16:creationId xmlns:a16="http://schemas.microsoft.com/office/drawing/2014/main" id="{FF7F6438-7783-49B5-9096-DD7E9016FA1C}"/>
                      </a:ext>
                    </a:extLst>
                  </p:cNvPr>
                  <p:cNvGrpSpPr/>
                  <p:nvPr/>
                </p:nvGrpSpPr>
                <p:grpSpPr>
                  <a:xfrm rot="19844922" flipH="1">
                    <a:off x="-1127097" y="4979167"/>
                    <a:ext cx="546167" cy="498015"/>
                    <a:chOff x="1524761" y="7505466"/>
                    <a:chExt cx="546167" cy="498015"/>
                  </a:xfrm>
                </p:grpSpPr>
                <p:cxnSp>
                  <p:nvCxnSpPr>
                    <p:cNvPr id="39" name="直線コネクタ 38">
                      <a:extLst>
                        <a:ext uri="{FF2B5EF4-FFF2-40B4-BE49-F238E27FC236}">
                          <a16:creationId xmlns:a16="http://schemas.microsoft.com/office/drawing/2014/main" id="{1EAAA6B8-F4CF-4D24-ADD8-3373419852C3}"/>
                        </a:ext>
                      </a:extLst>
                    </p:cNvPr>
                    <p:cNvCxnSpPr>
                      <a:cxnSpLocks/>
                    </p:cNvCxnSpPr>
                    <p:nvPr/>
                  </p:nvCxnSpPr>
                  <p:spPr>
                    <a:xfrm rot="19844922" flipV="1">
                      <a:off x="1633807" y="7711481"/>
                      <a:ext cx="437121" cy="137002"/>
                    </a:xfrm>
                    <a:prstGeom prst="line">
                      <a:avLst/>
                    </a:prstGeom>
                    <a:ln w="190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489034F5-FB5F-48DD-9C79-D6260AD8FEE3}"/>
                        </a:ext>
                      </a:extLst>
                    </p:cNvPr>
                    <p:cNvCxnSpPr>
                      <a:cxnSpLocks/>
                    </p:cNvCxnSpPr>
                    <p:nvPr/>
                  </p:nvCxnSpPr>
                  <p:spPr>
                    <a:xfrm rot="19844922" flipV="1">
                      <a:off x="1552388" y="7547945"/>
                      <a:ext cx="400236" cy="119112"/>
                    </a:xfrm>
                    <a:prstGeom prst="line">
                      <a:avLst/>
                    </a:prstGeom>
                    <a:ln w="190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90EB2735-30BB-456C-97AB-8B609777DED9}"/>
                        </a:ext>
                      </a:extLst>
                    </p:cNvPr>
                    <p:cNvCxnSpPr>
                      <a:cxnSpLocks/>
                    </p:cNvCxnSpPr>
                    <p:nvPr/>
                  </p:nvCxnSpPr>
                  <p:spPr>
                    <a:xfrm rot="19844922" flipV="1">
                      <a:off x="1524761" y="7505466"/>
                      <a:ext cx="417410" cy="124675"/>
                    </a:xfrm>
                    <a:prstGeom prst="line">
                      <a:avLst/>
                    </a:prstGeom>
                    <a:ln w="190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4F79C71-95F3-43C4-B8CB-7748295943C5}"/>
                        </a:ext>
                      </a:extLst>
                    </p:cNvPr>
                    <p:cNvCxnSpPr>
                      <a:cxnSpLocks/>
                    </p:cNvCxnSpPr>
                    <p:nvPr/>
                  </p:nvCxnSpPr>
                  <p:spPr>
                    <a:xfrm rot="19844922" flipV="1">
                      <a:off x="1574050" y="7588314"/>
                      <a:ext cx="396511" cy="116703"/>
                    </a:xfrm>
                    <a:prstGeom prst="line">
                      <a:avLst/>
                    </a:prstGeom>
                    <a:ln w="190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C3017855-D6F3-4C93-B046-7CF5D1E6E7F2}"/>
                        </a:ext>
                      </a:extLst>
                    </p:cNvPr>
                    <p:cNvCxnSpPr>
                      <a:cxnSpLocks/>
                    </p:cNvCxnSpPr>
                    <p:nvPr/>
                  </p:nvCxnSpPr>
                  <p:spPr>
                    <a:xfrm rot="19844922" flipV="1">
                      <a:off x="1591440" y="7629143"/>
                      <a:ext cx="407807" cy="132925"/>
                    </a:xfrm>
                    <a:prstGeom prst="line">
                      <a:avLst/>
                    </a:prstGeom>
                    <a:ln w="190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7459532B-885E-4513-AEC2-CF67D9F6AFBD}"/>
                        </a:ext>
                      </a:extLst>
                    </p:cNvPr>
                    <p:cNvCxnSpPr>
                      <a:cxnSpLocks/>
                    </p:cNvCxnSpPr>
                    <p:nvPr/>
                  </p:nvCxnSpPr>
                  <p:spPr>
                    <a:xfrm flipV="1">
                      <a:off x="1680362" y="7568841"/>
                      <a:ext cx="305426" cy="325321"/>
                    </a:xfrm>
                    <a:prstGeom prst="line">
                      <a:avLst/>
                    </a:prstGeom>
                    <a:ln w="190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EB8B0563-75B0-4A7E-9E57-9C9882C0488E}"/>
                        </a:ext>
                      </a:extLst>
                    </p:cNvPr>
                    <p:cNvCxnSpPr>
                      <a:cxnSpLocks/>
                    </p:cNvCxnSpPr>
                    <p:nvPr/>
                  </p:nvCxnSpPr>
                  <p:spPr>
                    <a:xfrm flipV="1">
                      <a:off x="1869275" y="7711227"/>
                      <a:ext cx="185226" cy="216000"/>
                    </a:xfrm>
                    <a:prstGeom prst="line">
                      <a:avLst/>
                    </a:prstGeom>
                    <a:ln w="190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642B2B47-E890-4838-8209-3E9B9CCF4CC1}"/>
                        </a:ext>
                      </a:extLst>
                    </p:cNvPr>
                    <p:cNvCxnSpPr>
                      <a:cxnSpLocks/>
                    </p:cNvCxnSpPr>
                    <p:nvPr/>
                  </p:nvCxnSpPr>
                  <p:spPr>
                    <a:xfrm rot="19844922" flipV="1">
                      <a:off x="1718820" y="7898465"/>
                      <a:ext cx="124290" cy="47297"/>
                    </a:xfrm>
                    <a:prstGeom prst="line">
                      <a:avLst/>
                    </a:prstGeom>
                    <a:ln w="190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DB24D951-5812-4877-B5CD-34915069B4AA}"/>
                        </a:ext>
                      </a:extLst>
                    </p:cNvPr>
                    <p:cNvCxnSpPr>
                      <a:cxnSpLocks/>
                    </p:cNvCxnSpPr>
                    <p:nvPr/>
                  </p:nvCxnSpPr>
                  <p:spPr>
                    <a:xfrm flipV="1">
                      <a:off x="1755308" y="7903570"/>
                      <a:ext cx="90969" cy="99911"/>
                    </a:xfrm>
                    <a:prstGeom prst="line">
                      <a:avLst/>
                    </a:prstGeom>
                    <a:ln w="190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grpSp>
              <p:cxnSp>
                <p:nvCxnSpPr>
                  <p:cNvPr id="79" name="直線コネクタ 78">
                    <a:extLst>
                      <a:ext uri="{FF2B5EF4-FFF2-40B4-BE49-F238E27FC236}">
                        <a16:creationId xmlns:a16="http://schemas.microsoft.com/office/drawing/2014/main" id="{99AB9B85-1B81-4C43-BAA3-E421B3C53D50}"/>
                      </a:ext>
                    </a:extLst>
                  </p:cNvPr>
                  <p:cNvCxnSpPr>
                    <a:cxnSpLocks/>
                  </p:cNvCxnSpPr>
                  <p:nvPr/>
                </p:nvCxnSpPr>
                <p:spPr>
                  <a:xfrm rot="19844922" flipH="1" flipV="1">
                    <a:off x="-804804" y="5395607"/>
                    <a:ext cx="90969" cy="99911"/>
                  </a:xfrm>
                  <a:prstGeom prst="line">
                    <a:avLst/>
                  </a:prstGeom>
                  <a:ln w="190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grpSp>
          </p:grpSp>
          <p:sp>
            <p:nvSpPr>
              <p:cNvPr id="14" name="正方形/長方形 13">
                <a:extLst>
                  <a:ext uri="{FF2B5EF4-FFF2-40B4-BE49-F238E27FC236}">
                    <a16:creationId xmlns:a16="http://schemas.microsoft.com/office/drawing/2014/main" id="{54EC4801-0735-490C-B8D9-63197CF1F577}"/>
                  </a:ext>
                </a:extLst>
              </p:cNvPr>
              <p:cNvSpPr/>
              <p:nvPr/>
            </p:nvSpPr>
            <p:spPr>
              <a:xfrm>
                <a:off x="530664" y="5678265"/>
                <a:ext cx="5784639" cy="379674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6" name="四角形: 角を丸くする 55">
              <a:extLst>
                <a:ext uri="{FF2B5EF4-FFF2-40B4-BE49-F238E27FC236}">
                  <a16:creationId xmlns:a16="http://schemas.microsoft.com/office/drawing/2014/main" id="{C3515342-FD2B-4F1D-A2B9-02B527470406}"/>
                </a:ext>
              </a:extLst>
            </p:cNvPr>
            <p:cNvSpPr/>
            <p:nvPr/>
          </p:nvSpPr>
          <p:spPr>
            <a:xfrm rot="666361">
              <a:off x="4635251" y="7556279"/>
              <a:ext cx="131559" cy="58148"/>
            </a:xfrm>
            <a:prstGeom prst="roundRect">
              <a:avLst/>
            </a:prstGeom>
            <a:solidFill>
              <a:srgbClr val="FF0000">
                <a:alpha val="4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0" name="四角形: 角を丸くする 79">
              <a:extLst>
                <a:ext uri="{FF2B5EF4-FFF2-40B4-BE49-F238E27FC236}">
                  <a16:creationId xmlns:a16="http://schemas.microsoft.com/office/drawing/2014/main" id="{DEC7B607-4301-4E07-9FFC-D1FE787D5FE4}"/>
                </a:ext>
              </a:extLst>
            </p:cNvPr>
            <p:cNvSpPr/>
            <p:nvPr/>
          </p:nvSpPr>
          <p:spPr>
            <a:xfrm rot="16200000">
              <a:off x="4785074" y="7583577"/>
              <a:ext cx="124572" cy="45719"/>
            </a:xfrm>
            <a:prstGeom prst="roundRect">
              <a:avLst/>
            </a:prstGeom>
            <a:solidFill>
              <a:srgbClr val="FF0000">
                <a:alpha val="4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2" name="スライド番号プレースホルダー 1">
            <a:extLst>
              <a:ext uri="{FF2B5EF4-FFF2-40B4-BE49-F238E27FC236}">
                <a16:creationId xmlns:a16="http://schemas.microsoft.com/office/drawing/2014/main" id="{3F14F250-3061-4B9A-9EA7-DB1B0AC065BC}"/>
              </a:ext>
            </a:extLst>
          </p:cNvPr>
          <p:cNvSpPr>
            <a:spLocks noGrp="1"/>
          </p:cNvSpPr>
          <p:nvPr>
            <p:ph type="sldNum" sz="quarter" idx="12"/>
          </p:nvPr>
        </p:nvSpPr>
        <p:spPr/>
        <p:txBody>
          <a:bodyPr/>
          <a:lstStyle/>
          <a:p>
            <a:fld id="{698D96D4-A717-436E-8A31-61B20D5A5D02}" type="slidenum">
              <a:rPr kumimoji="1" lang="ja-JP" altLang="en-US" smtClean="0"/>
              <a:t>38</a:t>
            </a:fld>
            <a:endParaRPr kumimoji="1" lang="ja-JP" altLang="en-US"/>
          </a:p>
        </p:txBody>
      </p:sp>
      <p:sp>
        <p:nvSpPr>
          <p:cNvPr id="17" name="テキスト ボックス 16">
            <a:extLst>
              <a:ext uri="{FF2B5EF4-FFF2-40B4-BE49-F238E27FC236}">
                <a16:creationId xmlns:a16="http://schemas.microsoft.com/office/drawing/2014/main" id="{DAC20EEC-EE26-4FE5-A8A7-E454D600A72E}"/>
              </a:ext>
            </a:extLst>
          </p:cNvPr>
          <p:cNvSpPr txBox="1"/>
          <p:nvPr/>
        </p:nvSpPr>
        <p:spPr>
          <a:xfrm>
            <a:off x="464204" y="949121"/>
            <a:ext cx="881306" cy="276999"/>
          </a:xfrm>
          <a:prstGeom prst="rect">
            <a:avLst/>
          </a:prstGeom>
          <a:noFill/>
        </p:spPr>
        <p:txBody>
          <a:bodyPr wrap="square" rtlCol="0">
            <a:spAutoFit/>
          </a:bodyPr>
          <a:lstStyle/>
          <a:p>
            <a:r>
              <a:rPr kumimoji="1" lang="en-US" altLang="ja-JP" sz="1200" b="1" dirty="0">
                <a:latin typeface="メイリオ" panose="020B0604030504040204" pitchFamily="50" charset="-128"/>
                <a:ea typeface="メイリオ" panose="020B0604030504040204" pitchFamily="50" charset="-128"/>
              </a:rPr>
              <a:t>1</a:t>
            </a:r>
            <a:r>
              <a:rPr kumimoji="1" lang="ja-JP" altLang="en-US" sz="1200" b="1" dirty="0">
                <a:latin typeface="メイリオ" panose="020B0604030504040204" pitchFamily="50" charset="-128"/>
                <a:ea typeface="メイリオ" panose="020B0604030504040204" pitchFamily="50" charset="-128"/>
              </a:rPr>
              <a:t>）病室</a:t>
            </a:r>
          </a:p>
        </p:txBody>
      </p:sp>
      <p:sp>
        <p:nvSpPr>
          <p:cNvPr id="18" name="テキスト ボックス 17">
            <a:extLst>
              <a:ext uri="{FF2B5EF4-FFF2-40B4-BE49-F238E27FC236}">
                <a16:creationId xmlns:a16="http://schemas.microsoft.com/office/drawing/2014/main" id="{E29B5FE7-2AA1-4899-9D36-C8817C692B61}"/>
              </a:ext>
            </a:extLst>
          </p:cNvPr>
          <p:cNvSpPr txBox="1"/>
          <p:nvPr/>
        </p:nvSpPr>
        <p:spPr>
          <a:xfrm>
            <a:off x="487751" y="408255"/>
            <a:ext cx="2991588" cy="292388"/>
          </a:xfrm>
          <a:prstGeom prst="rect">
            <a:avLst/>
          </a:prstGeom>
          <a:noFill/>
        </p:spPr>
        <p:txBody>
          <a:bodyPr wrap="square" rtlCol="0">
            <a:spAutoFit/>
          </a:bodyPr>
          <a:lstStyle/>
          <a:p>
            <a:pPr marL="342900" indent="-342900">
              <a:buFont typeface="+mj-lt"/>
              <a:buAutoNum type="arabicPeriod" startAt="3"/>
            </a:pPr>
            <a:r>
              <a:rPr kumimoji="1" lang="ja-JP" altLang="en-US" sz="1300" b="1" dirty="0">
                <a:latin typeface="メイリオ" panose="020B0604030504040204" pitchFamily="50" charset="-128"/>
                <a:ea typeface="メイリオ" panose="020B0604030504040204" pitchFamily="50" charset="-128"/>
              </a:rPr>
              <a:t>高頻度接触面の例</a:t>
            </a:r>
            <a:endParaRPr kumimoji="1" lang="en-US" altLang="ja-JP" sz="1300" b="1"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85764B1E-9FD9-493F-BA82-E41FF1B45221}"/>
              </a:ext>
            </a:extLst>
          </p:cNvPr>
          <p:cNvSpPr txBox="1"/>
          <p:nvPr/>
        </p:nvSpPr>
        <p:spPr>
          <a:xfrm>
            <a:off x="464393" y="671705"/>
            <a:ext cx="6126907" cy="246221"/>
          </a:xfrm>
          <a:prstGeom prst="rect">
            <a:avLst/>
          </a:prstGeom>
          <a:noFill/>
        </p:spPr>
        <p:txBody>
          <a:bodyPr wrap="square" rtlCol="0">
            <a:spAutoFit/>
          </a:bodyPr>
          <a:lstStyle/>
          <a:p>
            <a:r>
              <a:rPr kumimoji="1" lang="ja-JP" altLang="en-US" sz="1000" b="1" dirty="0">
                <a:latin typeface="メイリオ" panose="020B0604030504040204" pitchFamily="50" charset="-128"/>
                <a:ea typeface="メイリオ" panose="020B0604030504040204" pitchFamily="50" charset="-128"/>
              </a:rPr>
              <a:t>高頻度接触面（</a:t>
            </a:r>
            <a:r>
              <a:rPr kumimoji="1" lang="ja-JP" altLang="en-US" sz="1000" b="1" dirty="0">
                <a:solidFill>
                  <a:srgbClr val="FF0000"/>
                </a:solidFill>
                <a:latin typeface="メイリオ" panose="020B0604030504040204" pitchFamily="50" charset="-128"/>
                <a:ea typeface="メイリオ" panose="020B0604030504040204" pitchFamily="50" charset="-128"/>
              </a:rPr>
              <a:t>赤色で表示</a:t>
            </a:r>
            <a:r>
              <a:rPr kumimoji="1" lang="ja-JP" altLang="en-US" sz="1000" b="1"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は、清掃用クロスで</a:t>
            </a:r>
            <a:r>
              <a:rPr kumimoji="1" lang="en-US" altLang="ja-JP" sz="1000" dirty="0">
                <a:latin typeface="メイリオ" panose="020B0604030504040204" pitchFamily="50" charset="-128"/>
                <a:ea typeface="メイリオ" panose="020B0604030504040204" pitchFamily="50" charset="-128"/>
              </a:rPr>
              <a:t>1</a:t>
            </a:r>
            <a:r>
              <a:rPr kumimoji="1" lang="ja-JP" altLang="en-US" sz="1000" dirty="0">
                <a:latin typeface="メイリオ" panose="020B0604030504040204" pitchFamily="50" charset="-128"/>
                <a:ea typeface="メイリオ" panose="020B0604030504040204" pitchFamily="50" charset="-128"/>
              </a:rPr>
              <a:t>日</a:t>
            </a:r>
            <a:r>
              <a:rPr kumimoji="1" lang="en-US" altLang="ja-JP" sz="1000" dirty="0">
                <a:latin typeface="メイリオ" panose="020B0604030504040204" pitchFamily="50" charset="-128"/>
                <a:ea typeface="メイリオ" panose="020B0604030504040204" pitchFamily="50" charset="-128"/>
              </a:rPr>
              <a:t>1</a:t>
            </a:r>
            <a:r>
              <a:rPr kumimoji="1" lang="ja-JP" altLang="en-US" sz="1000" dirty="0">
                <a:latin typeface="メイリオ" panose="020B0604030504040204" pitchFamily="50" charset="-128"/>
                <a:ea typeface="メイリオ" panose="020B0604030504040204" pitchFamily="50" charset="-128"/>
              </a:rPr>
              <a:t>回以上拭くことを業務スケジュールに組むとよい</a:t>
            </a:r>
            <a:r>
              <a:rPr kumimoji="1" lang="ja-JP" altLang="en-US" sz="1000" b="1" dirty="0">
                <a:latin typeface="メイリオ" panose="020B0604030504040204" pitchFamily="50" charset="-128"/>
                <a:ea typeface="メイリオ" panose="020B0604030504040204" pitchFamily="50" charset="-128"/>
              </a:rPr>
              <a:t>。</a:t>
            </a:r>
          </a:p>
        </p:txBody>
      </p:sp>
      <p:sp>
        <p:nvSpPr>
          <p:cNvPr id="20" name="テキスト ボックス 19">
            <a:extLst>
              <a:ext uri="{FF2B5EF4-FFF2-40B4-BE49-F238E27FC236}">
                <a16:creationId xmlns:a16="http://schemas.microsoft.com/office/drawing/2014/main" id="{1972A112-31BD-46A0-BC76-9CD24792CF66}"/>
              </a:ext>
            </a:extLst>
          </p:cNvPr>
          <p:cNvSpPr txBox="1"/>
          <p:nvPr/>
        </p:nvSpPr>
        <p:spPr>
          <a:xfrm>
            <a:off x="464204" y="5390115"/>
            <a:ext cx="2021821" cy="276999"/>
          </a:xfrm>
          <a:prstGeom prst="rect">
            <a:avLst/>
          </a:prstGeom>
          <a:noFill/>
        </p:spPr>
        <p:txBody>
          <a:bodyPr wrap="square" rtlCol="0">
            <a:spAutoFit/>
          </a:bodyPr>
          <a:lstStyle/>
          <a:p>
            <a:r>
              <a:rPr kumimoji="1" lang="en-US" altLang="ja-JP" sz="1200" b="1" dirty="0">
                <a:latin typeface="メイリオ" panose="020B0604030504040204" pitchFamily="50" charset="-128"/>
                <a:ea typeface="メイリオ" panose="020B0604030504040204" pitchFamily="50" charset="-128"/>
              </a:rPr>
              <a:t>2</a:t>
            </a:r>
            <a:r>
              <a:rPr kumimoji="1" lang="ja-JP" altLang="en-US" sz="1200" b="1" dirty="0">
                <a:latin typeface="メイリオ" panose="020B0604030504040204" pitchFamily="50" charset="-128"/>
                <a:ea typeface="メイリオ" panose="020B0604030504040204" pitchFamily="50" charset="-128"/>
              </a:rPr>
              <a:t>）ナースステーション</a:t>
            </a:r>
          </a:p>
        </p:txBody>
      </p:sp>
      <p:grpSp>
        <p:nvGrpSpPr>
          <p:cNvPr id="15" name="グループ化 14">
            <a:extLst>
              <a:ext uri="{FF2B5EF4-FFF2-40B4-BE49-F238E27FC236}">
                <a16:creationId xmlns:a16="http://schemas.microsoft.com/office/drawing/2014/main" id="{03F415AD-0B36-4763-B97D-4E82F21DC0D3}"/>
              </a:ext>
            </a:extLst>
          </p:cNvPr>
          <p:cNvGrpSpPr/>
          <p:nvPr/>
        </p:nvGrpSpPr>
        <p:grpSpPr>
          <a:xfrm>
            <a:off x="521354" y="1221485"/>
            <a:ext cx="5784639" cy="3970359"/>
            <a:chOff x="521354" y="1030985"/>
            <a:chExt cx="5784639" cy="3970359"/>
          </a:xfrm>
        </p:grpSpPr>
        <p:pic>
          <p:nvPicPr>
            <p:cNvPr id="4" name="図 3" descr="ダイアグラム, 設計図&#10;&#10;自動的に生成された説明">
              <a:extLst>
                <a:ext uri="{FF2B5EF4-FFF2-40B4-BE49-F238E27FC236}">
                  <a16:creationId xmlns:a16="http://schemas.microsoft.com/office/drawing/2014/main" id="{B9BB5AD5-C830-4CEB-88B8-7A910A203697}"/>
                </a:ext>
              </a:extLst>
            </p:cNvPr>
            <p:cNvPicPr>
              <a:picLocks noChangeAspect="1"/>
            </p:cNvPicPr>
            <p:nvPr/>
          </p:nvPicPr>
          <p:blipFill rotWithShape="1">
            <a:blip r:embed="rId6">
              <a:extLst>
                <a:ext uri="{28A0092B-C50C-407E-A947-70E740481C1C}">
                  <a14:useLocalDpi xmlns:a14="http://schemas.microsoft.com/office/drawing/2010/main" val="0"/>
                </a:ext>
              </a:extLst>
            </a:blip>
            <a:srcRect t="12399" r="15426"/>
            <a:stretch/>
          </p:blipFill>
          <p:spPr>
            <a:xfrm>
              <a:off x="923926" y="1042249"/>
              <a:ext cx="5068526" cy="3959095"/>
            </a:xfrm>
            <a:prstGeom prst="rect">
              <a:avLst/>
            </a:prstGeom>
          </p:spPr>
        </p:pic>
        <p:sp>
          <p:nvSpPr>
            <p:cNvPr id="13" name="正方形/長方形 12">
              <a:extLst>
                <a:ext uri="{FF2B5EF4-FFF2-40B4-BE49-F238E27FC236}">
                  <a16:creationId xmlns:a16="http://schemas.microsoft.com/office/drawing/2014/main" id="{9C6FEDD1-ADDF-406F-B916-1629693A98A2}"/>
                </a:ext>
              </a:extLst>
            </p:cNvPr>
            <p:cNvSpPr/>
            <p:nvPr/>
          </p:nvSpPr>
          <p:spPr>
            <a:xfrm>
              <a:off x="521354" y="1030985"/>
              <a:ext cx="5784639" cy="379674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4" name="グループ化 63">
              <a:extLst>
                <a:ext uri="{FF2B5EF4-FFF2-40B4-BE49-F238E27FC236}">
                  <a16:creationId xmlns:a16="http://schemas.microsoft.com/office/drawing/2014/main" id="{7132C4BC-24E3-442E-B9A1-54BC69AE9DC5}"/>
                </a:ext>
              </a:extLst>
            </p:cNvPr>
            <p:cNvGrpSpPr/>
            <p:nvPr/>
          </p:nvGrpSpPr>
          <p:grpSpPr>
            <a:xfrm>
              <a:off x="1526485" y="4361236"/>
              <a:ext cx="1300590" cy="331635"/>
              <a:chOff x="1071538" y="4393097"/>
              <a:chExt cx="1335271" cy="331635"/>
            </a:xfrm>
          </p:grpSpPr>
          <p:sp>
            <p:nvSpPr>
              <p:cNvPr id="62" name="吹き出し: 角を丸めた四角形 61">
                <a:extLst>
                  <a:ext uri="{FF2B5EF4-FFF2-40B4-BE49-F238E27FC236}">
                    <a16:creationId xmlns:a16="http://schemas.microsoft.com/office/drawing/2014/main" id="{D7CDD8C6-190F-49D1-934C-C47550CA5B76}"/>
                  </a:ext>
                </a:extLst>
              </p:cNvPr>
              <p:cNvSpPr/>
              <p:nvPr/>
            </p:nvSpPr>
            <p:spPr>
              <a:xfrm>
                <a:off x="1071538" y="4393097"/>
                <a:ext cx="1176362" cy="319852"/>
              </a:xfrm>
              <a:prstGeom prst="wedgeRoundRectCallout">
                <a:avLst>
                  <a:gd name="adj1" fmla="val 94194"/>
                  <a:gd name="adj2" fmla="val -19226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80250046-A714-443B-BEF2-106684BF2E58}"/>
                  </a:ext>
                </a:extLst>
              </p:cNvPr>
              <p:cNvSpPr txBox="1"/>
              <p:nvPr/>
            </p:nvSpPr>
            <p:spPr>
              <a:xfrm>
                <a:off x="1071538" y="4416955"/>
                <a:ext cx="1335271" cy="307777"/>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調節レバーやテーブルの</a:t>
                </a:r>
                <a:endParaRPr kumimoji="1" lang="en-US" altLang="ja-JP" sz="700" dirty="0">
                  <a:latin typeface="メイリオ" panose="020B0604030504040204" pitchFamily="50" charset="-128"/>
                  <a:ea typeface="メイリオ" panose="020B0604030504040204" pitchFamily="50" charset="-128"/>
                </a:endParaRPr>
              </a:p>
              <a:p>
                <a:r>
                  <a:rPr kumimoji="1" lang="ja-JP" altLang="en-US" sz="700" dirty="0">
                    <a:latin typeface="メイリオ" panose="020B0604030504040204" pitchFamily="50" charset="-128"/>
                    <a:ea typeface="メイリオ" panose="020B0604030504040204" pitchFamily="50" charset="-128"/>
                  </a:rPr>
                  <a:t>縁裏も拭く。</a:t>
                </a:r>
                <a:endParaRPr kumimoji="1" lang="ja-JP" altLang="en-US" sz="600" dirty="0">
                  <a:latin typeface="メイリオ" panose="020B0604030504040204" pitchFamily="50" charset="-128"/>
                  <a:ea typeface="メイリオ" panose="020B0604030504040204" pitchFamily="50" charset="-128"/>
                </a:endParaRPr>
              </a:p>
            </p:txBody>
          </p:sp>
        </p:grpSp>
        <p:grpSp>
          <p:nvGrpSpPr>
            <p:cNvPr id="9" name="グループ化 8">
              <a:extLst>
                <a:ext uri="{FF2B5EF4-FFF2-40B4-BE49-F238E27FC236}">
                  <a16:creationId xmlns:a16="http://schemas.microsoft.com/office/drawing/2014/main" id="{4C16BAD0-25EC-4ED9-B9B1-5A6E919D7005}"/>
                </a:ext>
              </a:extLst>
            </p:cNvPr>
            <p:cNvGrpSpPr/>
            <p:nvPr/>
          </p:nvGrpSpPr>
          <p:grpSpPr>
            <a:xfrm>
              <a:off x="559643" y="1902749"/>
              <a:ext cx="1431364" cy="360799"/>
              <a:chOff x="595961" y="2078268"/>
              <a:chExt cx="1431364" cy="360799"/>
            </a:xfrm>
          </p:grpSpPr>
          <p:sp>
            <p:nvSpPr>
              <p:cNvPr id="5" name="吹き出し: 角を丸めた四角形 4">
                <a:extLst>
                  <a:ext uri="{FF2B5EF4-FFF2-40B4-BE49-F238E27FC236}">
                    <a16:creationId xmlns:a16="http://schemas.microsoft.com/office/drawing/2014/main" id="{E938F707-0F25-4690-962D-8673246DBDD5}"/>
                  </a:ext>
                </a:extLst>
              </p:cNvPr>
              <p:cNvSpPr/>
              <p:nvPr/>
            </p:nvSpPr>
            <p:spPr>
              <a:xfrm>
                <a:off x="595961" y="2078268"/>
                <a:ext cx="1376628" cy="360799"/>
              </a:xfrm>
              <a:prstGeom prst="wedgeRoundRectCallout">
                <a:avLst>
                  <a:gd name="adj1" fmla="val 25909"/>
                  <a:gd name="adj2" fmla="val 14170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94578CD-AE64-4BD0-9494-4B13989D3BC3}"/>
                  </a:ext>
                </a:extLst>
              </p:cNvPr>
              <p:cNvSpPr txBox="1"/>
              <p:nvPr/>
            </p:nvSpPr>
            <p:spPr>
              <a:xfrm>
                <a:off x="607971" y="2114586"/>
                <a:ext cx="1419354" cy="307777"/>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カーテンは消毒できないため、触れたら手指消毒をする。</a:t>
                </a:r>
              </a:p>
            </p:txBody>
          </p:sp>
        </p:grpSp>
      </p:grpSp>
      <p:grpSp>
        <p:nvGrpSpPr>
          <p:cNvPr id="69" name="グループ化 68">
            <a:extLst>
              <a:ext uri="{FF2B5EF4-FFF2-40B4-BE49-F238E27FC236}">
                <a16:creationId xmlns:a16="http://schemas.microsoft.com/office/drawing/2014/main" id="{2D122E65-58BB-497D-9AEE-07B0A2130E11}"/>
              </a:ext>
            </a:extLst>
          </p:cNvPr>
          <p:cNvGrpSpPr/>
          <p:nvPr/>
        </p:nvGrpSpPr>
        <p:grpSpPr>
          <a:xfrm>
            <a:off x="741586" y="9033095"/>
            <a:ext cx="1569797" cy="446959"/>
            <a:chOff x="1147383" y="8858250"/>
            <a:chExt cx="1569797" cy="446959"/>
          </a:xfrm>
        </p:grpSpPr>
        <p:sp>
          <p:nvSpPr>
            <p:cNvPr id="67" name="吹き出し: 角を丸めた四角形 66">
              <a:extLst>
                <a:ext uri="{FF2B5EF4-FFF2-40B4-BE49-F238E27FC236}">
                  <a16:creationId xmlns:a16="http://schemas.microsoft.com/office/drawing/2014/main" id="{5B912537-DD07-4AC4-9F8F-3A6E9BFB2D80}"/>
                </a:ext>
              </a:extLst>
            </p:cNvPr>
            <p:cNvSpPr/>
            <p:nvPr/>
          </p:nvSpPr>
          <p:spPr>
            <a:xfrm>
              <a:off x="1147383" y="8858250"/>
              <a:ext cx="1514131" cy="407244"/>
            </a:xfrm>
            <a:prstGeom prst="wedgeRoundRectCallout">
              <a:avLst>
                <a:gd name="adj1" fmla="val 45614"/>
                <a:gd name="adj2" fmla="val -12722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E8D7BBAD-06A5-4B80-B545-005FFC80079B}"/>
                </a:ext>
              </a:extLst>
            </p:cNvPr>
            <p:cNvSpPr txBox="1"/>
            <p:nvPr/>
          </p:nvSpPr>
          <p:spPr>
            <a:xfrm>
              <a:off x="1203049" y="8889711"/>
              <a:ext cx="1514131" cy="415498"/>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作業前に拭いて薬剤が汚染することを防ぐ。</a:t>
              </a:r>
              <a:endParaRPr kumimoji="1" lang="en-US" altLang="ja-JP" sz="700" dirty="0">
                <a:latin typeface="メイリオ" panose="020B0604030504040204" pitchFamily="50" charset="-128"/>
                <a:ea typeface="メイリオ" panose="020B0604030504040204" pitchFamily="50" charset="-128"/>
              </a:endParaRPr>
            </a:p>
            <a:p>
              <a:r>
                <a:rPr kumimoji="1" lang="ja-JP" altLang="en-US" sz="700" dirty="0">
                  <a:latin typeface="メイリオ" panose="020B0604030504040204" pitchFamily="50" charset="-128"/>
                  <a:ea typeface="メイリオ" panose="020B0604030504040204" pitchFamily="50" charset="-128"/>
                </a:rPr>
                <a:t>作業後は汚れを拭きとる。</a:t>
              </a:r>
              <a:endParaRPr kumimoji="1" lang="ja-JP" altLang="en-US" sz="600" dirty="0">
                <a:latin typeface="メイリオ" panose="020B0604030504040204" pitchFamily="50" charset="-128"/>
                <a:ea typeface="メイリオ" panose="020B0604030504040204" pitchFamily="50" charset="-128"/>
              </a:endParaRPr>
            </a:p>
          </p:txBody>
        </p:sp>
      </p:grpSp>
      <p:grpSp>
        <p:nvGrpSpPr>
          <p:cNvPr id="35" name="グループ化 34">
            <a:extLst>
              <a:ext uri="{FF2B5EF4-FFF2-40B4-BE49-F238E27FC236}">
                <a16:creationId xmlns:a16="http://schemas.microsoft.com/office/drawing/2014/main" id="{AC550DCF-DF22-466F-B13C-2A24995CEFBC}"/>
              </a:ext>
            </a:extLst>
          </p:cNvPr>
          <p:cNvGrpSpPr/>
          <p:nvPr/>
        </p:nvGrpSpPr>
        <p:grpSpPr>
          <a:xfrm>
            <a:off x="4815190" y="7757005"/>
            <a:ext cx="910311" cy="910311"/>
            <a:chOff x="4814295" y="7237084"/>
            <a:chExt cx="999149" cy="999149"/>
          </a:xfrm>
        </p:grpSpPr>
        <p:pic>
          <p:nvPicPr>
            <p:cNvPr id="28" name="図 27">
              <a:extLst>
                <a:ext uri="{FF2B5EF4-FFF2-40B4-BE49-F238E27FC236}">
                  <a16:creationId xmlns:a16="http://schemas.microsoft.com/office/drawing/2014/main" id="{4F7A12DF-019E-4A28-9A3D-7187A0E8A189}"/>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4814295" y="7237084"/>
              <a:ext cx="999149" cy="999149"/>
            </a:xfrm>
            <a:prstGeom prst="rect">
              <a:avLst/>
            </a:prstGeom>
          </p:spPr>
        </p:pic>
        <p:cxnSp>
          <p:nvCxnSpPr>
            <p:cNvPr id="31" name="直線コネクタ 30">
              <a:extLst>
                <a:ext uri="{FF2B5EF4-FFF2-40B4-BE49-F238E27FC236}">
                  <a16:creationId xmlns:a16="http://schemas.microsoft.com/office/drawing/2014/main" id="{0685CBF5-058E-46A8-9CFC-B3670FF57BC7}"/>
                </a:ext>
              </a:extLst>
            </p:cNvPr>
            <p:cNvCxnSpPr/>
            <p:nvPr/>
          </p:nvCxnSpPr>
          <p:spPr>
            <a:xfrm>
              <a:off x="5237621" y="7661638"/>
              <a:ext cx="195262" cy="30978"/>
            </a:xfrm>
            <a:prstGeom prst="line">
              <a:avLst/>
            </a:prstGeom>
            <a:ln w="127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
          <p:nvSpPr>
            <p:cNvPr id="34" name="直角三角形 33">
              <a:extLst>
                <a:ext uri="{FF2B5EF4-FFF2-40B4-BE49-F238E27FC236}">
                  <a16:creationId xmlns:a16="http://schemas.microsoft.com/office/drawing/2014/main" id="{E3227B91-9312-4E5E-AED9-C2756B59D33E}"/>
                </a:ext>
              </a:extLst>
            </p:cNvPr>
            <p:cNvSpPr/>
            <p:nvPr/>
          </p:nvSpPr>
          <p:spPr>
            <a:xfrm rot="20061873">
              <a:off x="5250676" y="7653906"/>
              <a:ext cx="55898" cy="46444"/>
            </a:xfrm>
            <a:prstGeom prst="rtTriangle">
              <a:avLst/>
            </a:prstGeom>
            <a:solidFill>
              <a:srgbClr val="FF0000">
                <a:alpha val="5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15438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FD4F342-14C6-41E7-AE46-E23C3733F64C}"/>
              </a:ext>
            </a:extLst>
          </p:cNvPr>
          <p:cNvSpPr>
            <a:spLocks noGrp="1"/>
          </p:cNvSpPr>
          <p:nvPr>
            <p:ph type="sldNum" sz="quarter" idx="12"/>
          </p:nvPr>
        </p:nvSpPr>
        <p:spPr/>
        <p:txBody>
          <a:bodyPr/>
          <a:lstStyle/>
          <a:p>
            <a:fld id="{698D96D4-A717-436E-8A31-61B20D5A5D02}" type="slidenum">
              <a:rPr kumimoji="1" lang="ja-JP" altLang="en-US" smtClean="0"/>
              <a:t>39</a:t>
            </a:fld>
            <a:endParaRPr kumimoji="1" lang="ja-JP" altLang="en-US"/>
          </a:p>
        </p:txBody>
      </p:sp>
      <p:grpSp>
        <p:nvGrpSpPr>
          <p:cNvPr id="60" name="グループ化 59">
            <a:extLst>
              <a:ext uri="{FF2B5EF4-FFF2-40B4-BE49-F238E27FC236}">
                <a16:creationId xmlns:a16="http://schemas.microsoft.com/office/drawing/2014/main" id="{DF29ABC8-D101-4972-A876-84D5977DDC1C}"/>
              </a:ext>
            </a:extLst>
          </p:cNvPr>
          <p:cNvGrpSpPr/>
          <p:nvPr/>
        </p:nvGrpSpPr>
        <p:grpSpPr>
          <a:xfrm>
            <a:off x="964565" y="5577048"/>
            <a:ext cx="1715053" cy="1947603"/>
            <a:chOff x="3973838" y="6578267"/>
            <a:chExt cx="2247900" cy="2552700"/>
          </a:xfrm>
        </p:grpSpPr>
        <p:pic>
          <p:nvPicPr>
            <p:cNvPr id="56" name="図 55">
              <a:extLst>
                <a:ext uri="{FF2B5EF4-FFF2-40B4-BE49-F238E27FC236}">
                  <a16:creationId xmlns:a16="http://schemas.microsoft.com/office/drawing/2014/main" id="{D57C244B-9F24-414C-958F-115613379DBB}"/>
                </a:ext>
              </a:extLst>
            </p:cNvPr>
            <p:cNvPicPr>
              <a:picLocks noChangeAspect="1"/>
            </p:cNvPicPr>
            <p:nvPr/>
          </p:nvPicPr>
          <p:blipFill>
            <a:blip r:embed="rId2">
              <a:grayscl/>
            </a:blip>
            <a:stretch>
              <a:fillRect/>
            </a:stretch>
          </p:blipFill>
          <p:spPr>
            <a:xfrm>
              <a:off x="3973838" y="6578267"/>
              <a:ext cx="2247900" cy="2552700"/>
            </a:xfrm>
            <a:prstGeom prst="rect">
              <a:avLst/>
            </a:prstGeom>
          </p:spPr>
        </p:pic>
        <p:sp>
          <p:nvSpPr>
            <p:cNvPr id="59" name="フローチャート: 端子 58">
              <a:extLst>
                <a:ext uri="{FF2B5EF4-FFF2-40B4-BE49-F238E27FC236}">
                  <a16:creationId xmlns:a16="http://schemas.microsoft.com/office/drawing/2014/main" id="{5BD630AF-5860-4FC1-81EC-E0C6E7C0A387}"/>
                </a:ext>
              </a:extLst>
            </p:cNvPr>
            <p:cNvSpPr/>
            <p:nvPr/>
          </p:nvSpPr>
          <p:spPr>
            <a:xfrm rot="2325103">
              <a:off x="4274209" y="7670890"/>
              <a:ext cx="172073" cy="448330"/>
            </a:xfrm>
            <a:prstGeom prst="flowChartTerminator">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4" name="グループ化 113">
            <a:extLst>
              <a:ext uri="{FF2B5EF4-FFF2-40B4-BE49-F238E27FC236}">
                <a16:creationId xmlns:a16="http://schemas.microsoft.com/office/drawing/2014/main" id="{7F81ADE5-17D5-44FF-899D-40597587473B}"/>
              </a:ext>
            </a:extLst>
          </p:cNvPr>
          <p:cNvGrpSpPr/>
          <p:nvPr/>
        </p:nvGrpSpPr>
        <p:grpSpPr>
          <a:xfrm>
            <a:off x="655682" y="751232"/>
            <a:ext cx="5646587" cy="3325326"/>
            <a:chOff x="655682" y="751232"/>
            <a:chExt cx="5646587" cy="3325326"/>
          </a:xfrm>
        </p:grpSpPr>
        <p:grpSp>
          <p:nvGrpSpPr>
            <p:cNvPr id="32" name="グループ化 31">
              <a:extLst>
                <a:ext uri="{FF2B5EF4-FFF2-40B4-BE49-F238E27FC236}">
                  <a16:creationId xmlns:a16="http://schemas.microsoft.com/office/drawing/2014/main" id="{09CE6A82-4D28-4BA6-9413-2AAB1C56AF3E}"/>
                </a:ext>
              </a:extLst>
            </p:cNvPr>
            <p:cNvGrpSpPr/>
            <p:nvPr/>
          </p:nvGrpSpPr>
          <p:grpSpPr>
            <a:xfrm>
              <a:off x="859017" y="751232"/>
              <a:ext cx="5443252" cy="3325326"/>
              <a:chOff x="70854" y="408981"/>
              <a:chExt cx="6132150" cy="3746179"/>
            </a:xfrm>
          </p:grpSpPr>
          <p:pic>
            <p:nvPicPr>
              <p:cNvPr id="3" name="図 2" descr="棒グラフ が含まれている画像&#10;&#10;自動的に生成された説明">
                <a:extLst>
                  <a:ext uri="{FF2B5EF4-FFF2-40B4-BE49-F238E27FC236}">
                    <a16:creationId xmlns:a16="http://schemas.microsoft.com/office/drawing/2014/main" id="{C29234F3-6603-4963-A094-651BE7AAD0B5}"/>
                  </a:ext>
                </a:extLst>
              </p:cNvPr>
              <p:cNvPicPr>
                <a:picLocks noChangeAspect="1"/>
              </p:cNvPicPr>
              <p:nvPr/>
            </p:nvPicPr>
            <p:blipFill rotWithShape="1">
              <a:blip r:embed="rId3">
                <a:extLst>
                  <a:ext uri="{28A0092B-C50C-407E-A947-70E740481C1C}">
                    <a14:useLocalDpi xmlns:a14="http://schemas.microsoft.com/office/drawing/2010/main" val="0"/>
                  </a:ext>
                </a:extLst>
              </a:blip>
              <a:srcRect l="1923"/>
              <a:stretch/>
            </p:blipFill>
            <p:spPr>
              <a:xfrm>
                <a:off x="70854" y="408981"/>
                <a:ext cx="6132150" cy="3746179"/>
              </a:xfrm>
              <a:prstGeom prst="rect">
                <a:avLst/>
              </a:prstGeom>
            </p:spPr>
          </p:pic>
          <p:grpSp>
            <p:nvGrpSpPr>
              <p:cNvPr id="7" name="グループ化 6">
                <a:extLst>
                  <a:ext uri="{FF2B5EF4-FFF2-40B4-BE49-F238E27FC236}">
                    <a16:creationId xmlns:a16="http://schemas.microsoft.com/office/drawing/2014/main" id="{8E9AE9C1-DF48-4318-8BFA-7473F26B7C5D}"/>
                  </a:ext>
                </a:extLst>
              </p:cNvPr>
              <p:cNvGrpSpPr/>
              <p:nvPr/>
            </p:nvGrpSpPr>
            <p:grpSpPr>
              <a:xfrm>
                <a:off x="443261" y="2291104"/>
                <a:ext cx="150158" cy="276892"/>
                <a:chOff x="443261" y="2690872"/>
                <a:chExt cx="150158" cy="276892"/>
              </a:xfrm>
            </p:grpSpPr>
            <p:pic>
              <p:nvPicPr>
                <p:cNvPr id="5" name="図 4">
                  <a:extLst>
                    <a:ext uri="{FF2B5EF4-FFF2-40B4-BE49-F238E27FC236}">
                      <a16:creationId xmlns:a16="http://schemas.microsoft.com/office/drawing/2014/main" id="{A7B2ECE2-EE20-4AA7-95BC-2602579E54E1}"/>
                    </a:ext>
                  </a:extLst>
                </p:cNvPr>
                <p:cNvPicPr/>
                <p:nvPr/>
              </p:nvPicPr>
              <p:blipFill rotWithShape="1">
                <a:blip r:embed="rId4" cstate="print">
                  <a:grayscl/>
                  <a:extLst>
                    <a:ext uri="{28A0092B-C50C-407E-A947-70E740481C1C}">
                      <a14:useLocalDpi xmlns:a14="http://schemas.microsoft.com/office/drawing/2010/main" val="0"/>
                    </a:ext>
                  </a:extLst>
                </a:blip>
                <a:srcRect l="21426" t="19387" r="62930" b="32109"/>
                <a:stretch/>
              </p:blipFill>
              <p:spPr bwMode="auto">
                <a:xfrm>
                  <a:off x="443261" y="2690872"/>
                  <a:ext cx="150158" cy="276892"/>
                </a:xfrm>
                <a:prstGeom prst="rect">
                  <a:avLst/>
                </a:prstGeom>
                <a:noFill/>
                <a:ln>
                  <a:noFill/>
                </a:ln>
              </p:spPr>
            </p:pic>
            <p:sp>
              <p:nvSpPr>
                <p:cNvPr id="6" name="正方形/長方形 5">
                  <a:extLst>
                    <a:ext uri="{FF2B5EF4-FFF2-40B4-BE49-F238E27FC236}">
                      <a16:creationId xmlns:a16="http://schemas.microsoft.com/office/drawing/2014/main" id="{2BFF4AC3-DD04-447A-A9E6-1942D40B3F31}"/>
                    </a:ext>
                  </a:extLst>
                </p:cNvPr>
                <p:cNvSpPr/>
                <p:nvPr/>
              </p:nvSpPr>
              <p:spPr>
                <a:xfrm>
                  <a:off x="457550" y="2720872"/>
                  <a:ext cx="126139" cy="232601"/>
                </a:xfrm>
                <a:prstGeom prst="rect">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grpSp>
          <p:nvGrpSpPr>
            <p:cNvPr id="30" name="グループ化 29">
              <a:extLst>
                <a:ext uri="{FF2B5EF4-FFF2-40B4-BE49-F238E27FC236}">
                  <a16:creationId xmlns:a16="http://schemas.microsoft.com/office/drawing/2014/main" id="{029C6D11-5A95-4F1B-A136-606300AD24FC}"/>
                </a:ext>
              </a:extLst>
            </p:cNvPr>
            <p:cNvGrpSpPr/>
            <p:nvPr/>
          </p:nvGrpSpPr>
          <p:grpSpPr>
            <a:xfrm>
              <a:off x="655682" y="1240758"/>
              <a:ext cx="904004" cy="1152084"/>
              <a:chOff x="117153" y="1745547"/>
              <a:chExt cx="879989" cy="1121478"/>
            </a:xfrm>
          </p:grpSpPr>
          <p:sp>
            <p:nvSpPr>
              <p:cNvPr id="28" name="吹き出し: 四角形 27">
                <a:extLst>
                  <a:ext uri="{FF2B5EF4-FFF2-40B4-BE49-F238E27FC236}">
                    <a16:creationId xmlns:a16="http://schemas.microsoft.com/office/drawing/2014/main" id="{9A3C7C71-9288-495F-8F94-2DAD25CA24A0}"/>
                  </a:ext>
                </a:extLst>
              </p:cNvPr>
              <p:cNvSpPr/>
              <p:nvPr/>
            </p:nvSpPr>
            <p:spPr>
              <a:xfrm>
                <a:off x="117153" y="1745547"/>
                <a:ext cx="791742" cy="1121478"/>
              </a:xfrm>
              <a:prstGeom prst="wedgeRectCallout">
                <a:avLst>
                  <a:gd name="adj1" fmla="val 111493"/>
                  <a:gd name="adj2" fmla="val 35714"/>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グループ化 26">
                <a:extLst>
                  <a:ext uri="{FF2B5EF4-FFF2-40B4-BE49-F238E27FC236}">
                    <a16:creationId xmlns:a16="http://schemas.microsoft.com/office/drawing/2014/main" id="{566FEC86-1E51-48A2-B27D-A93023F0B3E3}"/>
                  </a:ext>
                </a:extLst>
              </p:cNvPr>
              <p:cNvGrpSpPr/>
              <p:nvPr/>
            </p:nvGrpSpPr>
            <p:grpSpPr>
              <a:xfrm>
                <a:off x="179724" y="1980600"/>
                <a:ext cx="668002" cy="814985"/>
                <a:chOff x="1276876" y="1597707"/>
                <a:chExt cx="1605943" cy="1959303"/>
              </a:xfrm>
            </p:grpSpPr>
            <p:grpSp>
              <p:nvGrpSpPr>
                <p:cNvPr id="22" name="グループ化 21">
                  <a:extLst>
                    <a:ext uri="{FF2B5EF4-FFF2-40B4-BE49-F238E27FC236}">
                      <a16:creationId xmlns:a16="http://schemas.microsoft.com/office/drawing/2014/main" id="{FFD59A0D-D222-4793-AEB5-5705425A578F}"/>
                    </a:ext>
                  </a:extLst>
                </p:cNvPr>
                <p:cNvGrpSpPr/>
                <p:nvPr/>
              </p:nvGrpSpPr>
              <p:grpSpPr>
                <a:xfrm>
                  <a:off x="1276876" y="1597707"/>
                  <a:ext cx="1605943" cy="1959303"/>
                  <a:chOff x="1657374" y="1706152"/>
                  <a:chExt cx="1605943" cy="1959303"/>
                </a:xfrm>
              </p:grpSpPr>
              <p:grpSp>
                <p:nvGrpSpPr>
                  <p:cNvPr id="21" name="グループ化 20">
                    <a:extLst>
                      <a:ext uri="{FF2B5EF4-FFF2-40B4-BE49-F238E27FC236}">
                        <a16:creationId xmlns:a16="http://schemas.microsoft.com/office/drawing/2014/main" id="{D3ADDFAE-7AAD-426E-BE04-48828628F1AA}"/>
                      </a:ext>
                    </a:extLst>
                  </p:cNvPr>
                  <p:cNvGrpSpPr/>
                  <p:nvPr/>
                </p:nvGrpSpPr>
                <p:grpSpPr>
                  <a:xfrm>
                    <a:off x="1657374" y="1706152"/>
                    <a:ext cx="1605943" cy="1959303"/>
                    <a:chOff x="56783" y="1597707"/>
                    <a:chExt cx="1605943" cy="1959303"/>
                  </a:xfrm>
                </p:grpSpPr>
                <p:pic>
                  <p:nvPicPr>
                    <p:cNvPr id="15" name="図 14">
                      <a:extLst>
                        <a:ext uri="{FF2B5EF4-FFF2-40B4-BE49-F238E27FC236}">
                          <a16:creationId xmlns:a16="http://schemas.microsoft.com/office/drawing/2014/main" id="{153EF60A-C7DD-4409-82A5-D1605DCA1038}"/>
                        </a:ext>
                      </a:extLst>
                    </p:cNvPr>
                    <p:cNvPicPr>
                      <a:picLocks noChangeAspect="1"/>
                    </p:cNvPicPr>
                    <p:nvPr/>
                  </p:nvPicPr>
                  <p:blipFill rotWithShape="1">
                    <a:blip r:embed="rId5">
                      <a:duotone>
                        <a:schemeClr val="accent3">
                          <a:shade val="45000"/>
                          <a:satMod val="135000"/>
                        </a:schemeClr>
                        <a:prstClr val="white"/>
                      </a:duotone>
                    </a:blip>
                    <a:srcRect t="5384" b="7688"/>
                    <a:stretch/>
                  </p:blipFill>
                  <p:spPr>
                    <a:xfrm>
                      <a:off x="56783" y="1597707"/>
                      <a:ext cx="1605943" cy="1959303"/>
                    </a:xfrm>
                    <a:prstGeom prst="rect">
                      <a:avLst/>
                    </a:prstGeom>
                    <a:ln w="3175">
                      <a:solidFill>
                        <a:schemeClr val="tx1"/>
                      </a:solidFill>
                    </a:ln>
                  </p:spPr>
                </p:pic>
                <p:pic>
                  <p:nvPicPr>
                    <p:cNvPr id="20" name="図 19">
                      <a:extLst>
                        <a:ext uri="{FF2B5EF4-FFF2-40B4-BE49-F238E27FC236}">
                          <a16:creationId xmlns:a16="http://schemas.microsoft.com/office/drawing/2014/main" id="{9C92FD9D-FBA4-4DF6-90FF-5E166B35D8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462" r="41863"/>
                    <a:stretch/>
                  </p:blipFill>
                  <p:spPr bwMode="auto">
                    <a:xfrm flipH="1">
                      <a:off x="1199126" y="2378653"/>
                      <a:ext cx="98894" cy="400804"/>
                    </a:xfrm>
                    <a:prstGeom prst="rect">
                      <a:avLst/>
                    </a:prstGeom>
                    <a:noFill/>
                    <a:ln>
                      <a:solidFill>
                        <a:schemeClr val="tx1"/>
                      </a:solidFill>
                    </a:ln>
                    <a:extLst>
                      <a:ext uri="{53640926-AAD7-44D8-BBD7-CCE9431645EC}">
                        <a14:shadowObscured xmlns:a14="http://schemas.microsoft.com/office/drawing/2010/main"/>
                      </a:ext>
                    </a:extLst>
                  </p:spPr>
                </p:pic>
              </p:grpSp>
              <p:sp>
                <p:nvSpPr>
                  <p:cNvPr id="17" name="正方形/長方形 16">
                    <a:extLst>
                      <a:ext uri="{FF2B5EF4-FFF2-40B4-BE49-F238E27FC236}">
                        <a16:creationId xmlns:a16="http://schemas.microsoft.com/office/drawing/2014/main" id="{8B2C1CCC-F3F6-42C9-998F-27CB7101AB70}"/>
                      </a:ext>
                    </a:extLst>
                  </p:cNvPr>
                  <p:cNvSpPr/>
                  <p:nvPr/>
                </p:nvSpPr>
                <p:spPr>
                  <a:xfrm>
                    <a:off x="2786092" y="2617159"/>
                    <a:ext cx="126139" cy="266697"/>
                  </a:xfrm>
                  <a:prstGeom prst="rect">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正方形/長方形 17">
                  <a:extLst>
                    <a:ext uri="{FF2B5EF4-FFF2-40B4-BE49-F238E27FC236}">
                      <a16:creationId xmlns:a16="http://schemas.microsoft.com/office/drawing/2014/main" id="{53154650-ECBD-4BE8-95E0-DF015762985A}"/>
                    </a:ext>
                  </a:extLst>
                </p:cNvPr>
                <p:cNvSpPr/>
                <p:nvPr/>
              </p:nvSpPr>
              <p:spPr>
                <a:xfrm>
                  <a:off x="1390141" y="2700554"/>
                  <a:ext cx="98893" cy="132585"/>
                </a:xfrm>
                <a:prstGeom prst="rect">
                  <a:avLst/>
                </a:prstGeom>
                <a:solidFill>
                  <a:srgbClr val="FF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E5A80152-C328-4B5B-9AD1-3A2131DEE325}"/>
                    </a:ext>
                  </a:extLst>
                </p:cNvPr>
                <p:cNvSpPr/>
                <p:nvPr/>
              </p:nvSpPr>
              <p:spPr>
                <a:xfrm>
                  <a:off x="2681118" y="2694793"/>
                  <a:ext cx="98893" cy="132585"/>
                </a:xfrm>
                <a:prstGeom prst="rect">
                  <a:avLst/>
                </a:prstGeom>
                <a:solidFill>
                  <a:srgbClr val="FF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3216F576-3E70-4DB6-9BE8-A96FDA3BB328}"/>
                    </a:ext>
                  </a:extLst>
                </p:cNvPr>
                <p:cNvSpPr/>
                <p:nvPr/>
              </p:nvSpPr>
              <p:spPr>
                <a:xfrm rot="20578563">
                  <a:off x="1391469" y="2858703"/>
                  <a:ext cx="180000" cy="36000"/>
                </a:xfrm>
                <a:prstGeom prst="rect">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22A8C949-37F7-4905-A4AF-F58304C4A788}"/>
                    </a:ext>
                  </a:extLst>
                </p:cNvPr>
                <p:cNvSpPr/>
                <p:nvPr/>
              </p:nvSpPr>
              <p:spPr>
                <a:xfrm rot="1021437" flipH="1">
                  <a:off x="2609073" y="2883362"/>
                  <a:ext cx="180000" cy="36000"/>
                </a:xfrm>
                <a:prstGeom prst="rect">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テキスト ボックス 28">
                <a:extLst>
                  <a:ext uri="{FF2B5EF4-FFF2-40B4-BE49-F238E27FC236}">
                    <a16:creationId xmlns:a16="http://schemas.microsoft.com/office/drawing/2014/main" id="{CDAC535A-5F6D-48C9-9A39-2517743BCC09}"/>
                  </a:ext>
                </a:extLst>
              </p:cNvPr>
              <p:cNvSpPr txBox="1"/>
              <p:nvPr/>
            </p:nvSpPr>
            <p:spPr>
              <a:xfrm>
                <a:off x="123290" y="1789740"/>
                <a:ext cx="873852" cy="197697"/>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エレベーター内</a:t>
                </a:r>
              </a:p>
            </p:txBody>
          </p:sp>
        </p:grpSp>
      </p:grpSp>
      <p:grpSp>
        <p:nvGrpSpPr>
          <p:cNvPr id="116" name="グループ化 115">
            <a:extLst>
              <a:ext uri="{FF2B5EF4-FFF2-40B4-BE49-F238E27FC236}">
                <a16:creationId xmlns:a16="http://schemas.microsoft.com/office/drawing/2014/main" id="{848E93A6-BB29-4909-8A4F-18B909C5C5B8}"/>
              </a:ext>
            </a:extLst>
          </p:cNvPr>
          <p:cNvGrpSpPr/>
          <p:nvPr/>
        </p:nvGrpSpPr>
        <p:grpSpPr>
          <a:xfrm>
            <a:off x="2021945" y="1956225"/>
            <a:ext cx="2253860" cy="2253860"/>
            <a:chOff x="1950679" y="2020674"/>
            <a:chExt cx="2253860" cy="2253860"/>
          </a:xfrm>
        </p:grpSpPr>
        <p:grpSp>
          <p:nvGrpSpPr>
            <p:cNvPr id="43" name="グループ化 42">
              <a:extLst>
                <a:ext uri="{FF2B5EF4-FFF2-40B4-BE49-F238E27FC236}">
                  <a16:creationId xmlns:a16="http://schemas.microsoft.com/office/drawing/2014/main" id="{6314D7FE-7E33-43D9-B136-DC2EF1BAACF4}"/>
                </a:ext>
              </a:extLst>
            </p:cNvPr>
            <p:cNvGrpSpPr/>
            <p:nvPr/>
          </p:nvGrpSpPr>
          <p:grpSpPr>
            <a:xfrm>
              <a:off x="1950679" y="2020674"/>
              <a:ext cx="2253860" cy="2253860"/>
              <a:chOff x="1919218" y="2046182"/>
              <a:chExt cx="2242172" cy="2242172"/>
            </a:xfrm>
          </p:grpSpPr>
          <p:pic>
            <p:nvPicPr>
              <p:cNvPr id="35" name="図 34">
                <a:extLst>
                  <a:ext uri="{FF2B5EF4-FFF2-40B4-BE49-F238E27FC236}">
                    <a16:creationId xmlns:a16="http://schemas.microsoft.com/office/drawing/2014/main" id="{D13442A5-D5C1-4202-85F9-BDCA4737AC0D}"/>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1919218" y="2046182"/>
                <a:ext cx="2242172" cy="2242172"/>
              </a:xfrm>
              <a:prstGeom prst="rect">
                <a:avLst/>
              </a:prstGeom>
            </p:spPr>
          </p:pic>
          <p:sp>
            <p:nvSpPr>
              <p:cNvPr id="36" name="正方形/長方形 35">
                <a:extLst>
                  <a:ext uri="{FF2B5EF4-FFF2-40B4-BE49-F238E27FC236}">
                    <a16:creationId xmlns:a16="http://schemas.microsoft.com/office/drawing/2014/main" id="{47E9429C-D02F-43B0-BE93-E86802728F99}"/>
                  </a:ext>
                </a:extLst>
              </p:cNvPr>
              <p:cNvSpPr/>
              <p:nvPr/>
            </p:nvSpPr>
            <p:spPr>
              <a:xfrm>
                <a:off x="2555765" y="3281361"/>
                <a:ext cx="36000" cy="105081"/>
              </a:xfrm>
              <a:prstGeom prst="rect">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正方形/長方形 37">
                <a:extLst>
                  <a:ext uri="{FF2B5EF4-FFF2-40B4-BE49-F238E27FC236}">
                    <a16:creationId xmlns:a16="http://schemas.microsoft.com/office/drawing/2014/main" id="{B4114BBC-8699-4ED4-86B3-954A253FECFF}"/>
                  </a:ext>
                </a:extLst>
              </p:cNvPr>
              <p:cNvSpPr/>
              <p:nvPr/>
            </p:nvSpPr>
            <p:spPr>
              <a:xfrm>
                <a:off x="2720071" y="3278980"/>
                <a:ext cx="36000" cy="105081"/>
              </a:xfrm>
              <a:prstGeom prst="rect">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正方形/長方形 38">
                <a:extLst>
                  <a:ext uri="{FF2B5EF4-FFF2-40B4-BE49-F238E27FC236}">
                    <a16:creationId xmlns:a16="http://schemas.microsoft.com/office/drawing/2014/main" id="{4E41A0C5-3436-42FF-9498-2F57C9F04DE4}"/>
                  </a:ext>
                </a:extLst>
              </p:cNvPr>
              <p:cNvSpPr/>
              <p:nvPr/>
            </p:nvSpPr>
            <p:spPr>
              <a:xfrm>
                <a:off x="2964404" y="3283894"/>
                <a:ext cx="36000" cy="105081"/>
              </a:xfrm>
              <a:prstGeom prst="rect">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正方形/長方形 39">
                <a:extLst>
                  <a:ext uri="{FF2B5EF4-FFF2-40B4-BE49-F238E27FC236}">
                    <a16:creationId xmlns:a16="http://schemas.microsoft.com/office/drawing/2014/main" id="{65A77B20-A3F0-4459-AEE7-777CC95C5D3D}"/>
                  </a:ext>
                </a:extLst>
              </p:cNvPr>
              <p:cNvSpPr/>
              <p:nvPr/>
            </p:nvSpPr>
            <p:spPr>
              <a:xfrm>
                <a:off x="3195499" y="3283742"/>
                <a:ext cx="36000" cy="105081"/>
              </a:xfrm>
              <a:prstGeom prst="rect">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正方形/長方形 40">
                <a:extLst>
                  <a:ext uri="{FF2B5EF4-FFF2-40B4-BE49-F238E27FC236}">
                    <a16:creationId xmlns:a16="http://schemas.microsoft.com/office/drawing/2014/main" id="{DAD75122-712A-4423-8D90-7A75DF149C27}"/>
                  </a:ext>
                </a:extLst>
              </p:cNvPr>
              <p:cNvSpPr/>
              <p:nvPr/>
            </p:nvSpPr>
            <p:spPr>
              <a:xfrm>
                <a:off x="3390965" y="3283742"/>
                <a:ext cx="36000" cy="105081"/>
              </a:xfrm>
              <a:prstGeom prst="rect">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正方形/長方形 41">
                <a:extLst>
                  <a:ext uri="{FF2B5EF4-FFF2-40B4-BE49-F238E27FC236}">
                    <a16:creationId xmlns:a16="http://schemas.microsoft.com/office/drawing/2014/main" id="{6F667484-9F78-49E3-A4F8-E8675C1CA80F}"/>
                  </a:ext>
                </a:extLst>
              </p:cNvPr>
              <p:cNvSpPr/>
              <p:nvPr/>
            </p:nvSpPr>
            <p:spPr>
              <a:xfrm rot="5400000">
                <a:off x="2971574" y="2833742"/>
                <a:ext cx="36000" cy="864000"/>
              </a:xfrm>
              <a:prstGeom prst="rect">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4" name="正方形/長方形 43">
              <a:extLst>
                <a:ext uri="{FF2B5EF4-FFF2-40B4-BE49-F238E27FC236}">
                  <a16:creationId xmlns:a16="http://schemas.microsoft.com/office/drawing/2014/main" id="{B9D9438E-80EE-4191-B130-24293A75DFC1}"/>
                </a:ext>
              </a:extLst>
            </p:cNvPr>
            <p:cNvSpPr/>
            <p:nvPr/>
          </p:nvSpPr>
          <p:spPr>
            <a:xfrm rot="18575824">
              <a:off x="3705898" y="3331317"/>
              <a:ext cx="34211" cy="68421"/>
            </a:xfrm>
            <a:prstGeom prst="rect">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正方形/長方形 44">
              <a:extLst>
                <a:ext uri="{FF2B5EF4-FFF2-40B4-BE49-F238E27FC236}">
                  <a16:creationId xmlns:a16="http://schemas.microsoft.com/office/drawing/2014/main" id="{E3C31CA2-FDFD-4EDF-A627-8B0C539A7AB6}"/>
                </a:ext>
              </a:extLst>
            </p:cNvPr>
            <p:cNvSpPr/>
            <p:nvPr/>
          </p:nvSpPr>
          <p:spPr>
            <a:xfrm rot="3024176" flipH="1">
              <a:off x="2381530" y="3331317"/>
              <a:ext cx="43447" cy="68421"/>
            </a:xfrm>
            <a:prstGeom prst="rect">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15" name="グループ化 114">
            <a:extLst>
              <a:ext uri="{FF2B5EF4-FFF2-40B4-BE49-F238E27FC236}">
                <a16:creationId xmlns:a16="http://schemas.microsoft.com/office/drawing/2014/main" id="{9734B99D-0CFB-481D-9F25-C8E92E113C56}"/>
              </a:ext>
            </a:extLst>
          </p:cNvPr>
          <p:cNvGrpSpPr/>
          <p:nvPr/>
        </p:nvGrpSpPr>
        <p:grpSpPr>
          <a:xfrm>
            <a:off x="4118679" y="2319453"/>
            <a:ext cx="1281086" cy="2133436"/>
            <a:chOff x="4219776" y="2587579"/>
            <a:chExt cx="1281086" cy="1808671"/>
          </a:xfrm>
        </p:grpSpPr>
        <p:pic>
          <p:nvPicPr>
            <p:cNvPr id="34" name="図 33" descr="挿絵 が含まれている画像&#10;&#10;自動的に生成された説明">
              <a:extLst>
                <a:ext uri="{FF2B5EF4-FFF2-40B4-BE49-F238E27FC236}">
                  <a16:creationId xmlns:a16="http://schemas.microsoft.com/office/drawing/2014/main" id="{EE3A9767-8D57-4F4A-9D9F-78799B2A6DE8}"/>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4219776" y="2587579"/>
              <a:ext cx="1281086" cy="1808671"/>
            </a:xfrm>
            <a:prstGeom prst="rect">
              <a:avLst/>
            </a:prstGeom>
          </p:spPr>
        </p:pic>
        <p:sp>
          <p:nvSpPr>
            <p:cNvPr id="47" name="フローチャート: 端子 46">
              <a:extLst>
                <a:ext uri="{FF2B5EF4-FFF2-40B4-BE49-F238E27FC236}">
                  <a16:creationId xmlns:a16="http://schemas.microsoft.com/office/drawing/2014/main" id="{007966C9-1614-4741-9F45-81DE066491E5}"/>
                </a:ext>
              </a:extLst>
            </p:cNvPr>
            <p:cNvSpPr/>
            <p:nvPr/>
          </p:nvSpPr>
          <p:spPr>
            <a:xfrm rot="472498">
              <a:off x="4970835" y="3592659"/>
              <a:ext cx="147563" cy="49704"/>
            </a:xfrm>
            <a:prstGeom prst="flowChartTerminator">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ローチャート: 端子 47">
              <a:extLst>
                <a:ext uri="{FF2B5EF4-FFF2-40B4-BE49-F238E27FC236}">
                  <a16:creationId xmlns:a16="http://schemas.microsoft.com/office/drawing/2014/main" id="{B88413BF-EE3E-49BA-A4B5-E9A895CADD53}"/>
                </a:ext>
              </a:extLst>
            </p:cNvPr>
            <p:cNvSpPr/>
            <p:nvPr/>
          </p:nvSpPr>
          <p:spPr>
            <a:xfrm>
              <a:off x="4684998" y="3794217"/>
              <a:ext cx="288000" cy="45719"/>
            </a:xfrm>
            <a:prstGeom prst="flowChartTerminator">
              <a:avLst/>
            </a:prstGeom>
            <a:solidFill>
              <a:srgbClr val="FF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ローチャート: 端子 48">
              <a:extLst>
                <a:ext uri="{FF2B5EF4-FFF2-40B4-BE49-F238E27FC236}">
                  <a16:creationId xmlns:a16="http://schemas.microsoft.com/office/drawing/2014/main" id="{4B200C1C-5E21-46B1-BE90-DA1DBE528D56}"/>
                </a:ext>
              </a:extLst>
            </p:cNvPr>
            <p:cNvSpPr/>
            <p:nvPr/>
          </p:nvSpPr>
          <p:spPr>
            <a:xfrm>
              <a:off x="4446430" y="3797090"/>
              <a:ext cx="216000" cy="45719"/>
            </a:xfrm>
            <a:prstGeom prst="flowChartTerminator">
              <a:avLst/>
            </a:prstGeom>
            <a:solidFill>
              <a:srgbClr val="FF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1" name="正方形/長方形 60">
            <a:extLst>
              <a:ext uri="{FF2B5EF4-FFF2-40B4-BE49-F238E27FC236}">
                <a16:creationId xmlns:a16="http://schemas.microsoft.com/office/drawing/2014/main" id="{F684D5BE-8C34-4F08-9381-BF0BCFBD2509}"/>
              </a:ext>
            </a:extLst>
          </p:cNvPr>
          <p:cNvSpPr/>
          <p:nvPr/>
        </p:nvSpPr>
        <p:spPr>
          <a:xfrm>
            <a:off x="517630" y="751232"/>
            <a:ext cx="5784639" cy="379674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9F2DD34A-8335-40EB-BCA2-C4456ACC62DA}"/>
              </a:ext>
            </a:extLst>
          </p:cNvPr>
          <p:cNvSpPr/>
          <p:nvPr/>
        </p:nvSpPr>
        <p:spPr>
          <a:xfrm>
            <a:off x="521682" y="5594565"/>
            <a:ext cx="5784639" cy="379674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0" name="グループ化 69">
            <a:extLst>
              <a:ext uri="{FF2B5EF4-FFF2-40B4-BE49-F238E27FC236}">
                <a16:creationId xmlns:a16="http://schemas.microsoft.com/office/drawing/2014/main" id="{F487B5DA-35AD-4B8D-8DDB-D5D34567D9BA}"/>
              </a:ext>
            </a:extLst>
          </p:cNvPr>
          <p:cNvGrpSpPr/>
          <p:nvPr/>
        </p:nvGrpSpPr>
        <p:grpSpPr>
          <a:xfrm flipH="1">
            <a:off x="2945978" y="2371830"/>
            <a:ext cx="694879" cy="694879"/>
            <a:chOff x="2928468" y="1987063"/>
            <a:chExt cx="958688" cy="958688"/>
          </a:xfrm>
        </p:grpSpPr>
        <p:pic>
          <p:nvPicPr>
            <p:cNvPr id="64" name="図 63" descr="椅子, テーブル が含まれている画像&#10;&#10;自動的に生成された説明">
              <a:extLst>
                <a:ext uri="{FF2B5EF4-FFF2-40B4-BE49-F238E27FC236}">
                  <a16:creationId xmlns:a16="http://schemas.microsoft.com/office/drawing/2014/main" id="{A6C4978D-99A4-4BB5-BBD7-3939439DC528}"/>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2928468" y="1987063"/>
              <a:ext cx="958688" cy="958688"/>
            </a:xfrm>
            <a:prstGeom prst="rect">
              <a:avLst/>
            </a:prstGeom>
          </p:spPr>
        </p:pic>
        <p:sp>
          <p:nvSpPr>
            <p:cNvPr id="65" name="正方形/長方形 64">
              <a:extLst>
                <a:ext uri="{FF2B5EF4-FFF2-40B4-BE49-F238E27FC236}">
                  <a16:creationId xmlns:a16="http://schemas.microsoft.com/office/drawing/2014/main" id="{A3D4B80F-FC25-4DDE-ACE8-5B3778BA9404}"/>
                </a:ext>
              </a:extLst>
            </p:cNvPr>
            <p:cNvSpPr/>
            <p:nvPr/>
          </p:nvSpPr>
          <p:spPr>
            <a:xfrm rot="5658861">
              <a:off x="3346455" y="2403422"/>
              <a:ext cx="34211" cy="252000"/>
            </a:xfrm>
            <a:prstGeom prst="rect">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8" name="正方形/長方形 67">
              <a:extLst>
                <a:ext uri="{FF2B5EF4-FFF2-40B4-BE49-F238E27FC236}">
                  <a16:creationId xmlns:a16="http://schemas.microsoft.com/office/drawing/2014/main" id="{7ED22478-9E5D-4952-A307-F446C6EEFE3B}"/>
                </a:ext>
              </a:extLst>
            </p:cNvPr>
            <p:cNvSpPr/>
            <p:nvPr/>
          </p:nvSpPr>
          <p:spPr>
            <a:xfrm rot="3635672" flipH="1">
              <a:off x="3270910" y="2476783"/>
              <a:ext cx="34211" cy="36000"/>
            </a:xfrm>
            <a:prstGeom prst="rect">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正方形/長方形 68">
              <a:extLst>
                <a:ext uri="{FF2B5EF4-FFF2-40B4-BE49-F238E27FC236}">
                  <a16:creationId xmlns:a16="http://schemas.microsoft.com/office/drawing/2014/main" id="{77759C61-F520-4F66-8805-5B165C33AB5A}"/>
                </a:ext>
              </a:extLst>
            </p:cNvPr>
            <p:cNvSpPr/>
            <p:nvPr/>
          </p:nvSpPr>
          <p:spPr>
            <a:xfrm rot="3635672" flipH="1">
              <a:off x="3507141" y="2458458"/>
              <a:ext cx="34211" cy="108000"/>
            </a:xfrm>
            <a:prstGeom prst="rect">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74" name="グループ化 73">
            <a:extLst>
              <a:ext uri="{FF2B5EF4-FFF2-40B4-BE49-F238E27FC236}">
                <a16:creationId xmlns:a16="http://schemas.microsoft.com/office/drawing/2014/main" id="{5E7E24AE-04D8-44C2-8B71-6C1366C419F2}"/>
              </a:ext>
            </a:extLst>
          </p:cNvPr>
          <p:cNvGrpSpPr/>
          <p:nvPr/>
        </p:nvGrpSpPr>
        <p:grpSpPr>
          <a:xfrm>
            <a:off x="747572" y="7509123"/>
            <a:ext cx="2660903" cy="1519020"/>
            <a:chOff x="4356935" y="7776534"/>
            <a:chExt cx="2628392" cy="1500464"/>
          </a:xfrm>
        </p:grpSpPr>
        <p:grpSp>
          <p:nvGrpSpPr>
            <p:cNvPr id="75" name="グループ化 74">
              <a:extLst>
                <a:ext uri="{FF2B5EF4-FFF2-40B4-BE49-F238E27FC236}">
                  <a16:creationId xmlns:a16="http://schemas.microsoft.com/office/drawing/2014/main" id="{8C87AF4A-9C9F-4767-B467-3C8ED1280589}"/>
                </a:ext>
              </a:extLst>
            </p:cNvPr>
            <p:cNvGrpSpPr/>
            <p:nvPr/>
          </p:nvGrpSpPr>
          <p:grpSpPr>
            <a:xfrm>
              <a:off x="4356935" y="7776534"/>
              <a:ext cx="1814515" cy="1500464"/>
              <a:chOff x="4175725" y="1923791"/>
              <a:chExt cx="1814515" cy="1500464"/>
            </a:xfrm>
          </p:grpSpPr>
          <p:pic>
            <p:nvPicPr>
              <p:cNvPr id="81" name="図 80" descr="複数のリモコン&#10;&#10;中程度の精度で自動的に生成された説明">
                <a:extLst>
                  <a:ext uri="{FF2B5EF4-FFF2-40B4-BE49-F238E27FC236}">
                    <a16:creationId xmlns:a16="http://schemas.microsoft.com/office/drawing/2014/main" id="{F4D72F5D-6C8B-41E1-A170-274A6D998FE1}"/>
                  </a:ext>
                </a:extLst>
              </p:cNvPr>
              <p:cNvPicPr>
                <a:picLocks noChangeAspect="1"/>
              </p:cNvPicPr>
              <p:nvPr/>
            </p:nvPicPr>
            <p:blipFill>
              <a:blip r:embed="rId9">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4175725" y="2041580"/>
                <a:ext cx="696516" cy="696516"/>
              </a:xfrm>
              <a:prstGeom prst="rect">
                <a:avLst/>
              </a:prstGeom>
            </p:spPr>
          </p:pic>
          <p:pic>
            <p:nvPicPr>
              <p:cNvPr id="82" name="図 81">
                <a:extLst>
                  <a:ext uri="{FF2B5EF4-FFF2-40B4-BE49-F238E27FC236}">
                    <a16:creationId xmlns:a16="http://schemas.microsoft.com/office/drawing/2014/main" id="{DE3C997D-2DB9-4918-9F92-DFAC9B1FB07A}"/>
                  </a:ext>
                </a:extLst>
              </p:cNvPr>
              <p:cNvPicPr>
                <a:picLocks noChangeAspect="1"/>
              </p:cNvPicPr>
              <p:nvPr/>
            </p:nvPicPr>
            <p:blipFill>
              <a:blip r:embed="rId10">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040154" y="1923791"/>
                <a:ext cx="950086" cy="950086"/>
              </a:xfrm>
              <a:prstGeom prst="rect">
                <a:avLst/>
              </a:prstGeom>
            </p:spPr>
          </p:pic>
          <p:pic>
            <p:nvPicPr>
              <p:cNvPr id="83" name="図 82" descr="図形 が含まれている画像&#10;&#10;自動的に生成された説明">
                <a:extLst>
                  <a:ext uri="{FF2B5EF4-FFF2-40B4-BE49-F238E27FC236}">
                    <a16:creationId xmlns:a16="http://schemas.microsoft.com/office/drawing/2014/main" id="{F9EB0317-8101-40A1-B7E1-FAC26E3582F0}"/>
                  </a:ext>
                </a:extLst>
              </p:cNvPr>
              <p:cNvPicPr>
                <a:picLocks noChangeAspect="1"/>
              </p:cNvPicPr>
              <p:nvPr/>
            </p:nvPicPr>
            <p:blipFill>
              <a:blip r:embed="rId11">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rot="20667666">
                <a:off x="4431784" y="2474170"/>
                <a:ext cx="950085" cy="950085"/>
              </a:xfrm>
              <a:prstGeom prst="rect">
                <a:avLst/>
              </a:prstGeom>
            </p:spPr>
          </p:pic>
        </p:grpSp>
        <p:grpSp>
          <p:nvGrpSpPr>
            <p:cNvPr id="76" name="グループ化 75">
              <a:extLst>
                <a:ext uri="{FF2B5EF4-FFF2-40B4-BE49-F238E27FC236}">
                  <a16:creationId xmlns:a16="http://schemas.microsoft.com/office/drawing/2014/main" id="{C540D102-6573-469E-AF96-59B87D76CDC8}"/>
                </a:ext>
              </a:extLst>
            </p:cNvPr>
            <p:cNvGrpSpPr/>
            <p:nvPr/>
          </p:nvGrpSpPr>
          <p:grpSpPr>
            <a:xfrm>
              <a:off x="5611605" y="8669593"/>
              <a:ext cx="1373722" cy="584591"/>
              <a:chOff x="5611605" y="8669593"/>
              <a:chExt cx="1373722" cy="584591"/>
            </a:xfrm>
          </p:grpSpPr>
          <p:pic>
            <p:nvPicPr>
              <p:cNvPr id="77" name="図 76" descr="座る, 記号, 電話 が含まれている画像&#10;&#10;自動的に生成された説明">
                <a:extLst>
                  <a:ext uri="{FF2B5EF4-FFF2-40B4-BE49-F238E27FC236}">
                    <a16:creationId xmlns:a16="http://schemas.microsoft.com/office/drawing/2014/main" id="{F5C56EFC-06F7-441C-9867-F534F6166756}"/>
                  </a:ext>
                </a:extLst>
              </p:cNvPr>
              <p:cNvPicPr>
                <a:picLocks noChangeAspect="1"/>
              </p:cNvPicPr>
              <p:nvPr/>
            </p:nvPicPr>
            <p:blipFill rotWithShape="1">
              <a:blip r:embed="rId12">
                <a:duotone>
                  <a:prstClr val="black"/>
                  <a:srgbClr val="FF0000">
                    <a:tint val="45000"/>
                    <a:satMod val="400000"/>
                  </a:srgbClr>
                </a:duotone>
                <a:extLst>
                  <a:ext uri="{28A0092B-C50C-407E-A947-70E740481C1C}">
                    <a14:useLocalDpi xmlns:a14="http://schemas.microsoft.com/office/drawing/2010/main" val="0"/>
                  </a:ext>
                </a:extLst>
              </a:blip>
              <a:srcRect l="13969" t="5156" r="13114" b="6987"/>
              <a:stretch/>
            </p:blipFill>
            <p:spPr>
              <a:xfrm>
                <a:off x="5611605" y="8669593"/>
                <a:ext cx="485178" cy="584591"/>
              </a:xfrm>
              <a:prstGeom prst="rect">
                <a:avLst/>
              </a:prstGeom>
            </p:spPr>
          </p:pic>
          <p:grpSp>
            <p:nvGrpSpPr>
              <p:cNvPr id="78" name="グループ化 77">
                <a:extLst>
                  <a:ext uri="{FF2B5EF4-FFF2-40B4-BE49-F238E27FC236}">
                    <a16:creationId xmlns:a16="http://schemas.microsoft.com/office/drawing/2014/main" id="{606F4C03-C63A-411D-893E-E6A1476029BE}"/>
                  </a:ext>
                </a:extLst>
              </p:cNvPr>
              <p:cNvGrpSpPr/>
              <p:nvPr/>
            </p:nvGrpSpPr>
            <p:grpSpPr>
              <a:xfrm>
                <a:off x="6159613" y="8726620"/>
                <a:ext cx="825714" cy="214444"/>
                <a:chOff x="6159613" y="8726620"/>
                <a:chExt cx="825714" cy="214444"/>
              </a:xfrm>
            </p:grpSpPr>
            <p:sp>
              <p:nvSpPr>
                <p:cNvPr id="79" name="吹き出し: 角を丸めた四角形 78">
                  <a:extLst>
                    <a:ext uri="{FF2B5EF4-FFF2-40B4-BE49-F238E27FC236}">
                      <a16:creationId xmlns:a16="http://schemas.microsoft.com/office/drawing/2014/main" id="{41D72BC1-6FAF-435B-8DF5-3D3AAEEA42EB}"/>
                    </a:ext>
                  </a:extLst>
                </p:cNvPr>
                <p:cNvSpPr/>
                <p:nvPr/>
              </p:nvSpPr>
              <p:spPr>
                <a:xfrm>
                  <a:off x="6211437" y="8726620"/>
                  <a:ext cx="715412" cy="201498"/>
                </a:xfrm>
                <a:prstGeom prst="wedgeRoundRectCallout">
                  <a:avLst>
                    <a:gd name="adj1" fmla="val -65737"/>
                    <a:gd name="adj2" fmla="val 23396"/>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28C672BC-7DBE-44B7-998B-8E6422CE3FFD}"/>
                    </a:ext>
                  </a:extLst>
                </p:cNvPr>
                <p:cNvSpPr txBox="1"/>
                <p:nvPr/>
              </p:nvSpPr>
              <p:spPr>
                <a:xfrm>
                  <a:off x="6159613" y="8743453"/>
                  <a:ext cx="825714" cy="197611"/>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内側も拭いてね。</a:t>
                  </a:r>
                </a:p>
              </p:txBody>
            </p:sp>
          </p:grpSp>
        </p:grpSp>
      </p:grpSp>
      <p:grpSp>
        <p:nvGrpSpPr>
          <p:cNvPr id="87" name="グループ化 86">
            <a:extLst>
              <a:ext uri="{FF2B5EF4-FFF2-40B4-BE49-F238E27FC236}">
                <a16:creationId xmlns:a16="http://schemas.microsoft.com/office/drawing/2014/main" id="{52F93593-2B8E-4C96-9CEB-AF5D3B01566E}"/>
              </a:ext>
            </a:extLst>
          </p:cNvPr>
          <p:cNvGrpSpPr/>
          <p:nvPr/>
        </p:nvGrpSpPr>
        <p:grpSpPr>
          <a:xfrm>
            <a:off x="2760865" y="5765677"/>
            <a:ext cx="1953896" cy="1888222"/>
            <a:chOff x="938856" y="7847916"/>
            <a:chExt cx="1428030" cy="1380031"/>
          </a:xfrm>
        </p:grpSpPr>
        <p:pic>
          <p:nvPicPr>
            <p:cNvPr id="84" name="Picture 2" descr="多機能トイレのイラスト">
              <a:extLst>
                <a:ext uri="{FF2B5EF4-FFF2-40B4-BE49-F238E27FC236}">
                  <a16:creationId xmlns:a16="http://schemas.microsoft.com/office/drawing/2014/main" id="{A24CC095-D23C-4676-898D-44F5FD662208}"/>
                </a:ext>
              </a:extLst>
            </p:cNvPr>
            <p:cNvPicPr>
              <a:picLocks noChangeAspect="1" noChangeArrowheads="1"/>
            </p:cNvPicPr>
            <p:nvPr/>
          </p:nvPicPr>
          <p:blipFill>
            <a:blip r:embed="rId13">
              <a:grayscl/>
              <a:extLst>
                <a:ext uri="{28A0092B-C50C-407E-A947-70E740481C1C}">
                  <a14:useLocalDpi xmlns:a14="http://schemas.microsoft.com/office/drawing/2010/main" val="0"/>
                </a:ext>
              </a:extLst>
            </a:blip>
            <a:srcRect/>
            <a:stretch>
              <a:fillRect/>
            </a:stretch>
          </p:blipFill>
          <p:spPr bwMode="auto">
            <a:xfrm>
              <a:off x="945316" y="7852578"/>
              <a:ext cx="1421570" cy="1375369"/>
            </a:xfrm>
            <a:prstGeom prst="rect">
              <a:avLst/>
            </a:prstGeom>
            <a:noFill/>
            <a:extLst>
              <a:ext uri="{909E8E84-426E-40DD-AFC4-6F175D3DCCD1}">
                <a14:hiddenFill xmlns:a14="http://schemas.microsoft.com/office/drawing/2010/main">
                  <a:solidFill>
                    <a:srgbClr val="FFFFFF"/>
                  </a:solidFill>
                </a14:hiddenFill>
              </a:ext>
            </a:extLst>
          </p:spPr>
        </p:pic>
        <p:pic>
          <p:nvPicPr>
            <p:cNvPr id="86" name="図 85">
              <a:extLst>
                <a:ext uri="{FF2B5EF4-FFF2-40B4-BE49-F238E27FC236}">
                  <a16:creationId xmlns:a16="http://schemas.microsoft.com/office/drawing/2014/main" id="{AED22950-5C1F-4C8B-94BF-52536F6AD87D}"/>
                </a:ext>
              </a:extLst>
            </p:cNvPr>
            <p:cNvPicPr>
              <a:picLocks noChangeAspect="1"/>
            </p:cNvPicPr>
            <p:nvPr/>
          </p:nvPicPr>
          <p:blipFill>
            <a:blip r:embed="rId14">
              <a:duotone>
                <a:prstClr val="black"/>
                <a:srgbClr val="FF0000">
                  <a:tint val="45000"/>
                  <a:satMod val="400000"/>
                </a:srgbClr>
              </a:duotone>
              <a:extLst>
                <a:ext uri="{BEBA8EAE-BF5A-486C-A8C5-ECC9F3942E4B}">
                  <a14:imgProps xmlns:a14="http://schemas.microsoft.com/office/drawing/2010/main">
                    <a14:imgLayer r:embed="rId15">
                      <a14:imgEffect>
                        <a14:backgroundRemoval t="10000" b="93636" l="3571" r="92143">
                          <a14:foregroundMark x1="13571" y1="20909" x2="12857" y2="28182"/>
                          <a14:foregroundMark x1="22143" y1="40909" x2="19286" y2="40909"/>
                          <a14:foregroundMark x1="8571" y1="43636" x2="5714" y2="45455"/>
                          <a14:foregroundMark x1="7857" y1="10000" x2="10714" y2="12727"/>
                          <a14:foregroundMark x1="37857" y1="30909" x2="33571" y2="32727"/>
                          <a14:foregroundMark x1="45714" y1="64545" x2="43571" y2="66364"/>
                          <a14:foregroundMark x1="40714" y1="77273" x2="45000" y2="82727"/>
                          <a14:foregroundMark x1="87143" y1="87273" x2="83571" y2="89091"/>
                          <a14:foregroundMark x1="92857" y1="84545" x2="90714" y2="85455"/>
                          <a14:foregroundMark x1="72143" y1="94545" x2="66429" y2="93636"/>
                          <a14:foregroundMark x1="56429" y1="83636" x2="60000" y2="82727"/>
                          <a14:foregroundMark x1="69286" y1="70909" x2="69286" y2="69091"/>
                          <a14:foregroundMark x1="67857" y1="62727" x2="66429" y2="61818"/>
                          <a14:foregroundMark x1="3571" y1="61818" x2="4286" y2="62727"/>
                          <a14:backgroundMark x1="54286" y1="77273" x2="55000" y2="77273"/>
                        </a14:backgroundRemoval>
                      </a14:imgEffect>
                    </a14:imgLayer>
                  </a14:imgProps>
                </a:ext>
              </a:extLst>
            </a:blip>
            <a:stretch>
              <a:fillRect/>
            </a:stretch>
          </p:blipFill>
          <p:spPr>
            <a:xfrm>
              <a:off x="938856" y="7847916"/>
              <a:ext cx="1333500" cy="1047750"/>
            </a:xfrm>
            <a:prstGeom prst="rect">
              <a:avLst/>
            </a:prstGeom>
          </p:spPr>
        </p:pic>
      </p:grpSp>
      <p:sp>
        <p:nvSpPr>
          <p:cNvPr id="91" name="テキスト ボックス 90">
            <a:extLst>
              <a:ext uri="{FF2B5EF4-FFF2-40B4-BE49-F238E27FC236}">
                <a16:creationId xmlns:a16="http://schemas.microsoft.com/office/drawing/2014/main" id="{D3CD4847-15FA-4B91-9306-A0771857D190}"/>
              </a:ext>
            </a:extLst>
          </p:cNvPr>
          <p:cNvSpPr txBox="1"/>
          <p:nvPr/>
        </p:nvSpPr>
        <p:spPr>
          <a:xfrm>
            <a:off x="4176696" y="423644"/>
            <a:ext cx="2131375" cy="276999"/>
          </a:xfrm>
          <a:prstGeom prst="rect">
            <a:avLst/>
          </a:prstGeom>
          <a:noFill/>
        </p:spPr>
        <p:txBody>
          <a:bodyPr wrap="square" rtlCol="0">
            <a:spAutoFit/>
          </a:bodyPr>
          <a:lstStyle/>
          <a:p>
            <a:r>
              <a:rPr kumimoji="1" lang="ja-JP" altLang="en-US" sz="1200" b="1" dirty="0">
                <a:latin typeface="メイリオ" panose="020B0604030504040204" pitchFamily="50" charset="-128"/>
                <a:ea typeface="メイリオ" panose="020B0604030504040204" pitchFamily="50" charset="-128"/>
              </a:rPr>
              <a:t>高頻度接触面は</a:t>
            </a:r>
            <a:r>
              <a:rPr kumimoji="1" lang="ja-JP" altLang="en-US" sz="1200" b="1" dirty="0">
                <a:solidFill>
                  <a:srgbClr val="FF0000"/>
                </a:solidFill>
                <a:latin typeface="メイリオ" panose="020B0604030504040204" pitchFamily="50" charset="-128"/>
                <a:ea typeface="メイリオ" panose="020B0604030504040204" pitchFamily="50" charset="-128"/>
              </a:rPr>
              <a:t>赤色</a:t>
            </a:r>
            <a:r>
              <a:rPr kumimoji="1" lang="ja-JP" altLang="en-US" sz="1200" b="1" dirty="0">
                <a:latin typeface="メイリオ" panose="020B0604030504040204" pitchFamily="50" charset="-128"/>
                <a:ea typeface="メイリオ" panose="020B0604030504040204" pitchFamily="50" charset="-128"/>
              </a:rPr>
              <a:t>で表示。</a:t>
            </a:r>
          </a:p>
        </p:txBody>
      </p:sp>
      <p:sp>
        <p:nvSpPr>
          <p:cNvPr id="92" name="テキスト ボックス 91">
            <a:extLst>
              <a:ext uri="{FF2B5EF4-FFF2-40B4-BE49-F238E27FC236}">
                <a16:creationId xmlns:a16="http://schemas.microsoft.com/office/drawing/2014/main" id="{816E028D-3139-4D3D-9061-6FB91B5359CA}"/>
              </a:ext>
            </a:extLst>
          </p:cNvPr>
          <p:cNvSpPr txBox="1"/>
          <p:nvPr/>
        </p:nvSpPr>
        <p:spPr>
          <a:xfrm>
            <a:off x="463922" y="444703"/>
            <a:ext cx="2021821" cy="276999"/>
          </a:xfrm>
          <a:prstGeom prst="rect">
            <a:avLst/>
          </a:prstGeom>
          <a:noFill/>
        </p:spPr>
        <p:txBody>
          <a:bodyPr wrap="square" rtlCol="0">
            <a:spAutoFit/>
          </a:bodyPr>
          <a:lstStyle/>
          <a:p>
            <a:r>
              <a:rPr kumimoji="1" lang="en-US" altLang="ja-JP" sz="1200" b="1" dirty="0">
                <a:latin typeface="メイリオ" panose="020B0604030504040204" pitchFamily="50" charset="-128"/>
                <a:ea typeface="メイリオ" panose="020B0604030504040204" pitchFamily="50" charset="-128"/>
              </a:rPr>
              <a:t>3</a:t>
            </a:r>
            <a:r>
              <a:rPr kumimoji="1" lang="ja-JP" altLang="en-US" sz="1200" b="1" dirty="0">
                <a:latin typeface="メイリオ" panose="020B0604030504040204" pitchFamily="50" charset="-128"/>
                <a:ea typeface="メイリオ" panose="020B0604030504040204" pitchFamily="50" charset="-128"/>
              </a:rPr>
              <a:t>）病棟（廊下等）</a:t>
            </a:r>
          </a:p>
        </p:txBody>
      </p:sp>
      <p:sp>
        <p:nvSpPr>
          <p:cNvPr id="93" name="テキスト ボックス 92">
            <a:extLst>
              <a:ext uri="{FF2B5EF4-FFF2-40B4-BE49-F238E27FC236}">
                <a16:creationId xmlns:a16="http://schemas.microsoft.com/office/drawing/2014/main" id="{4332A733-3805-4EFC-BB52-59126F9B8EF1}"/>
              </a:ext>
            </a:extLst>
          </p:cNvPr>
          <p:cNvSpPr txBox="1"/>
          <p:nvPr/>
        </p:nvSpPr>
        <p:spPr>
          <a:xfrm>
            <a:off x="463922" y="5310651"/>
            <a:ext cx="2772708" cy="276999"/>
          </a:xfrm>
          <a:prstGeom prst="rect">
            <a:avLst/>
          </a:prstGeom>
          <a:noFill/>
        </p:spPr>
        <p:txBody>
          <a:bodyPr wrap="square" rtlCol="0">
            <a:spAutoFit/>
          </a:bodyPr>
          <a:lstStyle/>
          <a:p>
            <a:r>
              <a:rPr kumimoji="1" lang="en-US" altLang="ja-JP" sz="1200" b="1" dirty="0">
                <a:latin typeface="メイリオ" panose="020B0604030504040204" pitchFamily="50" charset="-128"/>
                <a:ea typeface="メイリオ" panose="020B0604030504040204" pitchFamily="50" charset="-128"/>
              </a:rPr>
              <a:t>4</a:t>
            </a:r>
            <a:r>
              <a:rPr kumimoji="1" lang="ja-JP" altLang="en-US" sz="1200" b="1" dirty="0">
                <a:latin typeface="メイリオ" panose="020B0604030504040204" pitchFamily="50" charset="-128"/>
                <a:ea typeface="メイリオ" panose="020B0604030504040204" pitchFamily="50" charset="-128"/>
              </a:rPr>
              <a:t>）その他（共有場所・物品等）</a:t>
            </a:r>
          </a:p>
        </p:txBody>
      </p:sp>
      <p:grpSp>
        <p:nvGrpSpPr>
          <p:cNvPr id="95" name="グループ化 94">
            <a:extLst>
              <a:ext uri="{FF2B5EF4-FFF2-40B4-BE49-F238E27FC236}">
                <a16:creationId xmlns:a16="http://schemas.microsoft.com/office/drawing/2014/main" id="{F6AD7619-FF4F-481A-8A81-75AFB3D58B62}"/>
              </a:ext>
            </a:extLst>
          </p:cNvPr>
          <p:cNvGrpSpPr/>
          <p:nvPr/>
        </p:nvGrpSpPr>
        <p:grpSpPr>
          <a:xfrm>
            <a:off x="5197318" y="5870755"/>
            <a:ext cx="997800" cy="1400654"/>
            <a:chOff x="3312096" y="5813304"/>
            <a:chExt cx="835442" cy="1172745"/>
          </a:xfrm>
        </p:grpSpPr>
        <p:pic>
          <p:nvPicPr>
            <p:cNvPr id="71" name="Picture 6" descr="ビジネス コピー機（複合プリンター）（カラー）">
              <a:extLst>
                <a:ext uri="{FF2B5EF4-FFF2-40B4-BE49-F238E27FC236}">
                  <a16:creationId xmlns:a16="http://schemas.microsoft.com/office/drawing/2014/main" id="{ED9B4619-C7CD-49ED-B9A0-758CB28FE31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5236" r="13526"/>
            <a:stretch/>
          </p:blipFill>
          <p:spPr bwMode="auto">
            <a:xfrm>
              <a:off x="3312096" y="5813304"/>
              <a:ext cx="835442" cy="1172745"/>
            </a:xfrm>
            <a:prstGeom prst="rect">
              <a:avLst/>
            </a:prstGeom>
            <a:noFill/>
            <a:extLst>
              <a:ext uri="{909E8E84-426E-40DD-AFC4-6F175D3DCCD1}">
                <a14:hiddenFill xmlns:a14="http://schemas.microsoft.com/office/drawing/2010/main">
                  <a:solidFill>
                    <a:srgbClr val="FFFFFF"/>
                  </a:solidFill>
                </a14:hiddenFill>
              </a:ext>
            </a:extLst>
          </p:spPr>
        </p:pic>
        <p:sp>
          <p:nvSpPr>
            <p:cNvPr id="94" name="正方形/長方形 93">
              <a:extLst>
                <a:ext uri="{FF2B5EF4-FFF2-40B4-BE49-F238E27FC236}">
                  <a16:creationId xmlns:a16="http://schemas.microsoft.com/office/drawing/2014/main" id="{56B53302-7810-4BC8-B4DE-201E89D68765}"/>
                </a:ext>
              </a:extLst>
            </p:cNvPr>
            <p:cNvSpPr/>
            <p:nvPr/>
          </p:nvSpPr>
          <p:spPr>
            <a:xfrm rot="200999">
              <a:off x="3378360" y="5997765"/>
              <a:ext cx="612615" cy="6822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6" name="グループ化 105">
            <a:extLst>
              <a:ext uri="{FF2B5EF4-FFF2-40B4-BE49-F238E27FC236}">
                <a16:creationId xmlns:a16="http://schemas.microsoft.com/office/drawing/2014/main" id="{F7092676-16E3-4413-A3BE-392E1E98680D}"/>
              </a:ext>
            </a:extLst>
          </p:cNvPr>
          <p:cNvGrpSpPr/>
          <p:nvPr/>
        </p:nvGrpSpPr>
        <p:grpSpPr>
          <a:xfrm>
            <a:off x="4349071" y="7821269"/>
            <a:ext cx="1818463" cy="1296960"/>
            <a:chOff x="4334053" y="7810357"/>
            <a:chExt cx="1818463" cy="1296960"/>
          </a:xfrm>
        </p:grpSpPr>
        <p:grpSp>
          <p:nvGrpSpPr>
            <p:cNvPr id="100" name="グループ化 99">
              <a:extLst>
                <a:ext uri="{FF2B5EF4-FFF2-40B4-BE49-F238E27FC236}">
                  <a16:creationId xmlns:a16="http://schemas.microsoft.com/office/drawing/2014/main" id="{AFDA47EB-7D15-4829-9E20-A07D13A8785C}"/>
                </a:ext>
              </a:extLst>
            </p:cNvPr>
            <p:cNvGrpSpPr/>
            <p:nvPr/>
          </p:nvGrpSpPr>
          <p:grpSpPr>
            <a:xfrm>
              <a:off x="5384747" y="7810357"/>
              <a:ext cx="520753" cy="608744"/>
              <a:chOff x="5380241" y="7738943"/>
              <a:chExt cx="574024" cy="671016"/>
            </a:xfrm>
          </p:grpSpPr>
          <p:pic>
            <p:nvPicPr>
              <p:cNvPr id="98" name="図 97">
                <a:extLst>
                  <a:ext uri="{FF2B5EF4-FFF2-40B4-BE49-F238E27FC236}">
                    <a16:creationId xmlns:a16="http://schemas.microsoft.com/office/drawing/2014/main" id="{1DE8217E-F874-4E32-B3A7-5B75A3A94D7A}"/>
                  </a:ext>
                </a:extLst>
              </p:cNvPr>
              <p:cNvPicPr/>
              <p:nvPr/>
            </p:nvPicPr>
            <p:blipFill rotWithShape="1">
              <a:blip r:embed="rId17">
                <a:duotone>
                  <a:schemeClr val="accent3">
                    <a:shade val="45000"/>
                    <a:satMod val="135000"/>
                  </a:schemeClr>
                  <a:prstClr val="white"/>
                </a:duotone>
                <a:extLst>
                  <a:ext uri="{28A0092B-C50C-407E-A947-70E740481C1C}">
                    <a14:useLocalDpi xmlns:a14="http://schemas.microsoft.com/office/drawing/2010/main" val="0"/>
                  </a:ext>
                </a:extLst>
              </a:blip>
              <a:srcRect l="2148" t="52083" r="75391" b="13021"/>
              <a:stretch/>
            </p:blipFill>
            <p:spPr bwMode="auto">
              <a:xfrm>
                <a:off x="5380241" y="7738943"/>
                <a:ext cx="574024" cy="668863"/>
              </a:xfrm>
              <a:prstGeom prst="rect">
                <a:avLst/>
              </a:prstGeom>
              <a:noFill/>
              <a:ln>
                <a:noFill/>
              </a:ln>
              <a:extLst>
                <a:ext uri="{53640926-AAD7-44D8-BBD7-CCE9431645EC}">
                  <a14:shadowObscured xmlns:a14="http://schemas.microsoft.com/office/drawing/2010/main"/>
                </a:ext>
              </a:extLst>
            </p:spPr>
          </p:pic>
          <p:pic>
            <p:nvPicPr>
              <p:cNvPr id="99" name="図 98">
                <a:extLst>
                  <a:ext uri="{FF2B5EF4-FFF2-40B4-BE49-F238E27FC236}">
                    <a16:creationId xmlns:a16="http://schemas.microsoft.com/office/drawing/2014/main" id="{5C13178F-4534-4873-B1FD-372773372FE1}"/>
                  </a:ext>
                </a:extLst>
              </p:cNvPr>
              <p:cNvPicPr/>
              <p:nvPr/>
            </p:nvPicPr>
            <p:blipFill rotWithShape="1">
              <a:blip r:embed="rId18">
                <a:duotone>
                  <a:prstClr val="black"/>
                  <a:srgbClr val="FF0000">
                    <a:tint val="45000"/>
                    <a:satMod val="400000"/>
                  </a:srgbClr>
                </a:duotone>
                <a:extLst>
                  <a:ext uri="{BEBA8EAE-BF5A-486C-A8C5-ECC9F3942E4B}">
                    <a14:imgProps xmlns:a14="http://schemas.microsoft.com/office/drawing/2010/main">
                      <a14:imgLayer r:embed="rId19">
                        <a14:imgEffect>
                          <a14:backgroundRemoval t="55500" b="83417" l="4375" r="23438">
                            <a14:foregroundMark x1="21125" y1="64917" x2="22500" y2="70583"/>
                            <a14:foregroundMark x1="23438" y1="71917" x2="23188" y2="68083"/>
                            <a14:backgroundMark x1="14313" y1="56750" x2="14125" y2="63083"/>
                            <a14:backgroundMark x1="12750" y1="71500" x2="13313" y2="66083"/>
                            <a14:backgroundMark x1="17125" y1="80250" x2="17000" y2="75167"/>
                            <a14:backgroundMark x1="21500" y1="82000" x2="18875" y2="57083"/>
                            <a14:backgroundMark x1="18875" y1="57083" x2="4000" y2="72833"/>
                            <a14:backgroundMark x1="4000" y1="72833" x2="14750" y2="81333"/>
                            <a14:backgroundMark x1="21313" y1="83500" x2="16188" y2="58417"/>
                            <a14:backgroundMark x1="16188" y1="58417" x2="19438" y2="83250"/>
                            <a14:backgroundMark x1="19438" y1="83250" x2="18125" y2="79250"/>
                            <a14:backgroundMark x1="9938" y1="68333" x2="11500" y2="72500"/>
                            <a14:backgroundMark x1="13938" y1="70333" x2="13875" y2="74417"/>
                            <a14:backgroundMark x1="15063" y1="69333" x2="15125" y2="74417"/>
                            <a14:backgroundMark x1="17125" y1="79000" x2="8250" y2="72167"/>
                            <a14:backgroundMark x1="16250" y1="80833" x2="5813" y2="70333"/>
                            <a14:backgroundMark x1="13875" y1="65333" x2="10563" y2="57417"/>
                            <a14:backgroundMark x1="14938" y1="59083" x2="11875" y2="55917"/>
                            <a14:backgroundMark x1="16188" y1="58750" x2="6938" y2="58583"/>
                            <a14:backgroundMark x1="10875" y1="66667" x2="5938" y2="61333"/>
                            <a14:backgroundMark x1="12188" y1="62000" x2="5375" y2="59833"/>
                            <a14:backgroundMark x1="15812" y1="72000" x2="15625" y2="67083"/>
                            <a14:backgroundMark x1="10938" y1="80083" x2="6688" y2="78500"/>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148" t="52083" r="75391" b="13021"/>
              <a:stretch/>
            </p:blipFill>
            <p:spPr bwMode="auto">
              <a:xfrm>
                <a:off x="5380241" y="7741096"/>
                <a:ext cx="574024" cy="668863"/>
              </a:xfrm>
              <a:prstGeom prst="rect">
                <a:avLst/>
              </a:prstGeom>
              <a:noFill/>
              <a:ln>
                <a:noFill/>
              </a:ln>
              <a:extLst>
                <a:ext uri="{53640926-AAD7-44D8-BBD7-CCE9431645EC}">
                  <a14:shadowObscured xmlns:a14="http://schemas.microsoft.com/office/drawing/2010/main"/>
                </a:ext>
              </a:extLst>
            </p:spPr>
          </p:pic>
        </p:grpSp>
        <p:grpSp>
          <p:nvGrpSpPr>
            <p:cNvPr id="103" name="グループ化 102">
              <a:extLst>
                <a:ext uri="{FF2B5EF4-FFF2-40B4-BE49-F238E27FC236}">
                  <a16:creationId xmlns:a16="http://schemas.microsoft.com/office/drawing/2014/main" id="{878F516D-F957-4134-805F-7D99BCF405F9}"/>
                </a:ext>
              </a:extLst>
            </p:cNvPr>
            <p:cNvGrpSpPr/>
            <p:nvPr/>
          </p:nvGrpSpPr>
          <p:grpSpPr>
            <a:xfrm>
              <a:off x="5206090" y="8536203"/>
              <a:ext cx="946426" cy="571114"/>
              <a:chOff x="5150988" y="8574539"/>
              <a:chExt cx="1108784" cy="669088"/>
            </a:xfrm>
          </p:grpSpPr>
          <p:pic>
            <p:nvPicPr>
              <p:cNvPr id="97" name="Picture 2" descr="無料イラスト, ベクター, EPS, 電気機器, 家電製品, 調理器具, 電子レンジ, オーブンレンジ">
                <a:extLst>
                  <a:ext uri="{FF2B5EF4-FFF2-40B4-BE49-F238E27FC236}">
                    <a16:creationId xmlns:a16="http://schemas.microsoft.com/office/drawing/2014/main" id="{11F07E74-938E-47E8-BE84-41137BDF1330}"/>
                  </a:ext>
                </a:extLst>
              </p:cNvPr>
              <p:cNvPicPr>
                <a:picLocks noChangeAspect="1" noChangeArrowheads="1"/>
              </p:cNvPicPr>
              <p:nvPr/>
            </p:nvPicPr>
            <p:blipFill>
              <a:blip r:embed="rId2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50988" y="8574763"/>
                <a:ext cx="1108784" cy="66886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無料イラスト, ベクター, EPS, 電気機器, 家電製品, 調理器具, 電子レンジ, オーブンレンジ">
                <a:extLst>
                  <a:ext uri="{FF2B5EF4-FFF2-40B4-BE49-F238E27FC236}">
                    <a16:creationId xmlns:a16="http://schemas.microsoft.com/office/drawing/2014/main" id="{3DDF5823-D0F0-4B76-A68B-926AA20BCB3B}"/>
                  </a:ext>
                </a:extLst>
              </p:cNvPr>
              <p:cNvPicPr>
                <a:picLocks noChangeAspect="1" noChangeArrowheads="1"/>
              </p:cNvPicPr>
              <p:nvPr/>
            </p:nvPicPr>
            <p:blipFill>
              <a:blip r:embed="rId21">
                <a:duotone>
                  <a:prstClr val="black"/>
                  <a:srgbClr val="FF0000">
                    <a:tint val="45000"/>
                    <a:satMod val="400000"/>
                  </a:srgbClr>
                </a:duotone>
                <a:extLst>
                  <a:ext uri="{BEBA8EAE-BF5A-486C-A8C5-ECC9F3942E4B}">
                    <a14:imgProps xmlns:a14="http://schemas.microsoft.com/office/drawing/2010/main">
                      <a14:imgLayer r:embed="rId22">
                        <a14:imgEffect>
                          <a14:backgroundRemoval t="9945" b="95580" l="10000" r="90000">
                            <a14:foregroundMark x1="72681" y1="40083" x2="71444" y2="80479"/>
                            <a14:foregroundMark x1="67485" y1="39176" x2="76444" y2="95580"/>
                            <a14:foregroundMark x1="76444" y1="95580" x2="62000" y2="27440"/>
                            <a14:foregroundMark x1="62000" y1="27440" x2="57333" y2="48803"/>
                            <a14:foregroundMark x1="68208" y1="39302" x2="65222" y2="80847"/>
                            <a14:foregroundMark x1="74822" y1="40456" x2="74667" y2="72007"/>
                            <a14:foregroundMark x1="79667" y1="39227" x2="76667" y2="80110"/>
                            <a14:foregroundMark x1="79667" y1="43462" x2="78612" y2="40512"/>
                            <a14:foregroundMark x1="60778" y1="29282" x2="60111" y2="79006"/>
                            <a14:foregroundMark x1="59222" y1="41621" x2="61000" y2="24494"/>
                            <a14:foregroundMark x1="60778" y1="25967" x2="56222" y2="48066"/>
                            <a14:foregroundMark x1="58000" y1="38858" x2="57111" y2="67219"/>
                            <a14:foregroundMark x1="56667" y1="69061" x2="59889" y2="86924"/>
                            <a14:foregroundMark x1="72111" y1="95028" x2="73000" y2="84715"/>
                            <a14:backgroundMark x1="41889" y1="14180" x2="38222" y2="44567"/>
                            <a14:backgroundMark x1="32667" y1="14180" x2="16667" y2="37385"/>
                            <a14:backgroundMark x1="36222" y1="19521" x2="26000" y2="36648"/>
                            <a14:backgroundMark x1="56889" y1="11050" x2="39889" y2="9208"/>
                            <a14:backgroundMark x1="67667" y1="9208" x2="41444" y2="4972"/>
                            <a14:backgroundMark x1="77359" y1="44744" x2="76694" y2="44050"/>
                            <a14:backgroundMark x1="76766" y1="29438" x2="77667" y2="20626"/>
                            <a14:backgroundMark x1="69872" y1="70043" x2="69778" y2="70534"/>
                            <a14:backgroundMark x1="77111" y1="32044" x2="76743" y2="33974"/>
                            <a14:backgroundMark x1="52556" y1="23941" x2="46556" y2="46225"/>
                            <a14:backgroundMark x1="47444" y1="29834" x2="13444" y2="17864"/>
                            <a14:backgroundMark x1="52333" y1="33886" x2="36222" y2="35912"/>
                            <a14:backgroundMark x1="52333" y1="48435" x2="47889" y2="66298"/>
                            <a14:backgroundMark x1="56000" y1="29282" x2="47000" y2="73665"/>
                            <a14:backgroundMark x1="63056" y1="32466" x2="62778" y2="93923"/>
                            <a14:backgroundMark x1="63059" y1="31793" x2="63056" y2="32377"/>
                            <a14:backgroundMark x1="63111" y1="20258" x2="63076" y2="28059"/>
                            <a14:backgroundMark x1="62778" y1="93923" x2="19778" y2="87845"/>
                            <a14:backgroundMark x1="19778" y1="87845" x2="7444" y2="13996"/>
                            <a14:backgroundMark x1="7444" y1="13996" x2="58667" y2="24494"/>
                            <a14:backgroundMark x1="58667" y1="24494" x2="14333" y2="23204"/>
                            <a14:backgroundMark x1="14333" y1="23204" x2="57245" y2="33417"/>
                            <a14:backgroundMark x1="57210" y1="33586" x2="13222" y2="29466"/>
                            <a14:backgroundMark x1="13222" y1="29466" x2="55874" y2="40070"/>
                            <a14:backgroundMark x1="55792" y1="40466" x2="9667" y2="39227"/>
                            <a14:backgroundMark x1="9667" y1="39227" x2="55750" y2="50289"/>
                            <a14:backgroundMark x1="55734" y1="50773" x2="13333" y2="49724"/>
                            <a14:backgroundMark x1="13333" y1="49724" x2="55398" y2="61495"/>
                            <a14:backgroundMark x1="55393" y1="61677" x2="10333" y2="60589"/>
                            <a14:backgroundMark x1="10333" y1="60589" x2="54222" y2="67219"/>
                            <a14:backgroundMark x1="54222" y1="67219" x2="10667" y2="72192"/>
                            <a14:backgroundMark x1="10667" y1="72192" x2="55222" y2="80847"/>
                            <a14:backgroundMark x1="55222" y1="80847" x2="10111" y2="84162"/>
                            <a14:backgroundMark x1="10111" y1="84162" x2="31111" y2="83057"/>
                            <a14:backgroundMark x1="66333" y1="27808" x2="78556" y2="37017"/>
                            <a14:backgroundMark x1="76222" y1="28913" x2="71667" y2="30939"/>
                            <a14:backgroundMark x1="75556" y1="27808" x2="72333" y2="28177"/>
                            <a14:backgroundMark x1="74667" y1="28545" x2="71222" y2="19521"/>
                            <a14:backgroundMark x1="75111" y1="34991" x2="67222" y2="35543"/>
                            <a14:backgroundMark x1="66111" y1="36648" x2="65444" y2="27808"/>
                            <a14:backgroundMark x1="66333" y1="36648" x2="66111" y2="26335"/>
                            <a14:backgroundMark x1="66111" y1="28177" x2="67444" y2="36280"/>
                            <a14:backgroundMark x1="66333" y1="25967" x2="65667" y2="29834"/>
                            <a14:backgroundMark x1="66778" y1="36280" x2="79444" y2="38490"/>
                          </a14:backgroundRemoval>
                        </a14:imgEffect>
                      </a14:imgLayer>
                    </a14:imgProps>
                  </a:ext>
                  <a:ext uri="{28A0092B-C50C-407E-A947-70E740481C1C}">
                    <a14:useLocalDpi xmlns:a14="http://schemas.microsoft.com/office/drawing/2010/main" val="0"/>
                  </a:ext>
                </a:extLst>
              </a:blip>
              <a:srcRect/>
              <a:stretch>
                <a:fillRect/>
              </a:stretch>
            </p:blipFill>
            <p:spPr bwMode="auto">
              <a:xfrm>
                <a:off x="5150988" y="8574539"/>
                <a:ext cx="1108784" cy="6688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5" name="グループ化 104">
              <a:extLst>
                <a:ext uri="{FF2B5EF4-FFF2-40B4-BE49-F238E27FC236}">
                  <a16:creationId xmlns:a16="http://schemas.microsoft.com/office/drawing/2014/main" id="{18195F9F-E90A-430E-A847-9618A9F5AB35}"/>
                </a:ext>
              </a:extLst>
            </p:cNvPr>
            <p:cNvGrpSpPr/>
            <p:nvPr/>
          </p:nvGrpSpPr>
          <p:grpSpPr>
            <a:xfrm>
              <a:off x="4334053" y="7870234"/>
              <a:ext cx="694132" cy="1172745"/>
              <a:chOff x="4262464" y="7924910"/>
              <a:chExt cx="765721" cy="1293696"/>
            </a:xfrm>
          </p:grpSpPr>
          <p:pic>
            <p:nvPicPr>
              <p:cNvPr id="96" name="Picture 2" descr="無料イラスト, ベクター, AI, 電気機器, 家電製品, 冷蔵庫">
                <a:extLst>
                  <a:ext uri="{FF2B5EF4-FFF2-40B4-BE49-F238E27FC236}">
                    <a16:creationId xmlns:a16="http://schemas.microsoft.com/office/drawing/2014/main" id="{433D221B-7DBD-490C-BC04-2819D0FFF18E}"/>
                  </a:ext>
                </a:extLst>
              </p:cNvPr>
              <p:cNvPicPr>
                <a:picLocks noChangeAspect="1" noChangeArrowheads="1"/>
              </p:cNvPicPr>
              <p:nvPr/>
            </p:nvPicPr>
            <p:blipFill>
              <a:blip r:embed="rId2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62464" y="7924910"/>
                <a:ext cx="765721" cy="1293696"/>
              </a:xfrm>
              <a:prstGeom prst="rect">
                <a:avLst/>
              </a:prstGeom>
              <a:noFill/>
              <a:extLst>
                <a:ext uri="{909E8E84-426E-40DD-AFC4-6F175D3DCCD1}">
                  <a14:hiddenFill xmlns:a14="http://schemas.microsoft.com/office/drawing/2010/main">
                    <a:solidFill>
                      <a:srgbClr val="FFFFFF"/>
                    </a:solidFill>
                  </a14:hiddenFill>
                </a:ext>
              </a:extLst>
            </p:spPr>
          </p:pic>
          <p:sp>
            <p:nvSpPr>
              <p:cNvPr id="104" name="正方形/長方形 103">
                <a:extLst>
                  <a:ext uri="{FF2B5EF4-FFF2-40B4-BE49-F238E27FC236}">
                    <a16:creationId xmlns:a16="http://schemas.microsoft.com/office/drawing/2014/main" id="{F3367879-2EC9-404D-84D0-44C6D7D742BD}"/>
                  </a:ext>
                </a:extLst>
              </p:cNvPr>
              <p:cNvSpPr/>
              <p:nvPr/>
            </p:nvSpPr>
            <p:spPr>
              <a:xfrm>
                <a:off x="4295233" y="7980319"/>
                <a:ext cx="45719" cy="756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10" name="グループ化 109">
            <a:extLst>
              <a:ext uri="{FF2B5EF4-FFF2-40B4-BE49-F238E27FC236}">
                <a16:creationId xmlns:a16="http://schemas.microsoft.com/office/drawing/2014/main" id="{58117863-386D-4567-BA38-894351B77983}"/>
              </a:ext>
            </a:extLst>
          </p:cNvPr>
          <p:cNvGrpSpPr/>
          <p:nvPr/>
        </p:nvGrpSpPr>
        <p:grpSpPr>
          <a:xfrm>
            <a:off x="553047" y="9042658"/>
            <a:ext cx="1174515" cy="325012"/>
            <a:chOff x="619048" y="8654858"/>
            <a:chExt cx="1174515" cy="325012"/>
          </a:xfrm>
        </p:grpSpPr>
        <p:sp>
          <p:nvSpPr>
            <p:cNvPr id="108" name="吹き出し: 角を丸めた四角形 107">
              <a:extLst>
                <a:ext uri="{FF2B5EF4-FFF2-40B4-BE49-F238E27FC236}">
                  <a16:creationId xmlns:a16="http://schemas.microsoft.com/office/drawing/2014/main" id="{5EA92C33-7074-4786-A478-D9348588B86A}"/>
                </a:ext>
              </a:extLst>
            </p:cNvPr>
            <p:cNvSpPr/>
            <p:nvPr/>
          </p:nvSpPr>
          <p:spPr>
            <a:xfrm>
              <a:off x="644034" y="8654858"/>
              <a:ext cx="1149529" cy="302053"/>
            </a:xfrm>
            <a:prstGeom prst="wedgeRoundRectCallout">
              <a:avLst>
                <a:gd name="adj1" fmla="val -4206"/>
                <a:gd name="adj2" fmla="val -20483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D4F40B86-4C9E-4C3F-B577-DAA0DB17B864}"/>
                </a:ext>
              </a:extLst>
            </p:cNvPr>
            <p:cNvSpPr txBox="1"/>
            <p:nvPr/>
          </p:nvSpPr>
          <p:spPr>
            <a:xfrm>
              <a:off x="619048" y="8672093"/>
              <a:ext cx="1174515" cy="307777"/>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バイタルサインセットは</a:t>
              </a:r>
              <a:endParaRPr kumimoji="1" lang="en-US" altLang="ja-JP" sz="700" dirty="0">
                <a:latin typeface="メイリオ" panose="020B0604030504040204" pitchFamily="50" charset="-128"/>
                <a:ea typeface="メイリオ" panose="020B0604030504040204" pitchFamily="50" charset="-128"/>
              </a:endParaRPr>
            </a:p>
            <a:p>
              <a:r>
                <a:rPr kumimoji="1" lang="ja-JP" altLang="en-US" sz="700" dirty="0">
                  <a:latin typeface="メイリオ" panose="020B0604030504040204" pitchFamily="50" charset="-128"/>
                  <a:ea typeface="メイリオ" panose="020B0604030504040204" pitchFamily="50" charset="-128"/>
                </a:rPr>
                <a:t>患者ごとに拭く。</a:t>
              </a:r>
            </a:p>
          </p:txBody>
        </p:sp>
      </p:grpSp>
      <p:grpSp>
        <p:nvGrpSpPr>
          <p:cNvPr id="113" name="グループ化 112">
            <a:extLst>
              <a:ext uri="{FF2B5EF4-FFF2-40B4-BE49-F238E27FC236}">
                <a16:creationId xmlns:a16="http://schemas.microsoft.com/office/drawing/2014/main" id="{874AFDF9-1367-4E97-B2E7-DCC4E94E7DF2}"/>
              </a:ext>
            </a:extLst>
          </p:cNvPr>
          <p:cNvGrpSpPr/>
          <p:nvPr/>
        </p:nvGrpSpPr>
        <p:grpSpPr>
          <a:xfrm>
            <a:off x="520398" y="5894415"/>
            <a:ext cx="897225" cy="311171"/>
            <a:chOff x="546752" y="5667404"/>
            <a:chExt cx="897225" cy="311171"/>
          </a:xfrm>
        </p:grpSpPr>
        <p:sp>
          <p:nvSpPr>
            <p:cNvPr id="111" name="吹き出し: 角を丸めた四角形 110">
              <a:extLst>
                <a:ext uri="{FF2B5EF4-FFF2-40B4-BE49-F238E27FC236}">
                  <a16:creationId xmlns:a16="http://schemas.microsoft.com/office/drawing/2014/main" id="{EBEBC607-CEF7-4306-A100-B9431407E11B}"/>
                </a:ext>
              </a:extLst>
            </p:cNvPr>
            <p:cNvSpPr/>
            <p:nvPr/>
          </p:nvSpPr>
          <p:spPr>
            <a:xfrm>
              <a:off x="578033" y="5667404"/>
              <a:ext cx="850300" cy="298149"/>
            </a:xfrm>
            <a:prstGeom prst="wedgeRoundRectCallout">
              <a:avLst>
                <a:gd name="adj1" fmla="val 29576"/>
                <a:gd name="adj2" fmla="val 13037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2" name="テキスト ボックス 111">
              <a:extLst>
                <a:ext uri="{FF2B5EF4-FFF2-40B4-BE49-F238E27FC236}">
                  <a16:creationId xmlns:a16="http://schemas.microsoft.com/office/drawing/2014/main" id="{D1A735E2-92E6-4CB4-A9BF-8B5440C54CD3}"/>
                </a:ext>
              </a:extLst>
            </p:cNvPr>
            <p:cNvSpPr txBox="1"/>
            <p:nvPr/>
          </p:nvSpPr>
          <p:spPr>
            <a:xfrm>
              <a:off x="546752" y="5670798"/>
              <a:ext cx="897225" cy="307777"/>
            </a:xfrm>
            <a:prstGeom prst="rect">
              <a:avLst/>
            </a:prstGeom>
            <a:noFill/>
          </p:spPr>
          <p:txBody>
            <a:bodyPr wrap="square" rtlCol="0">
              <a:spAutoFit/>
            </a:bodyPr>
            <a:lstStyle/>
            <a:p>
              <a:r>
                <a:rPr kumimoji="1" lang="ja-JP" altLang="en-US" sz="700" dirty="0">
                  <a:latin typeface="メイリオ" panose="020B0604030504040204" pitchFamily="50" charset="-128"/>
                  <a:ea typeface="メイリオ" panose="020B0604030504040204" pitchFamily="50" charset="-128"/>
                </a:rPr>
                <a:t>充電器に差し込む前に拭く。</a:t>
              </a:r>
            </a:p>
          </p:txBody>
        </p:sp>
      </p:grpSp>
    </p:spTree>
    <p:extLst>
      <p:ext uri="{BB962C8B-B14F-4D97-AF65-F5344CB8AC3E}">
        <p14:creationId xmlns:p14="http://schemas.microsoft.com/office/powerpoint/2010/main" val="1917883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6B40AE4-0204-4A90-A5F2-DA3FD6D3110A}"/>
              </a:ext>
            </a:extLst>
          </p:cNvPr>
          <p:cNvSpPr>
            <a:spLocks noGrp="1"/>
          </p:cNvSpPr>
          <p:nvPr>
            <p:ph type="sldNum" sz="quarter" idx="12"/>
          </p:nvPr>
        </p:nvSpPr>
        <p:spPr/>
        <p:txBody>
          <a:bodyPr/>
          <a:lstStyle/>
          <a:p>
            <a:fld id="{698D96D4-A717-436E-8A31-61B20D5A5D02}" type="slidenum">
              <a:rPr kumimoji="1" lang="ja-JP" altLang="en-US" smtClean="0"/>
              <a:t>4</a:t>
            </a:fld>
            <a:endParaRPr kumimoji="1" lang="ja-JP" altLang="en-US"/>
          </a:p>
        </p:txBody>
      </p:sp>
    </p:spTree>
    <p:extLst>
      <p:ext uri="{BB962C8B-B14F-4D97-AF65-F5344CB8AC3E}">
        <p14:creationId xmlns:p14="http://schemas.microsoft.com/office/powerpoint/2010/main" val="2585373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27FFD13-1DA3-4E03-8350-CF36F0773AA1}"/>
              </a:ext>
            </a:extLst>
          </p:cNvPr>
          <p:cNvSpPr txBox="1"/>
          <p:nvPr/>
        </p:nvSpPr>
        <p:spPr>
          <a:xfrm>
            <a:off x="363611" y="420510"/>
            <a:ext cx="3886558" cy="276999"/>
          </a:xfrm>
          <a:prstGeom prst="rect">
            <a:avLst/>
          </a:prstGeom>
          <a:noFill/>
        </p:spPr>
        <p:txBody>
          <a:bodyPr wrap="square" rtlCol="0">
            <a:spAutoFit/>
          </a:bodyPr>
          <a:lstStyle/>
          <a:p>
            <a:r>
              <a:rPr kumimoji="1" lang="en-US" altLang="ja-JP" sz="1200" b="1" dirty="0">
                <a:solidFill>
                  <a:srgbClr val="0070C0"/>
                </a:solidFill>
                <a:latin typeface="メイリオ" panose="020B0604030504040204" pitchFamily="50" charset="-128"/>
                <a:ea typeface="メイリオ" panose="020B0604030504040204" pitchFamily="50" charset="-128"/>
              </a:rPr>
              <a:t>【</a:t>
            </a:r>
            <a:r>
              <a:rPr kumimoji="1" lang="ja-JP" altLang="en-US" sz="1200" b="1" dirty="0">
                <a:solidFill>
                  <a:srgbClr val="0070C0"/>
                </a:solidFill>
                <a:latin typeface="メイリオ" panose="020B0604030504040204" pitchFamily="50" charset="-128"/>
                <a:ea typeface="メイリオ" panose="020B0604030504040204" pitchFamily="50" charset="-128"/>
              </a:rPr>
              <a:t>参考</a:t>
            </a:r>
            <a:r>
              <a:rPr kumimoji="1" lang="en-US" altLang="ja-JP" sz="1200" b="1" dirty="0">
                <a:solidFill>
                  <a:srgbClr val="0070C0"/>
                </a:solidFill>
                <a:latin typeface="メイリオ" panose="020B0604030504040204" pitchFamily="50" charset="-128"/>
                <a:ea typeface="メイリオ" panose="020B0604030504040204" pitchFamily="50" charset="-128"/>
              </a:rPr>
              <a:t>1】</a:t>
            </a:r>
            <a:r>
              <a:rPr kumimoji="1" lang="ja-JP" altLang="en-US" sz="1200" dirty="0">
                <a:solidFill>
                  <a:srgbClr val="0070C0"/>
                </a:solidFill>
                <a:latin typeface="メイリオ" panose="020B0604030504040204" pitchFamily="50" charset="-128"/>
                <a:ea typeface="メイリオ" panose="020B0604030504040204" pitchFamily="50" charset="-128"/>
              </a:rPr>
              <a:t>消毒薬の選択について</a:t>
            </a:r>
            <a:endParaRPr kumimoji="1" lang="en-US" altLang="ja-JP" sz="1200" dirty="0">
              <a:solidFill>
                <a:srgbClr val="0070C0"/>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44C7572-5217-4F99-9ED2-E765437C946E}"/>
              </a:ext>
            </a:extLst>
          </p:cNvPr>
          <p:cNvSpPr txBox="1"/>
          <p:nvPr/>
        </p:nvSpPr>
        <p:spPr>
          <a:xfrm>
            <a:off x="470659" y="688851"/>
            <a:ext cx="3714750" cy="261610"/>
          </a:xfrm>
          <a:prstGeom prst="rect">
            <a:avLst/>
          </a:prstGeom>
          <a:noFill/>
        </p:spPr>
        <p:txBody>
          <a:bodyPr wrap="square" rtlCol="0">
            <a:spAutoFit/>
          </a:bodyPr>
          <a:lstStyle/>
          <a:p>
            <a:pPr marL="342900" indent="-342900">
              <a:buFont typeface="+mj-lt"/>
              <a:buAutoNum type="arabicPeriod"/>
            </a:pPr>
            <a:r>
              <a:rPr kumimoji="1" lang="ja-JP" altLang="en-US" sz="1050" b="1" dirty="0">
                <a:latin typeface="メイリオ" panose="020B0604030504040204" pitchFamily="50" charset="-128"/>
                <a:ea typeface="メイリオ" panose="020B0604030504040204" pitchFamily="50" charset="-128"/>
              </a:rPr>
              <a:t>消毒薬の適応</a:t>
            </a:r>
          </a:p>
        </p:txBody>
      </p:sp>
      <p:sp>
        <p:nvSpPr>
          <p:cNvPr id="11" name="テキスト ボックス 10">
            <a:extLst>
              <a:ext uri="{FF2B5EF4-FFF2-40B4-BE49-F238E27FC236}">
                <a16:creationId xmlns:a16="http://schemas.microsoft.com/office/drawing/2014/main" id="{D9F5355D-B227-4AE3-A555-0484985D38CA}"/>
              </a:ext>
            </a:extLst>
          </p:cNvPr>
          <p:cNvSpPr txBox="1"/>
          <p:nvPr/>
        </p:nvSpPr>
        <p:spPr>
          <a:xfrm>
            <a:off x="449515" y="3253457"/>
            <a:ext cx="3714750" cy="261610"/>
          </a:xfrm>
          <a:prstGeom prst="rect">
            <a:avLst/>
          </a:prstGeom>
          <a:noFill/>
        </p:spPr>
        <p:txBody>
          <a:bodyPr wrap="square" rtlCol="0">
            <a:spAutoFit/>
          </a:bodyPr>
          <a:lstStyle/>
          <a:p>
            <a:pPr marL="342900" indent="-342900">
              <a:buFont typeface="+mj-lt"/>
              <a:buAutoNum type="arabicPeriod" startAt="2"/>
            </a:pPr>
            <a:r>
              <a:rPr kumimoji="1" lang="ja-JP" altLang="en-US" sz="1050" b="1" dirty="0">
                <a:latin typeface="メイリオ" panose="020B0604030504040204" pitchFamily="50" charset="-128"/>
                <a:ea typeface="メイリオ" panose="020B0604030504040204" pitchFamily="50" charset="-128"/>
              </a:rPr>
              <a:t>環境別の消毒</a:t>
            </a:r>
          </a:p>
        </p:txBody>
      </p:sp>
      <p:sp>
        <p:nvSpPr>
          <p:cNvPr id="16" name="テキスト ボックス 15">
            <a:extLst>
              <a:ext uri="{FF2B5EF4-FFF2-40B4-BE49-F238E27FC236}">
                <a16:creationId xmlns:a16="http://schemas.microsoft.com/office/drawing/2014/main" id="{E25EF23A-F14C-4614-8683-7B04BE9A06E8}"/>
              </a:ext>
            </a:extLst>
          </p:cNvPr>
          <p:cNvSpPr txBox="1"/>
          <p:nvPr/>
        </p:nvSpPr>
        <p:spPr>
          <a:xfrm>
            <a:off x="470659" y="8742708"/>
            <a:ext cx="4756786" cy="400110"/>
          </a:xfrm>
          <a:prstGeom prst="rect">
            <a:avLst/>
          </a:prstGeom>
          <a:noFill/>
        </p:spPr>
        <p:txBody>
          <a:bodyPr wrap="square">
            <a:spAutoFit/>
          </a:bodyPr>
          <a:lstStyle/>
          <a:p>
            <a:r>
              <a:rPr lang="en-US" altLang="ja-JP" sz="1000" dirty="0">
                <a:latin typeface="メイリオ" panose="020B0604030504040204" pitchFamily="50" charset="-128"/>
                <a:ea typeface="メイリオ" panose="020B0604030504040204" pitchFamily="50" charset="-128"/>
                <a:hlinkClick r:id="rId2"/>
              </a:rPr>
              <a:t>http://ja-ces.or.jp/wordpress/ce/wp-content/uploads/2013/</a:t>
            </a:r>
          </a:p>
          <a:p>
            <a:r>
              <a:rPr lang="en-US" altLang="ja-JP" sz="1000" dirty="0">
                <a:latin typeface="メイリオ" panose="020B0604030504040204" pitchFamily="50" charset="-128"/>
                <a:ea typeface="メイリオ" panose="020B0604030504040204" pitchFamily="50" charset="-128"/>
                <a:hlinkClick r:id="rId2"/>
              </a:rPr>
              <a:t>03/50e316add8be37f0e1c0a628edcd0829.pdf</a:t>
            </a:r>
            <a:endParaRPr lang="ja-JP" altLang="en-US" sz="1000" dirty="0">
              <a:latin typeface="メイリオ" panose="020B0604030504040204" pitchFamily="50" charset="-128"/>
              <a:ea typeface="メイリオ" panose="020B0604030504040204" pitchFamily="50" charset="-128"/>
            </a:endParaRPr>
          </a:p>
        </p:txBody>
      </p:sp>
      <p:pic>
        <p:nvPicPr>
          <p:cNvPr id="17" name="図 16">
            <a:extLst>
              <a:ext uri="{FF2B5EF4-FFF2-40B4-BE49-F238E27FC236}">
                <a16:creationId xmlns:a16="http://schemas.microsoft.com/office/drawing/2014/main" id="{FD6FDCD0-4873-4C84-84B7-0B54C62CE0B9}"/>
              </a:ext>
            </a:extLst>
          </p:cNvPr>
          <p:cNvPicPr>
            <a:picLocks noChangeAspect="1"/>
          </p:cNvPicPr>
          <p:nvPr/>
        </p:nvPicPr>
        <p:blipFill rotWithShape="1">
          <a:blip r:embed="rId3"/>
          <a:srcRect l="45833" t="21096" r="25278" b="6522"/>
          <a:stretch/>
        </p:blipFill>
        <p:spPr>
          <a:xfrm>
            <a:off x="5316745" y="8229783"/>
            <a:ext cx="822913" cy="1159200"/>
          </a:xfrm>
          <a:prstGeom prst="rect">
            <a:avLst/>
          </a:prstGeom>
          <a:ln>
            <a:solidFill>
              <a:schemeClr val="tx1"/>
            </a:solidFill>
          </a:ln>
        </p:spPr>
      </p:pic>
      <p:sp>
        <p:nvSpPr>
          <p:cNvPr id="4" name="スライド番号プレースホルダー 3">
            <a:extLst>
              <a:ext uri="{FF2B5EF4-FFF2-40B4-BE49-F238E27FC236}">
                <a16:creationId xmlns:a16="http://schemas.microsoft.com/office/drawing/2014/main" id="{4241AD9B-D8A5-4858-8D54-55FDB094E56B}"/>
              </a:ext>
            </a:extLst>
          </p:cNvPr>
          <p:cNvSpPr>
            <a:spLocks noGrp="1"/>
          </p:cNvSpPr>
          <p:nvPr>
            <p:ph type="sldNum" sz="quarter" idx="12"/>
          </p:nvPr>
        </p:nvSpPr>
        <p:spPr/>
        <p:txBody>
          <a:bodyPr/>
          <a:lstStyle/>
          <a:p>
            <a:fld id="{698D96D4-A717-436E-8A31-61B20D5A5D02}" type="slidenum">
              <a:rPr kumimoji="1" lang="ja-JP" altLang="en-US" smtClean="0"/>
              <a:t>40</a:t>
            </a:fld>
            <a:endParaRPr kumimoji="1" lang="ja-JP" altLang="en-US"/>
          </a:p>
        </p:txBody>
      </p:sp>
      <p:sp>
        <p:nvSpPr>
          <p:cNvPr id="13" name="テキスト ボックス 12">
            <a:extLst>
              <a:ext uri="{FF2B5EF4-FFF2-40B4-BE49-F238E27FC236}">
                <a16:creationId xmlns:a16="http://schemas.microsoft.com/office/drawing/2014/main" id="{CA246369-0621-4FE4-8527-3066589C2F84}"/>
              </a:ext>
            </a:extLst>
          </p:cNvPr>
          <p:cNvSpPr txBox="1"/>
          <p:nvPr/>
        </p:nvSpPr>
        <p:spPr>
          <a:xfrm>
            <a:off x="363611" y="8107826"/>
            <a:ext cx="3316295" cy="276999"/>
          </a:xfrm>
          <a:prstGeom prst="rect">
            <a:avLst/>
          </a:prstGeom>
          <a:noFill/>
        </p:spPr>
        <p:txBody>
          <a:bodyPr wrap="square">
            <a:spAutoFit/>
          </a:bodyPr>
          <a:lstStyle/>
          <a:p>
            <a:r>
              <a:rPr lang="en-US" altLang="ja-JP" sz="1200" b="1" dirty="0">
                <a:solidFill>
                  <a:srgbClr val="0070C0"/>
                </a:solidFill>
                <a:latin typeface="メイリオ" panose="020B0604030504040204" pitchFamily="50" charset="-128"/>
                <a:ea typeface="メイリオ" panose="020B0604030504040204" pitchFamily="50" charset="-128"/>
              </a:rPr>
              <a:t>【</a:t>
            </a:r>
            <a:r>
              <a:rPr lang="ja-JP" altLang="en-US" sz="1200" b="1" dirty="0">
                <a:solidFill>
                  <a:srgbClr val="0070C0"/>
                </a:solidFill>
                <a:latin typeface="メイリオ" panose="020B0604030504040204" pitchFamily="50" charset="-128"/>
                <a:ea typeface="メイリオ" panose="020B0604030504040204" pitchFamily="50" charset="-128"/>
              </a:rPr>
              <a:t>参考</a:t>
            </a:r>
            <a:r>
              <a:rPr lang="en-US" altLang="ja-JP" sz="1200" b="1" dirty="0">
                <a:solidFill>
                  <a:srgbClr val="0070C0"/>
                </a:solidFill>
                <a:latin typeface="メイリオ" panose="020B0604030504040204" pitchFamily="50" charset="-128"/>
                <a:ea typeface="メイリオ" panose="020B0604030504040204" pitchFamily="50" charset="-128"/>
              </a:rPr>
              <a:t>2】</a:t>
            </a:r>
            <a:r>
              <a:rPr lang="ja-JP" altLang="en-US" sz="1200" dirty="0">
                <a:solidFill>
                  <a:srgbClr val="0070C0"/>
                </a:solidFill>
                <a:latin typeface="メイリオ" panose="020B0604030504040204" pitchFamily="50" charset="-128"/>
                <a:ea typeface="メイリオ" panose="020B0604030504040204" pitchFamily="50" charset="-128"/>
              </a:rPr>
              <a:t>ベッドサイド機器消毒方法</a:t>
            </a:r>
            <a:endParaRPr lang="en-US" altLang="ja-JP" sz="1200" b="1" dirty="0">
              <a:solidFill>
                <a:srgbClr val="0070C0"/>
              </a:solidFill>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0FB9DE0F-FEF9-475D-AB8A-2B1319D6E838}"/>
              </a:ext>
            </a:extLst>
          </p:cNvPr>
          <p:cNvSpPr txBox="1"/>
          <p:nvPr/>
        </p:nvSpPr>
        <p:spPr>
          <a:xfrm>
            <a:off x="470659" y="8490327"/>
            <a:ext cx="3948397" cy="246221"/>
          </a:xfrm>
          <a:prstGeom prst="rect">
            <a:avLst/>
          </a:prstGeom>
          <a:noFill/>
        </p:spPr>
        <p:txBody>
          <a:bodyPr wrap="square">
            <a:spAutoFit/>
          </a:bodyPr>
          <a:lstStyle/>
          <a:p>
            <a:r>
              <a:rPr lang="ja-JP" altLang="en-US" sz="1000" dirty="0">
                <a:latin typeface="メイリオ" panose="020B0604030504040204" pitchFamily="50" charset="-128"/>
                <a:ea typeface="メイリオ" panose="020B0604030504040204" pitchFamily="50" charset="-128"/>
              </a:rPr>
              <a:t>日本臨床工学技士会「医療機器を介した感染予防のための指針」</a:t>
            </a:r>
            <a:endParaRPr lang="en-US" altLang="ja-JP" sz="1000" dirty="0">
              <a:latin typeface="メイリオ" panose="020B0604030504040204" pitchFamily="50" charset="-128"/>
              <a:ea typeface="メイリオ" panose="020B0604030504040204" pitchFamily="50" charset="-128"/>
            </a:endParaRPr>
          </a:p>
        </p:txBody>
      </p:sp>
      <p:pic>
        <p:nvPicPr>
          <p:cNvPr id="43" name="図 42">
            <a:extLst>
              <a:ext uri="{FF2B5EF4-FFF2-40B4-BE49-F238E27FC236}">
                <a16:creationId xmlns:a16="http://schemas.microsoft.com/office/drawing/2014/main" id="{E56BD077-F4AB-4188-A8DF-B7965A24150E}"/>
              </a:ext>
            </a:extLst>
          </p:cNvPr>
          <p:cNvPicPr>
            <a:picLocks noChangeAspect="1"/>
          </p:cNvPicPr>
          <p:nvPr/>
        </p:nvPicPr>
        <p:blipFill>
          <a:blip r:embed="rId4"/>
          <a:stretch>
            <a:fillRect/>
          </a:stretch>
        </p:blipFill>
        <p:spPr>
          <a:xfrm>
            <a:off x="500245" y="961583"/>
            <a:ext cx="6021715" cy="2111615"/>
          </a:xfrm>
          <a:prstGeom prst="rect">
            <a:avLst/>
          </a:prstGeom>
        </p:spPr>
      </p:pic>
      <p:pic>
        <p:nvPicPr>
          <p:cNvPr id="45" name="図 44">
            <a:extLst>
              <a:ext uri="{FF2B5EF4-FFF2-40B4-BE49-F238E27FC236}">
                <a16:creationId xmlns:a16="http://schemas.microsoft.com/office/drawing/2014/main" id="{DE440B16-DDD7-46EE-B790-32F22589407D}"/>
              </a:ext>
            </a:extLst>
          </p:cNvPr>
          <p:cNvPicPr>
            <a:picLocks noChangeAspect="1"/>
          </p:cNvPicPr>
          <p:nvPr/>
        </p:nvPicPr>
        <p:blipFill>
          <a:blip r:embed="rId5"/>
          <a:stretch>
            <a:fillRect/>
          </a:stretch>
        </p:blipFill>
        <p:spPr>
          <a:xfrm>
            <a:off x="500245" y="3527810"/>
            <a:ext cx="5400675" cy="4362450"/>
          </a:xfrm>
          <a:prstGeom prst="rect">
            <a:avLst/>
          </a:prstGeom>
        </p:spPr>
      </p:pic>
    </p:spTree>
    <p:extLst>
      <p:ext uri="{BB962C8B-B14F-4D97-AF65-F5344CB8AC3E}">
        <p14:creationId xmlns:p14="http://schemas.microsoft.com/office/powerpoint/2010/main" val="2078012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5072CEF1-057A-426B-BF99-7870D24F9930}"/>
              </a:ext>
            </a:extLst>
          </p:cNvPr>
          <p:cNvSpPr txBox="1"/>
          <p:nvPr/>
        </p:nvSpPr>
        <p:spPr>
          <a:xfrm>
            <a:off x="471825" y="5876701"/>
            <a:ext cx="3662025" cy="489878"/>
          </a:xfrm>
          <a:prstGeom prst="rect">
            <a:avLst/>
          </a:prstGeom>
          <a:noFill/>
        </p:spPr>
        <p:txBody>
          <a:bodyPr wrap="square">
            <a:spAutoFit/>
          </a:bodyPr>
          <a:lstStyle/>
          <a:p>
            <a:pPr algn="just">
              <a:lnSpc>
                <a:spcPts val="1560"/>
              </a:lnSpc>
            </a:pPr>
            <a:r>
              <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hlinkClick r:id="rId2"/>
              </a:rPr>
              <a:t>https://www.meti.go.jp/press/2020/06/20200626013/20200626013-4.pdf</a:t>
            </a: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E6AA51F1-126A-49E5-8AEF-A8AA0C131D7B}"/>
              </a:ext>
            </a:extLst>
          </p:cNvPr>
          <p:cNvGrpSpPr/>
          <p:nvPr/>
        </p:nvGrpSpPr>
        <p:grpSpPr>
          <a:xfrm>
            <a:off x="4770203" y="5347331"/>
            <a:ext cx="1690439" cy="1157531"/>
            <a:chOff x="4933680" y="1965662"/>
            <a:chExt cx="1690439" cy="1157531"/>
          </a:xfrm>
        </p:grpSpPr>
        <p:pic>
          <p:nvPicPr>
            <p:cNvPr id="21" name="図 20">
              <a:extLst>
                <a:ext uri="{FF2B5EF4-FFF2-40B4-BE49-F238E27FC236}">
                  <a16:creationId xmlns:a16="http://schemas.microsoft.com/office/drawing/2014/main" id="{4DEAB6A1-7A83-4679-B4D0-49F37C545E11}"/>
                </a:ext>
              </a:extLst>
            </p:cNvPr>
            <p:cNvPicPr>
              <a:picLocks noChangeAspect="1"/>
            </p:cNvPicPr>
            <p:nvPr/>
          </p:nvPicPr>
          <p:blipFill rotWithShape="1">
            <a:blip r:embed="rId3"/>
            <a:srcRect l="45982" t="25973" r="28462" b="6541"/>
            <a:stretch/>
          </p:blipFill>
          <p:spPr>
            <a:xfrm>
              <a:off x="4933680" y="1965662"/>
              <a:ext cx="779645" cy="1157531"/>
            </a:xfrm>
            <a:prstGeom prst="rect">
              <a:avLst/>
            </a:prstGeom>
            <a:ln>
              <a:solidFill>
                <a:schemeClr val="tx1"/>
              </a:solidFill>
            </a:ln>
          </p:spPr>
        </p:pic>
        <p:pic>
          <p:nvPicPr>
            <p:cNvPr id="23" name="図 22">
              <a:extLst>
                <a:ext uri="{FF2B5EF4-FFF2-40B4-BE49-F238E27FC236}">
                  <a16:creationId xmlns:a16="http://schemas.microsoft.com/office/drawing/2014/main" id="{5B74F447-F517-4496-9597-07F732A1F3C8}"/>
                </a:ext>
              </a:extLst>
            </p:cNvPr>
            <p:cNvPicPr>
              <a:picLocks noChangeAspect="1"/>
            </p:cNvPicPr>
            <p:nvPr/>
          </p:nvPicPr>
          <p:blipFill rotWithShape="1">
            <a:blip r:embed="rId4"/>
            <a:srcRect l="45903" t="26161" r="28542" b="7263"/>
            <a:stretch/>
          </p:blipFill>
          <p:spPr>
            <a:xfrm>
              <a:off x="5844474" y="1965662"/>
              <a:ext cx="779645" cy="1157531"/>
            </a:xfrm>
            <a:prstGeom prst="rect">
              <a:avLst/>
            </a:prstGeom>
            <a:ln>
              <a:solidFill>
                <a:schemeClr val="tx1"/>
              </a:solidFill>
            </a:ln>
          </p:spPr>
        </p:pic>
      </p:grpSp>
      <p:sp>
        <p:nvSpPr>
          <p:cNvPr id="54" name="テキスト ボックス 53">
            <a:extLst>
              <a:ext uri="{FF2B5EF4-FFF2-40B4-BE49-F238E27FC236}">
                <a16:creationId xmlns:a16="http://schemas.microsoft.com/office/drawing/2014/main" id="{2FC1A0CA-57D2-43E9-8E80-D3B83BDE51C2}"/>
              </a:ext>
            </a:extLst>
          </p:cNvPr>
          <p:cNvSpPr txBox="1"/>
          <p:nvPr/>
        </p:nvSpPr>
        <p:spPr>
          <a:xfrm>
            <a:off x="449994" y="1668531"/>
            <a:ext cx="6031453" cy="1310615"/>
          </a:xfrm>
          <a:prstGeom prst="rect">
            <a:avLst/>
          </a:prstGeom>
          <a:noFill/>
        </p:spPr>
        <p:txBody>
          <a:bodyPr wrap="square">
            <a:spAutoFit/>
          </a:bodyPr>
          <a:lstStyle/>
          <a:p>
            <a:pPr marL="171450" indent="-171450">
              <a:lnSpc>
                <a:spcPts val="1600"/>
              </a:lnSpc>
              <a:buFont typeface="Wingdings" panose="05000000000000000000" pitchFamily="2" charset="2"/>
              <a:buChar char="n"/>
            </a:pP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次亜塩素酸ナトリウム水溶液は、</a:t>
            </a: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製品の使用上の注意および方法を確認の</a:t>
            </a: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うえ</a:t>
            </a: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作成</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する</a:t>
            </a: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gn="l">
              <a:lnSpc>
                <a:spcPts val="1600"/>
              </a:lnSpc>
              <a:buFont typeface="Wingdings" panose="05000000000000000000" pitchFamily="2" charset="2"/>
              <a:buChar char="n"/>
            </a:pP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新型コロナウイルスに対する濃度は、</a:t>
            </a:r>
            <a:r>
              <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0.05</a:t>
            </a: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500ppm</a:t>
            </a: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gn="l">
              <a:lnSpc>
                <a:spcPts val="1600"/>
              </a:lnSpc>
              <a:buFont typeface="Wingdings" panose="05000000000000000000" pitchFamily="2" charset="2"/>
              <a:buChar char="n"/>
            </a:pP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いつでも正しい希釈濃度で使用できるよう、水容量と原液量を示した表を準備しておくと便利。</a:t>
            </a: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gn="l">
              <a:lnSpc>
                <a:spcPts val="1600"/>
              </a:lnSpc>
              <a:buFont typeface="Wingdings" panose="05000000000000000000" pitchFamily="2" charset="2"/>
              <a:buChar char="n"/>
            </a:pPr>
            <a:r>
              <a:rPr lang="ja-JP" altLang="en-US" sz="1000" kern="100" dirty="0">
                <a:effectLst/>
                <a:latin typeface="メイリオ" panose="020B0604030504040204" pitchFamily="50" charset="-128"/>
                <a:ea typeface="メイリオ" panose="020B0604030504040204" pitchFamily="50" charset="-128"/>
                <a:cs typeface="Times New Roman" panose="02020603050405020304" pitchFamily="18" charset="0"/>
              </a:rPr>
              <a:t>時間がたつと濃度が落ちるため、作り置きはしない。</a:t>
            </a:r>
            <a:endParaRPr lang="en-US"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171450" indent="-171450" algn="l">
              <a:lnSpc>
                <a:spcPts val="1600"/>
              </a:lnSpc>
              <a:buFont typeface="Wingdings" panose="05000000000000000000" pitchFamily="2" charset="2"/>
              <a:buChar char="n"/>
            </a:pP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次亜塩素酸ナトリウム水溶液は金属等を腐食させる恐れがあるため、次亜塩素酸ナトリウム水溶液で拭いた後は水拭きを</a:t>
            </a: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する</a:t>
            </a:r>
            <a:r>
              <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rPr>
              <a:t>。</a:t>
            </a:r>
          </a:p>
        </p:txBody>
      </p:sp>
      <p:sp>
        <p:nvSpPr>
          <p:cNvPr id="56" name="テキスト ボックス 55">
            <a:extLst>
              <a:ext uri="{FF2B5EF4-FFF2-40B4-BE49-F238E27FC236}">
                <a16:creationId xmlns:a16="http://schemas.microsoft.com/office/drawing/2014/main" id="{4E394EA3-C929-4AEC-810A-BD28EB6CB426}"/>
              </a:ext>
            </a:extLst>
          </p:cNvPr>
          <p:cNvSpPr txBox="1"/>
          <p:nvPr/>
        </p:nvSpPr>
        <p:spPr>
          <a:xfrm>
            <a:off x="508723" y="2975781"/>
            <a:ext cx="4552345" cy="288541"/>
          </a:xfrm>
          <a:prstGeom prst="rect">
            <a:avLst/>
          </a:prstGeom>
          <a:noFill/>
        </p:spPr>
        <p:txBody>
          <a:bodyPr wrap="square">
            <a:spAutoFit/>
          </a:bodyPr>
          <a:lstStyle/>
          <a:p>
            <a:pPr algn="l">
              <a:lnSpc>
                <a:spcPts val="1600"/>
              </a:lnSpc>
            </a:pPr>
            <a:r>
              <a:rPr lang="en-US" alt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0.05</a:t>
            </a:r>
            <a:r>
              <a:rPr lang="ja-JP" alt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％次亜塩素酸ナトリウム水溶液</a:t>
            </a:r>
            <a:r>
              <a:rPr lang="en-US" alt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500ml</a:t>
            </a:r>
            <a:r>
              <a:rPr lang="ja-JP" altLang="ja-JP" sz="1050" kern="100" dirty="0">
                <a:effectLst/>
                <a:latin typeface="メイリオ" panose="020B0604030504040204" pitchFamily="50" charset="-128"/>
                <a:ea typeface="メイリオ" panose="020B0604030504040204" pitchFamily="50" charset="-128"/>
                <a:cs typeface="Times New Roman" panose="02020603050405020304" pitchFamily="18" charset="0"/>
              </a:rPr>
              <a:t>の作り方</a:t>
            </a:r>
          </a:p>
        </p:txBody>
      </p:sp>
      <p:sp>
        <p:nvSpPr>
          <p:cNvPr id="58" name="テキスト ボックス 57">
            <a:extLst>
              <a:ext uri="{FF2B5EF4-FFF2-40B4-BE49-F238E27FC236}">
                <a16:creationId xmlns:a16="http://schemas.microsoft.com/office/drawing/2014/main" id="{7F6720FA-6AAF-406A-9956-6A35DF9E4581}"/>
              </a:ext>
            </a:extLst>
          </p:cNvPr>
          <p:cNvSpPr txBox="1"/>
          <p:nvPr/>
        </p:nvSpPr>
        <p:spPr>
          <a:xfrm>
            <a:off x="361561" y="435111"/>
            <a:ext cx="5808589" cy="276999"/>
          </a:xfrm>
          <a:prstGeom prst="rect">
            <a:avLst/>
          </a:prstGeom>
          <a:noFill/>
        </p:spPr>
        <p:txBody>
          <a:bodyPr wrap="square" rtlCol="0">
            <a:spAutoFit/>
          </a:bodyPr>
          <a:lstStyle/>
          <a:p>
            <a:r>
              <a:rPr kumimoji="1" lang="en-US" altLang="ja-JP" sz="1200" b="1" dirty="0">
                <a:solidFill>
                  <a:srgbClr val="0070C0"/>
                </a:solidFill>
                <a:latin typeface="メイリオ" panose="020B0604030504040204" pitchFamily="50" charset="-128"/>
                <a:ea typeface="メイリオ" panose="020B0604030504040204" pitchFamily="50" charset="-128"/>
              </a:rPr>
              <a:t>【</a:t>
            </a:r>
            <a:r>
              <a:rPr kumimoji="1" lang="ja-JP" altLang="en-US" sz="1200" b="1" dirty="0">
                <a:solidFill>
                  <a:srgbClr val="0070C0"/>
                </a:solidFill>
                <a:latin typeface="メイリオ" panose="020B0604030504040204" pitchFamily="50" charset="-128"/>
                <a:ea typeface="メイリオ" panose="020B0604030504040204" pitchFamily="50" charset="-128"/>
              </a:rPr>
              <a:t>参考</a:t>
            </a:r>
            <a:r>
              <a:rPr kumimoji="1" lang="en-US" altLang="ja-JP" sz="1200" b="1" dirty="0">
                <a:solidFill>
                  <a:srgbClr val="0070C0"/>
                </a:solidFill>
                <a:latin typeface="メイリオ" panose="020B0604030504040204" pitchFamily="50" charset="-128"/>
                <a:ea typeface="メイリオ" panose="020B0604030504040204" pitchFamily="50" charset="-128"/>
              </a:rPr>
              <a:t>3】</a:t>
            </a:r>
            <a:r>
              <a:rPr kumimoji="1" lang="en-US" altLang="ja-JP" sz="1200" dirty="0">
                <a:solidFill>
                  <a:srgbClr val="0070C0"/>
                </a:solidFill>
                <a:latin typeface="メイリオ" panose="020B0604030504040204" pitchFamily="50" charset="-128"/>
                <a:ea typeface="メイリオ" panose="020B0604030504040204" pitchFamily="50" charset="-128"/>
              </a:rPr>
              <a:t>COVID-19</a:t>
            </a:r>
            <a:r>
              <a:rPr kumimoji="1" lang="ja-JP" altLang="en-US" sz="1200" dirty="0">
                <a:solidFill>
                  <a:srgbClr val="0070C0"/>
                </a:solidFill>
                <a:latin typeface="メイリオ" panose="020B0604030504040204" pitchFamily="50" charset="-128"/>
                <a:ea typeface="メイリオ" panose="020B0604030504040204" pitchFamily="50" charset="-128"/>
              </a:rPr>
              <a:t>対応の消毒・除菌方法</a:t>
            </a:r>
            <a:endParaRPr kumimoji="1" lang="en-US" altLang="ja-JP" sz="1200" dirty="0">
              <a:solidFill>
                <a:srgbClr val="0070C0"/>
              </a:solidFill>
              <a:latin typeface="メイリオ" panose="020B0604030504040204" pitchFamily="50" charset="-128"/>
              <a:ea typeface="メイリオ" panose="020B0604030504040204" pitchFamily="50" charset="-128"/>
            </a:endParaRPr>
          </a:p>
        </p:txBody>
      </p:sp>
      <p:sp>
        <p:nvSpPr>
          <p:cNvPr id="59" name="テキスト ボックス 58">
            <a:extLst>
              <a:ext uri="{FF2B5EF4-FFF2-40B4-BE49-F238E27FC236}">
                <a16:creationId xmlns:a16="http://schemas.microsoft.com/office/drawing/2014/main" id="{11E7F8B9-F310-4426-A1DA-555F262D5DCD}"/>
              </a:ext>
            </a:extLst>
          </p:cNvPr>
          <p:cNvSpPr txBox="1"/>
          <p:nvPr/>
        </p:nvSpPr>
        <p:spPr>
          <a:xfrm>
            <a:off x="472243" y="768486"/>
            <a:ext cx="4840545" cy="489878"/>
          </a:xfrm>
          <a:prstGeom prst="rect">
            <a:avLst/>
          </a:prstGeom>
          <a:noFill/>
        </p:spPr>
        <p:txBody>
          <a:bodyPr wrap="square" rtlCol="0">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経済産業省　新型コロナウイルスに有効な消毒・除菌方法（一覧）</a:t>
            </a:r>
            <a:endParaRPr kumimoji="1" lang="en-US" altLang="ja-JP" sz="1000" dirty="0">
              <a:latin typeface="メイリオ" panose="020B0604030504040204" pitchFamily="50" charset="-128"/>
              <a:ea typeface="メイリオ" panose="020B0604030504040204" pitchFamily="50" charset="-128"/>
            </a:endParaRPr>
          </a:p>
          <a:p>
            <a:pPr>
              <a:lnSpc>
                <a:spcPts val="1560"/>
              </a:lnSpc>
            </a:pPr>
            <a:r>
              <a:rPr kumimoji="1" lang="en-US" altLang="ja-JP" sz="1000" dirty="0">
                <a:latin typeface="メイリオ" panose="020B0604030504040204" pitchFamily="50" charset="-128"/>
                <a:ea typeface="メイリオ" panose="020B0604030504040204" pitchFamily="50" charset="-128"/>
                <a:hlinkClick r:id="rId5"/>
              </a:rPr>
              <a:t>https://www.meti.go.jp/covid-19/pdf/shodoku_jokin.pdf</a:t>
            </a:r>
            <a:endParaRPr kumimoji="1" lang="ja-JP" altLang="en-US" sz="1000" dirty="0">
              <a:latin typeface="メイリオ" panose="020B0604030504040204" pitchFamily="50" charset="-128"/>
              <a:ea typeface="メイリオ" panose="020B0604030504040204" pitchFamily="50" charset="-128"/>
            </a:endParaRPr>
          </a:p>
        </p:txBody>
      </p:sp>
      <p:pic>
        <p:nvPicPr>
          <p:cNvPr id="60" name="図 59">
            <a:extLst>
              <a:ext uri="{FF2B5EF4-FFF2-40B4-BE49-F238E27FC236}">
                <a16:creationId xmlns:a16="http://schemas.microsoft.com/office/drawing/2014/main" id="{0A7BA6F5-A090-47D0-A0FA-A64DD5B7B9F6}"/>
              </a:ext>
            </a:extLst>
          </p:cNvPr>
          <p:cNvPicPr>
            <a:picLocks noChangeAspect="1"/>
          </p:cNvPicPr>
          <p:nvPr/>
        </p:nvPicPr>
        <p:blipFill rotWithShape="1">
          <a:blip r:embed="rId6"/>
          <a:srcRect l="46931" t="21096" r="25320" b="7541"/>
          <a:stretch/>
        </p:blipFill>
        <p:spPr>
          <a:xfrm>
            <a:off x="5540148" y="247314"/>
            <a:ext cx="801710" cy="1159200"/>
          </a:xfrm>
          <a:prstGeom prst="rect">
            <a:avLst/>
          </a:prstGeom>
          <a:ln>
            <a:solidFill>
              <a:schemeClr val="tx1"/>
            </a:solidFill>
          </a:ln>
        </p:spPr>
      </p:pic>
      <p:sp>
        <p:nvSpPr>
          <p:cNvPr id="3" name="スライド番号プレースホルダー 2">
            <a:extLst>
              <a:ext uri="{FF2B5EF4-FFF2-40B4-BE49-F238E27FC236}">
                <a16:creationId xmlns:a16="http://schemas.microsoft.com/office/drawing/2014/main" id="{919912F9-8A41-42F0-B67D-233F370FA552}"/>
              </a:ext>
            </a:extLst>
          </p:cNvPr>
          <p:cNvSpPr>
            <a:spLocks noGrp="1"/>
          </p:cNvSpPr>
          <p:nvPr>
            <p:ph type="sldNum" sz="quarter" idx="12"/>
          </p:nvPr>
        </p:nvSpPr>
        <p:spPr/>
        <p:txBody>
          <a:bodyPr/>
          <a:lstStyle/>
          <a:p>
            <a:fld id="{698D96D4-A717-436E-8A31-61B20D5A5D02}" type="slidenum">
              <a:rPr kumimoji="1" lang="ja-JP" altLang="en-US" smtClean="0"/>
              <a:t>41</a:t>
            </a:fld>
            <a:endParaRPr kumimoji="1" lang="ja-JP" altLang="en-US"/>
          </a:p>
        </p:txBody>
      </p:sp>
      <p:graphicFrame>
        <p:nvGraphicFramePr>
          <p:cNvPr id="34" name="表 33">
            <a:extLst>
              <a:ext uri="{FF2B5EF4-FFF2-40B4-BE49-F238E27FC236}">
                <a16:creationId xmlns:a16="http://schemas.microsoft.com/office/drawing/2014/main" id="{0CC872B6-E8A5-45F9-9E15-6C8F8CB31AF5}"/>
              </a:ext>
            </a:extLst>
          </p:cNvPr>
          <p:cNvGraphicFramePr>
            <a:graphicFrameLocks noGrp="1"/>
          </p:cNvGraphicFramePr>
          <p:nvPr/>
        </p:nvGraphicFramePr>
        <p:xfrm>
          <a:off x="579088" y="3222976"/>
          <a:ext cx="3554763" cy="1531654"/>
        </p:xfrm>
        <a:graphic>
          <a:graphicData uri="http://schemas.openxmlformats.org/drawingml/2006/table">
            <a:tbl>
              <a:tblPr/>
              <a:tblGrid>
                <a:gridCol w="439729">
                  <a:extLst>
                    <a:ext uri="{9D8B030D-6E8A-4147-A177-3AD203B41FA5}">
                      <a16:colId xmlns:a16="http://schemas.microsoft.com/office/drawing/2014/main" val="3012913076"/>
                    </a:ext>
                  </a:extLst>
                </a:gridCol>
                <a:gridCol w="528927">
                  <a:extLst>
                    <a:ext uri="{9D8B030D-6E8A-4147-A177-3AD203B41FA5}">
                      <a16:colId xmlns:a16="http://schemas.microsoft.com/office/drawing/2014/main" val="2831926998"/>
                    </a:ext>
                  </a:extLst>
                </a:gridCol>
                <a:gridCol w="514630">
                  <a:extLst>
                    <a:ext uri="{9D8B030D-6E8A-4147-A177-3AD203B41FA5}">
                      <a16:colId xmlns:a16="http://schemas.microsoft.com/office/drawing/2014/main" val="403172673"/>
                    </a:ext>
                  </a:extLst>
                </a:gridCol>
                <a:gridCol w="2071477">
                  <a:extLst>
                    <a:ext uri="{9D8B030D-6E8A-4147-A177-3AD203B41FA5}">
                      <a16:colId xmlns:a16="http://schemas.microsoft.com/office/drawing/2014/main" val="1127113009"/>
                    </a:ext>
                  </a:extLst>
                </a:gridCol>
              </a:tblGrid>
              <a:tr h="337180">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水の量</a:t>
                      </a:r>
                    </a:p>
                  </a:txBody>
                  <a:tcPr marL="8830" marR="8830" marT="8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製品の</a:t>
                      </a:r>
                      <a:b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原液濃度</a:t>
                      </a:r>
                    </a:p>
                  </a:txBody>
                  <a:tcPr marL="8830" marR="8830" marT="8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原液の量</a:t>
                      </a:r>
                    </a:p>
                  </a:txBody>
                  <a:tcPr marL="8830" marR="8830" marT="8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商品名</a:t>
                      </a:r>
                    </a:p>
                  </a:txBody>
                  <a:tcPr marL="8830" marR="8830" marT="8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93142592"/>
                  </a:ext>
                </a:extLst>
              </a:tr>
              <a:tr h="291609">
                <a:tc rowSpan="4">
                  <a:txBody>
                    <a:bodyPr/>
                    <a:lstStyle/>
                    <a:p>
                      <a:pPr algn="ctr"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500mL</a:t>
                      </a:r>
                    </a:p>
                  </a:txBody>
                  <a:tcPr marL="90360" marR="90360" marT="45180" marB="451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メイリオ" panose="020B0604030504040204" pitchFamily="50" charset="-128"/>
                          <a:ea typeface="メイリオ" panose="020B0604030504040204" pitchFamily="50" charset="-128"/>
                        </a:rPr>
                        <a:t>1%</a:t>
                      </a:r>
                    </a:p>
                  </a:txBody>
                  <a:tcPr marL="8830" marR="8830" marT="8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メイリオ" panose="020B0604030504040204" pitchFamily="50" charset="-128"/>
                          <a:ea typeface="メイリオ" panose="020B0604030504040204" pitchFamily="50" charset="-128"/>
                        </a:rPr>
                        <a:t>26ｍL</a:t>
                      </a:r>
                    </a:p>
                  </a:txBody>
                  <a:tcPr marL="8830" marR="8830" marT="8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ミルクポン</a:t>
                      </a:r>
                      <a:r>
                        <a:rPr lang="en-US" altLang="ja-JP" sz="900" b="0" i="0" u="none" strike="noStrike" baseline="30000" dirty="0">
                          <a:solidFill>
                            <a:srgbClr val="000000"/>
                          </a:solidFill>
                          <a:effectLst/>
                          <a:latin typeface="メイリオ" panose="020B0604030504040204" pitchFamily="50" charset="-128"/>
                          <a:ea typeface="メイリオ" panose="020B0604030504040204" pitchFamily="50" charset="-128"/>
                        </a:rPr>
                        <a:t>®</a:t>
                      </a:r>
                    </a:p>
                  </a:txBody>
                  <a:tcPr marL="8830" marR="8830" marT="8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115075"/>
                  </a:ext>
                </a:extLst>
              </a:tr>
              <a:tr h="300158">
                <a:tc vMerge="1">
                  <a:txBody>
                    <a:bodyPr/>
                    <a:lstStyle/>
                    <a:p>
                      <a:endParaRPr kumimoji="1" lang="ja-JP" altLang="en-US"/>
                    </a:p>
                  </a:txBody>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5%</a:t>
                      </a:r>
                    </a:p>
                  </a:txBody>
                  <a:tcPr marL="8830" marR="8830" marT="8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メイリオ" panose="020B0604030504040204" pitchFamily="50" charset="-128"/>
                          <a:ea typeface="メイリオ" panose="020B0604030504040204" pitchFamily="50" charset="-128"/>
                        </a:rPr>
                        <a:t>5ｍL</a:t>
                      </a:r>
                    </a:p>
                  </a:txBody>
                  <a:tcPr marL="8830" marR="8830" marT="8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ハイター</a:t>
                      </a:r>
                      <a:r>
                        <a:rPr lang="en-US" altLang="ja-JP" sz="900" b="0" i="0" u="none" strike="noStrike" baseline="30000" dirty="0">
                          <a:solidFill>
                            <a:srgbClr val="000000"/>
                          </a:solidFill>
                          <a:effectLst/>
                          <a:latin typeface="メイリオ" panose="020B0604030504040204" pitchFamily="50" charset="-128"/>
                          <a:ea typeface="メイリオ" panose="020B0604030504040204" pitchFamily="50" charset="-128"/>
                        </a:rPr>
                        <a:t>®</a:t>
                      </a:r>
                      <a:b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トップバリュキッチン用漂白剤</a:t>
                      </a:r>
                      <a:r>
                        <a:rPr lang="en-US" altLang="ja-JP" sz="900" b="0" i="0" u="none" strike="noStrike" baseline="30000" dirty="0">
                          <a:solidFill>
                            <a:srgbClr val="000000"/>
                          </a:solidFill>
                          <a:effectLst/>
                          <a:latin typeface="メイリオ" panose="020B0604030504040204" pitchFamily="50" charset="-128"/>
                          <a:ea typeface="メイリオ" panose="020B0604030504040204" pitchFamily="50" charset="-128"/>
                        </a:rPr>
                        <a:t>®</a:t>
                      </a:r>
                    </a:p>
                  </a:txBody>
                  <a:tcPr marL="8830" marR="8830" marT="8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6928000"/>
                  </a:ext>
                </a:extLst>
              </a:tr>
              <a:tr h="314138">
                <a:tc vMerge="1">
                  <a:txBody>
                    <a:bodyPr/>
                    <a:lstStyle/>
                    <a:p>
                      <a:endParaRPr kumimoji="1" lang="ja-JP" altLang="en-US"/>
                    </a:p>
                  </a:txBody>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6%</a:t>
                      </a:r>
                    </a:p>
                  </a:txBody>
                  <a:tcPr marL="8830" marR="8830" marT="8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メイリオ" panose="020B0604030504040204" pitchFamily="50" charset="-128"/>
                          <a:ea typeface="メイリオ" panose="020B0604030504040204" pitchFamily="50" charset="-128"/>
                        </a:rPr>
                        <a:t>5ｍL</a:t>
                      </a:r>
                    </a:p>
                  </a:txBody>
                  <a:tcPr marL="8830" marR="8830" marT="8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ピューラックス</a:t>
                      </a:r>
                      <a:r>
                        <a:rPr lang="en-US" altLang="ja-JP" sz="900" b="0" i="0" u="none" strike="noStrike" baseline="30000" dirty="0">
                          <a:solidFill>
                            <a:srgbClr val="000000"/>
                          </a:solidFill>
                          <a:effectLst/>
                          <a:latin typeface="メイリオ" panose="020B0604030504040204" pitchFamily="50" charset="-128"/>
                          <a:ea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、ニューブリーチ</a:t>
                      </a:r>
                      <a:r>
                        <a:rPr lang="en-US" altLang="ja-JP" sz="900" b="0" i="0" u="none" strike="noStrike" baseline="30000" dirty="0">
                          <a:solidFill>
                            <a:srgbClr val="000000"/>
                          </a:solidFill>
                          <a:effectLst/>
                          <a:latin typeface="メイリオ" panose="020B0604030504040204" pitchFamily="50" charset="-128"/>
                          <a:ea typeface="メイリオ" panose="020B0604030504040204" pitchFamily="50" charset="-128"/>
                        </a:rPr>
                        <a:t>®</a:t>
                      </a:r>
                    </a:p>
                  </a:txBody>
                  <a:tcPr marL="8830" marR="8830" marT="8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7781367"/>
                  </a:ext>
                </a:extLst>
              </a:tr>
              <a:tr h="288569">
                <a:tc vMerge="1">
                  <a:txBody>
                    <a:bodyPr/>
                    <a:lstStyle/>
                    <a:p>
                      <a:endParaRPr kumimoji="1" lang="ja-JP" altLang="en-US"/>
                    </a:p>
                  </a:txBody>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12%</a:t>
                      </a:r>
                    </a:p>
                  </a:txBody>
                  <a:tcPr marL="8830" marR="8830" marT="8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メイリオ" panose="020B0604030504040204" pitchFamily="50" charset="-128"/>
                          <a:ea typeface="メイリオ" panose="020B0604030504040204" pitchFamily="50" charset="-128"/>
                        </a:rPr>
                        <a:t>3ｍL</a:t>
                      </a:r>
                    </a:p>
                  </a:txBody>
                  <a:tcPr marL="8830" marR="8830" marT="8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ブリージア</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12</a:t>
                      </a:r>
                      <a:r>
                        <a:rPr lang="en-US" altLang="ja-JP" sz="900" b="0" i="0" u="none" strike="noStrike" baseline="30000" dirty="0">
                          <a:solidFill>
                            <a:srgbClr val="000000"/>
                          </a:solidFill>
                          <a:effectLst/>
                          <a:latin typeface="メイリオ" panose="020B0604030504040204" pitchFamily="50" charset="-128"/>
                          <a:ea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、メックロン</a:t>
                      </a:r>
                      <a:r>
                        <a:rPr lang="en-US" altLang="ja-JP" sz="900" b="0" i="0" u="none" strike="noStrike" baseline="30000" dirty="0">
                          <a:solidFill>
                            <a:srgbClr val="000000"/>
                          </a:solidFill>
                          <a:effectLst/>
                          <a:latin typeface="メイリオ" panose="020B0604030504040204" pitchFamily="50" charset="-128"/>
                          <a:ea typeface="メイリオ" panose="020B0604030504040204" pitchFamily="50" charset="-128"/>
                        </a:rPr>
                        <a:t>®</a:t>
                      </a:r>
                    </a:p>
                  </a:txBody>
                  <a:tcPr marL="8830" marR="8830" marT="88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1147438"/>
                  </a:ext>
                </a:extLst>
              </a:tr>
            </a:tbl>
          </a:graphicData>
        </a:graphic>
      </p:graphicFrame>
      <p:grpSp>
        <p:nvGrpSpPr>
          <p:cNvPr id="5" name="グループ化 4">
            <a:extLst>
              <a:ext uri="{FF2B5EF4-FFF2-40B4-BE49-F238E27FC236}">
                <a16:creationId xmlns:a16="http://schemas.microsoft.com/office/drawing/2014/main" id="{E50388B9-2C41-48B9-809F-6596C914800E}"/>
              </a:ext>
            </a:extLst>
          </p:cNvPr>
          <p:cNvGrpSpPr/>
          <p:nvPr/>
        </p:nvGrpSpPr>
        <p:grpSpPr>
          <a:xfrm>
            <a:off x="431778" y="7229864"/>
            <a:ext cx="6221872" cy="693506"/>
            <a:chOff x="592501" y="7537898"/>
            <a:chExt cx="6221872" cy="693506"/>
          </a:xfrm>
        </p:grpSpPr>
        <p:sp>
          <p:nvSpPr>
            <p:cNvPr id="16" name="テキスト ボックス 21">
              <a:extLst>
                <a:ext uri="{FF2B5EF4-FFF2-40B4-BE49-F238E27FC236}">
                  <a16:creationId xmlns:a16="http://schemas.microsoft.com/office/drawing/2014/main" id="{C6015C91-D7ED-404B-A070-67BB68817811}"/>
                </a:ext>
              </a:extLst>
            </p:cNvPr>
            <p:cNvSpPr txBox="1"/>
            <p:nvPr/>
          </p:nvSpPr>
          <p:spPr>
            <a:xfrm>
              <a:off x="1010990" y="7537898"/>
              <a:ext cx="5803383" cy="693506"/>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a:lnSpc>
                  <a:spcPts val="2000"/>
                </a:lnSpc>
              </a:pPr>
              <a:r>
                <a:rPr lang="ja-JP" altLang="en-US" sz="1300"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300"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次亜塩素酸水</a:t>
              </a:r>
              <a:r>
                <a:rPr lang="ja-JP" altLang="en-US" sz="1300"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300"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や</a:t>
              </a:r>
              <a:r>
                <a:rPr lang="ja-JP" altLang="en-US" sz="1300"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300"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次亜塩素酸ナトリウム</a:t>
              </a:r>
              <a:r>
                <a:rPr lang="ja-JP" altLang="ja-JP" sz="13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水溶液</a:t>
              </a:r>
              <a:r>
                <a:rPr lang="ja-JP" altLang="en-US" sz="13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3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は、</a:t>
              </a:r>
              <a:endParaRPr lang="en-US" altLang="ja-JP" sz="13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2000"/>
                </a:lnSpc>
              </a:pPr>
              <a:r>
                <a:rPr lang="ja-JP" altLang="en-US" sz="13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吸い込むことで</a:t>
              </a:r>
              <a:r>
                <a:rPr lang="ja-JP" altLang="ja-JP" sz="13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人体に有害</a:t>
              </a:r>
              <a:r>
                <a:rPr lang="ja-JP" altLang="en-US" sz="13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となるので、</a:t>
              </a:r>
              <a:r>
                <a:rPr lang="ja-JP" altLang="en-US" sz="1300" u="sng"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スプレーや加湿器等で</a:t>
              </a:r>
              <a:r>
                <a:rPr lang="ja-JP" altLang="ja-JP" sz="1300" b="1" u="sng"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噴霧はしない</a:t>
              </a:r>
              <a:r>
                <a:rPr lang="ja-JP" altLang="en-US" sz="13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endParaRPr lang="ja-JP" sz="13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51" name="グループ化 50">
              <a:extLst>
                <a:ext uri="{FF2B5EF4-FFF2-40B4-BE49-F238E27FC236}">
                  <a16:creationId xmlns:a16="http://schemas.microsoft.com/office/drawing/2014/main" id="{2AB3EDFD-FD61-4C4F-A58C-6CDB7C45AF47}"/>
                </a:ext>
              </a:extLst>
            </p:cNvPr>
            <p:cNvGrpSpPr/>
            <p:nvPr/>
          </p:nvGrpSpPr>
          <p:grpSpPr>
            <a:xfrm>
              <a:off x="592501" y="7548689"/>
              <a:ext cx="467413" cy="467413"/>
              <a:chOff x="-4079632" y="3767753"/>
              <a:chExt cx="1170238" cy="1170238"/>
            </a:xfrm>
          </p:grpSpPr>
          <p:grpSp>
            <p:nvGrpSpPr>
              <p:cNvPr id="52" name="グループ化 51">
                <a:extLst>
                  <a:ext uri="{FF2B5EF4-FFF2-40B4-BE49-F238E27FC236}">
                    <a16:creationId xmlns:a16="http://schemas.microsoft.com/office/drawing/2014/main" id="{147C8070-4DDB-4827-A102-CFC6DAF1BAE1}"/>
                  </a:ext>
                </a:extLst>
              </p:cNvPr>
              <p:cNvGrpSpPr/>
              <p:nvPr/>
            </p:nvGrpSpPr>
            <p:grpSpPr>
              <a:xfrm>
                <a:off x="-4079632" y="3767753"/>
                <a:ext cx="1170238" cy="1170238"/>
                <a:chOff x="-5562600" y="3409950"/>
                <a:chExt cx="1170238" cy="1170238"/>
              </a:xfrm>
            </p:grpSpPr>
            <p:grpSp>
              <p:nvGrpSpPr>
                <p:cNvPr id="55" name="グループ化 54">
                  <a:extLst>
                    <a:ext uri="{FF2B5EF4-FFF2-40B4-BE49-F238E27FC236}">
                      <a16:creationId xmlns:a16="http://schemas.microsoft.com/office/drawing/2014/main" id="{F4560BF5-8648-4B78-A3ED-478CCDFE28AE}"/>
                    </a:ext>
                  </a:extLst>
                </p:cNvPr>
                <p:cNvGrpSpPr/>
                <p:nvPr/>
              </p:nvGrpSpPr>
              <p:grpSpPr>
                <a:xfrm>
                  <a:off x="-5562600" y="3409950"/>
                  <a:ext cx="1170238" cy="1170238"/>
                  <a:chOff x="-5562600" y="3409950"/>
                  <a:chExt cx="1170238" cy="1170238"/>
                </a:xfrm>
              </p:grpSpPr>
              <p:sp>
                <p:nvSpPr>
                  <p:cNvPr id="61" name="楕円 60">
                    <a:extLst>
                      <a:ext uri="{FF2B5EF4-FFF2-40B4-BE49-F238E27FC236}">
                        <a16:creationId xmlns:a16="http://schemas.microsoft.com/office/drawing/2014/main" id="{00F9B099-C7E6-4AEC-9627-059A8E0DB288}"/>
                      </a:ext>
                    </a:extLst>
                  </p:cNvPr>
                  <p:cNvSpPr/>
                  <p:nvPr/>
                </p:nvSpPr>
                <p:spPr>
                  <a:xfrm>
                    <a:off x="-5562600" y="3409950"/>
                    <a:ext cx="1170238" cy="117023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sp>
                <p:nvSpPr>
                  <p:cNvPr id="62" name="楕円 61">
                    <a:extLst>
                      <a:ext uri="{FF2B5EF4-FFF2-40B4-BE49-F238E27FC236}">
                        <a16:creationId xmlns:a16="http://schemas.microsoft.com/office/drawing/2014/main" id="{89B3879A-DB10-4BD7-B50B-6F7F8E6A2676}"/>
                      </a:ext>
                    </a:extLst>
                  </p:cNvPr>
                  <p:cNvSpPr/>
                  <p:nvPr/>
                </p:nvSpPr>
                <p:spPr>
                  <a:xfrm>
                    <a:off x="-5467350" y="3505200"/>
                    <a:ext cx="972000" cy="9720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grpSp>
            <p:pic>
              <p:nvPicPr>
                <p:cNvPr id="57" name="グラフィックス 56" descr="感嘆符 単色塗りつぶし">
                  <a:extLst>
                    <a:ext uri="{FF2B5EF4-FFF2-40B4-BE49-F238E27FC236}">
                      <a16:creationId xmlns:a16="http://schemas.microsoft.com/office/drawing/2014/main" id="{C79B16F2-A723-4496-B5DD-C830D35362B2}"/>
                    </a:ext>
                  </a:extLst>
                </p:cNvPr>
                <p:cNvPicPr>
                  <a:picLocks noChangeAspect="1"/>
                </p:cNvPicPr>
                <p:nvPr/>
              </p:nvPicPr>
              <p:blipFill>
                <a:blip r:embed="rId7">
                  <a:alphaModFix amt="62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29250" y="3534000"/>
                  <a:ext cx="914400" cy="914400"/>
                </a:xfrm>
                <a:prstGeom prst="rect">
                  <a:avLst/>
                </a:prstGeom>
              </p:spPr>
            </p:pic>
          </p:grpSp>
          <p:sp>
            <p:nvSpPr>
              <p:cNvPr id="53" name="テキスト ボックス 52">
                <a:extLst>
                  <a:ext uri="{FF2B5EF4-FFF2-40B4-BE49-F238E27FC236}">
                    <a16:creationId xmlns:a16="http://schemas.microsoft.com/office/drawing/2014/main" id="{9E4AD6A0-BCD2-4083-B0A8-1ACAF322B314}"/>
                  </a:ext>
                </a:extLst>
              </p:cNvPr>
              <p:cNvSpPr txBox="1"/>
              <p:nvPr/>
            </p:nvSpPr>
            <p:spPr>
              <a:xfrm>
                <a:off x="-4033665" y="4021731"/>
                <a:ext cx="1112884" cy="616451"/>
              </a:xfrm>
              <a:prstGeom prst="rect">
                <a:avLst/>
              </a:prstGeom>
              <a:noFill/>
            </p:spPr>
            <p:txBody>
              <a:bodyPr wrap="square" rtlCol="0">
                <a:spAutoFit/>
              </a:bodyPr>
              <a:lstStyle/>
              <a:p>
                <a:r>
                  <a:rPr kumimoji="1" lang="ja-JP" altLang="en-US" sz="1000" b="1" dirty="0">
                    <a:solidFill>
                      <a:srgbClr val="FF0000"/>
                    </a:solidFill>
                    <a:latin typeface="HG丸ｺﾞｼｯｸM-PRO" panose="020F0600000000000000" pitchFamily="50" charset="-128"/>
                    <a:ea typeface="HG丸ｺﾞｼｯｸM-PRO" panose="020F0600000000000000" pitchFamily="50" charset="-128"/>
                  </a:rPr>
                  <a:t>注意</a:t>
                </a:r>
                <a:endParaRPr kumimoji="1" lang="en-US" altLang="ja-JP" sz="1000" b="1" dirty="0">
                  <a:solidFill>
                    <a:srgbClr val="FF0000"/>
                  </a:solidFill>
                  <a:latin typeface="HG丸ｺﾞｼｯｸM-PRO" panose="020F0600000000000000" pitchFamily="50" charset="-128"/>
                  <a:ea typeface="HG丸ｺﾞｼｯｸM-PRO" panose="020F0600000000000000" pitchFamily="50" charset="-128"/>
                </a:endParaRPr>
              </a:p>
            </p:txBody>
          </p:sp>
        </p:grpSp>
      </p:grpSp>
      <p:sp>
        <p:nvSpPr>
          <p:cNvPr id="63" name="テキスト ボックス 62">
            <a:extLst>
              <a:ext uri="{FF2B5EF4-FFF2-40B4-BE49-F238E27FC236}">
                <a16:creationId xmlns:a16="http://schemas.microsoft.com/office/drawing/2014/main" id="{04A4FE58-147E-4D96-898A-2DDAFBDEFC69}"/>
              </a:ext>
            </a:extLst>
          </p:cNvPr>
          <p:cNvSpPr txBox="1"/>
          <p:nvPr/>
        </p:nvSpPr>
        <p:spPr>
          <a:xfrm>
            <a:off x="359867" y="1433943"/>
            <a:ext cx="5327934" cy="276999"/>
          </a:xfrm>
          <a:prstGeom prst="rect">
            <a:avLst/>
          </a:prstGeom>
          <a:noFill/>
        </p:spPr>
        <p:txBody>
          <a:bodyPr wrap="square">
            <a:spAutoFit/>
          </a:bodyPr>
          <a:lstStyle/>
          <a:p>
            <a:r>
              <a:rPr lang="en-US" altLang="ja-JP" sz="1200" b="1" kern="100" dirty="0">
                <a:solidFill>
                  <a:srgbClr val="0070C0"/>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200" b="1" kern="100" dirty="0">
                <a:solidFill>
                  <a:srgbClr val="0070C0"/>
                </a:solidFill>
                <a:effectLst/>
                <a:latin typeface="メイリオ" panose="020B0604030504040204" pitchFamily="50" charset="-128"/>
                <a:ea typeface="メイリオ" panose="020B0604030504040204" pitchFamily="50" charset="-128"/>
                <a:cs typeface="Times New Roman" panose="02020603050405020304" pitchFamily="18" charset="0"/>
              </a:rPr>
              <a:t>参考</a:t>
            </a:r>
            <a:r>
              <a:rPr lang="en-US" altLang="ja-JP" sz="12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4</a:t>
            </a:r>
            <a:r>
              <a:rPr lang="en-US" altLang="ja-JP" sz="1200" b="1" kern="100" dirty="0">
                <a:solidFill>
                  <a:srgbClr val="0070C0"/>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200" kern="100" dirty="0">
                <a:solidFill>
                  <a:srgbClr val="0070C0"/>
                </a:solidFill>
                <a:effectLst/>
                <a:latin typeface="メイリオ" panose="020B0604030504040204" pitchFamily="50" charset="-128"/>
                <a:ea typeface="メイリオ" panose="020B0604030504040204" pitchFamily="50" charset="-128"/>
                <a:cs typeface="Times New Roman" panose="02020603050405020304" pitchFamily="18" charset="0"/>
              </a:rPr>
              <a:t>COVID-19</a:t>
            </a:r>
            <a:r>
              <a:rPr lang="ja-JP" altLang="ja-JP" sz="1200" kern="100" dirty="0">
                <a:solidFill>
                  <a:srgbClr val="0070C0"/>
                </a:solidFill>
                <a:effectLst/>
                <a:latin typeface="メイリオ" panose="020B0604030504040204" pitchFamily="50" charset="-128"/>
                <a:ea typeface="メイリオ" panose="020B0604030504040204" pitchFamily="50" charset="-128"/>
                <a:cs typeface="Times New Roman" panose="02020603050405020304" pitchFamily="18" charset="0"/>
              </a:rPr>
              <a:t>に対応する消毒用次亜塩素酸ナトリウム水溶液</a:t>
            </a:r>
            <a:endParaRPr lang="ja-JP" altLang="en-US" sz="1200" dirty="0"/>
          </a:p>
        </p:txBody>
      </p:sp>
      <p:sp>
        <p:nvSpPr>
          <p:cNvPr id="64" name="テキスト ボックス 63">
            <a:extLst>
              <a:ext uri="{FF2B5EF4-FFF2-40B4-BE49-F238E27FC236}">
                <a16:creationId xmlns:a16="http://schemas.microsoft.com/office/drawing/2014/main" id="{21DC3BD2-D0CE-4156-84F6-2290C98716B9}"/>
              </a:ext>
            </a:extLst>
          </p:cNvPr>
          <p:cNvSpPr txBox="1"/>
          <p:nvPr/>
        </p:nvSpPr>
        <p:spPr>
          <a:xfrm>
            <a:off x="358241" y="5222532"/>
            <a:ext cx="3628138" cy="297517"/>
          </a:xfrm>
          <a:prstGeom prst="rect">
            <a:avLst/>
          </a:prstGeom>
          <a:noFill/>
        </p:spPr>
        <p:txBody>
          <a:bodyPr wrap="square">
            <a:spAutoFit/>
          </a:bodyPr>
          <a:lstStyle/>
          <a:p>
            <a:pPr algn="just">
              <a:lnSpc>
                <a:spcPts val="1600"/>
              </a:lnSpc>
            </a:pPr>
            <a:r>
              <a:rPr lang="en-US" altLang="ja-JP" sz="1200" b="1" kern="100" dirty="0">
                <a:solidFill>
                  <a:srgbClr val="0070C0"/>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200" b="1" kern="100" dirty="0">
                <a:solidFill>
                  <a:srgbClr val="0070C0"/>
                </a:solidFill>
                <a:effectLst/>
                <a:latin typeface="メイリオ" panose="020B0604030504040204" pitchFamily="50" charset="-128"/>
                <a:ea typeface="メイリオ" panose="020B0604030504040204" pitchFamily="50" charset="-128"/>
                <a:cs typeface="Times New Roman" panose="02020603050405020304" pitchFamily="18" charset="0"/>
              </a:rPr>
              <a:t>参考</a:t>
            </a:r>
            <a:r>
              <a:rPr lang="en-US" altLang="ja-JP" sz="1200" b="1" kern="100" dirty="0">
                <a:solidFill>
                  <a:srgbClr val="0070C0"/>
                </a:solidFill>
                <a:effectLst/>
                <a:latin typeface="メイリオ" panose="020B0604030504040204" pitchFamily="50" charset="-128"/>
                <a:ea typeface="メイリオ" panose="020B0604030504040204" pitchFamily="50" charset="-128"/>
                <a:cs typeface="Times New Roman" panose="02020603050405020304" pitchFamily="18" charset="0"/>
              </a:rPr>
              <a:t>5】</a:t>
            </a:r>
            <a:r>
              <a:rPr lang="ja-JP" altLang="ja-JP" sz="1200" kern="100" dirty="0">
                <a:solidFill>
                  <a:srgbClr val="0070C0"/>
                </a:solidFill>
                <a:effectLst/>
                <a:latin typeface="メイリオ" panose="020B0604030504040204" pitchFamily="50" charset="-128"/>
                <a:ea typeface="メイリオ" panose="020B0604030504040204" pitchFamily="50" charset="-128"/>
                <a:cs typeface="Times New Roman" panose="02020603050405020304" pitchFamily="18" charset="0"/>
              </a:rPr>
              <a:t>次亜塩素酸水の使用方法・注意事項</a:t>
            </a:r>
            <a:endParaRPr lang="en-US" altLang="ja-JP" sz="1200" kern="100" dirty="0">
              <a:solidFill>
                <a:srgbClr val="0070C0"/>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24" name="グループ化 23">
            <a:extLst>
              <a:ext uri="{FF2B5EF4-FFF2-40B4-BE49-F238E27FC236}">
                <a16:creationId xmlns:a16="http://schemas.microsoft.com/office/drawing/2014/main" id="{A443E74C-868E-4829-980A-51C9BD276FFF}"/>
              </a:ext>
            </a:extLst>
          </p:cNvPr>
          <p:cNvGrpSpPr/>
          <p:nvPr/>
        </p:nvGrpSpPr>
        <p:grpSpPr>
          <a:xfrm>
            <a:off x="469044" y="8077416"/>
            <a:ext cx="6060215" cy="1432085"/>
            <a:chOff x="431778" y="8227261"/>
            <a:chExt cx="6060215" cy="1432085"/>
          </a:xfrm>
        </p:grpSpPr>
        <p:grpSp>
          <p:nvGrpSpPr>
            <p:cNvPr id="67" name="グループ化 66">
              <a:extLst>
                <a:ext uri="{FF2B5EF4-FFF2-40B4-BE49-F238E27FC236}">
                  <a16:creationId xmlns:a16="http://schemas.microsoft.com/office/drawing/2014/main" id="{83C13829-7069-4E00-BC2C-DDF35C25F457}"/>
                </a:ext>
              </a:extLst>
            </p:cNvPr>
            <p:cNvGrpSpPr/>
            <p:nvPr/>
          </p:nvGrpSpPr>
          <p:grpSpPr>
            <a:xfrm>
              <a:off x="4300032" y="8290112"/>
              <a:ext cx="1275315" cy="1368579"/>
              <a:chOff x="4254666" y="8011147"/>
              <a:chExt cx="1465005" cy="1572140"/>
            </a:xfrm>
          </p:grpSpPr>
          <p:pic>
            <p:nvPicPr>
              <p:cNvPr id="11" name="図 10" descr="青い光のcg&#10;&#10;中程度の精度で自動的に生成された説明">
                <a:extLst>
                  <a:ext uri="{FF2B5EF4-FFF2-40B4-BE49-F238E27FC236}">
                    <a16:creationId xmlns:a16="http://schemas.microsoft.com/office/drawing/2014/main" id="{0E2C74B3-939E-4F49-BEF8-5995338490CC}"/>
                  </a:ext>
                </a:extLst>
              </p:cNvPr>
              <p:cNvPicPr>
                <a:picLocks noChangeAspect="1"/>
              </p:cNvPicPr>
              <p:nvPr/>
            </p:nvPicPr>
            <p:blipFill rotWithShape="1">
              <a:blip r:embed="rId9">
                <a:duotone>
                  <a:prstClr val="black"/>
                  <a:schemeClr val="tx2">
                    <a:tint val="45000"/>
                    <a:satMod val="400000"/>
                  </a:schemeClr>
                </a:duotone>
                <a:extLst>
                  <a:ext uri="{28A0092B-C50C-407E-A947-70E740481C1C}">
                    <a14:useLocalDpi xmlns:a14="http://schemas.microsoft.com/office/drawing/2010/main" val="0"/>
                  </a:ext>
                </a:extLst>
              </a:blip>
              <a:srcRect l="36034" r="33346" b="58071"/>
              <a:stretch/>
            </p:blipFill>
            <p:spPr>
              <a:xfrm rot="17122403">
                <a:off x="4262685" y="8003128"/>
                <a:ext cx="593868" cy="609905"/>
              </a:xfrm>
              <a:prstGeom prst="rect">
                <a:avLst/>
              </a:prstGeom>
            </p:spPr>
          </p:pic>
          <p:grpSp>
            <p:nvGrpSpPr>
              <p:cNvPr id="22" name="グループ化 21">
                <a:extLst>
                  <a:ext uri="{FF2B5EF4-FFF2-40B4-BE49-F238E27FC236}">
                    <a16:creationId xmlns:a16="http://schemas.microsoft.com/office/drawing/2014/main" id="{CD982579-A092-4D05-86AF-8963A5D8010F}"/>
                  </a:ext>
                </a:extLst>
              </p:cNvPr>
              <p:cNvGrpSpPr/>
              <p:nvPr/>
            </p:nvGrpSpPr>
            <p:grpSpPr>
              <a:xfrm>
                <a:off x="4426312" y="8177848"/>
                <a:ext cx="1293359" cy="1405439"/>
                <a:chOff x="200520" y="-2398"/>
                <a:chExt cx="1434411" cy="1302505"/>
              </a:xfrm>
            </p:grpSpPr>
            <p:pic>
              <p:nvPicPr>
                <p:cNvPr id="35" name="図 34" descr="ヘアー クリップ, ヘアー アクセサリー, ファッション, ヘアスタイル, ブラシ, ジュエリー, 弓">
                  <a:extLst>
                    <a:ext uri="{FF2B5EF4-FFF2-40B4-BE49-F238E27FC236}">
                      <a16:creationId xmlns:a16="http://schemas.microsoft.com/office/drawing/2014/main" id="{AB006B85-217D-4478-ACE2-604F9104513E}"/>
                    </a:ext>
                  </a:extLst>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18267" y="49217"/>
                  <a:ext cx="819151" cy="1158240"/>
                </a:xfrm>
                <a:prstGeom prst="rect">
                  <a:avLst/>
                </a:prstGeom>
                <a:noFill/>
                <a:ln>
                  <a:noFill/>
                </a:ln>
              </p:spPr>
            </p:pic>
            <p:sp>
              <p:nvSpPr>
                <p:cNvPr id="36" name="乗算記号 35">
                  <a:extLst>
                    <a:ext uri="{FF2B5EF4-FFF2-40B4-BE49-F238E27FC236}">
                      <a16:creationId xmlns:a16="http://schemas.microsoft.com/office/drawing/2014/main" id="{15250D38-799D-4542-9DC8-481BE6F15615}"/>
                    </a:ext>
                  </a:extLst>
                </p:cNvPr>
                <p:cNvSpPr/>
                <p:nvPr/>
              </p:nvSpPr>
              <p:spPr>
                <a:xfrm>
                  <a:off x="200520" y="-2398"/>
                  <a:ext cx="1434411" cy="1302505"/>
                </a:xfrm>
                <a:prstGeom prst="mathMultiply">
                  <a:avLst>
                    <a:gd name="adj1" fmla="val 9527"/>
                  </a:avLst>
                </a:prstGeom>
                <a:solidFill>
                  <a:srgbClr val="FF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sz="1600" dirty="0">
                    <a:ea typeface="メイリオ" panose="020B0604030504040204" pitchFamily="50" charset="-128"/>
                  </a:endParaRPr>
                </a:p>
              </p:txBody>
            </p:sp>
          </p:grpSp>
        </p:grpSp>
        <p:grpSp>
          <p:nvGrpSpPr>
            <p:cNvPr id="32" name="グループ化 31">
              <a:extLst>
                <a:ext uri="{FF2B5EF4-FFF2-40B4-BE49-F238E27FC236}">
                  <a16:creationId xmlns:a16="http://schemas.microsoft.com/office/drawing/2014/main" id="{83D07498-D81A-476B-95DD-9E403041BF59}"/>
                </a:ext>
              </a:extLst>
            </p:cNvPr>
            <p:cNvGrpSpPr/>
            <p:nvPr/>
          </p:nvGrpSpPr>
          <p:grpSpPr>
            <a:xfrm>
              <a:off x="3736124" y="8386500"/>
              <a:ext cx="626775" cy="1067672"/>
              <a:chOff x="1654611" y="8213703"/>
              <a:chExt cx="720000" cy="1226477"/>
            </a:xfrm>
          </p:grpSpPr>
          <p:pic>
            <p:nvPicPr>
              <p:cNvPr id="33" name="図 32">
                <a:extLst>
                  <a:ext uri="{FF2B5EF4-FFF2-40B4-BE49-F238E27FC236}">
                    <a16:creationId xmlns:a16="http://schemas.microsoft.com/office/drawing/2014/main" id="{28C618A1-A881-4CF3-9E66-46E9A2AAB690}"/>
                  </a:ext>
                </a:extLst>
              </p:cNvPr>
              <p:cNvPicPr>
                <a:picLocks noChangeAspect="1"/>
              </p:cNvPicPr>
              <p:nvPr/>
            </p:nvPicPr>
            <p:blipFill rotWithShape="1">
              <a:blip r:embed="rId12">
                <a:extLst>
                  <a:ext uri="{28A0092B-C50C-407E-A947-70E740481C1C}">
                    <a14:useLocalDpi xmlns:a14="http://schemas.microsoft.com/office/drawing/2010/main" val="0"/>
                  </a:ext>
                </a:extLst>
              </a:blip>
              <a:srcRect l="30333" t="17667" r="30666" b="17667"/>
              <a:stretch/>
            </p:blipFill>
            <p:spPr bwMode="auto">
              <a:xfrm>
                <a:off x="1688208" y="8213703"/>
                <a:ext cx="618364" cy="1226477"/>
              </a:xfrm>
              <a:prstGeom prst="rect">
                <a:avLst/>
              </a:prstGeom>
              <a:noFill/>
              <a:ln>
                <a:noFill/>
              </a:ln>
              <a:extLst>
                <a:ext uri="{53640926-AAD7-44D8-BBD7-CCE9431645EC}">
                  <a14:shadowObscured xmlns:a14="http://schemas.microsoft.com/office/drawing/2010/main"/>
                </a:ext>
              </a:extLst>
            </p:spPr>
          </p:pic>
          <p:sp>
            <p:nvSpPr>
              <p:cNvPr id="25" name="楕円 24">
                <a:extLst>
                  <a:ext uri="{FF2B5EF4-FFF2-40B4-BE49-F238E27FC236}">
                    <a16:creationId xmlns:a16="http://schemas.microsoft.com/office/drawing/2014/main" id="{0674C4DC-6F47-4749-A676-8C144E8C1A99}"/>
                  </a:ext>
                </a:extLst>
              </p:cNvPr>
              <p:cNvSpPr>
                <a:spLocks noChangeAspect="1"/>
              </p:cNvSpPr>
              <p:nvPr/>
            </p:nvSpPr>
            <p:spPr>
              <a:xfrm>
                <a:off x="1654611" y="8566674"/>
                <a:ext cx="720000" cy="720000"/>
              </a:xfrm>
              <a:prstGeom prst="ellipse">
                <a:avLst/>
              </a:prstGeom>
              <a:noFill/>
              <a:ln w="76200">
                <a:solidFill>
                  <a:srgbClr val="FF0000">
                    <a:alpha val="5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a:extLst>
                <a:ext uri="{FF2B5EF4-FFF2-40B4-BE49-F238E27FC236}">
                  <a16:creationId xmlns:a16="http://schemas.microsoft.com/office/drawing/2014/main" id="{964A5C52-4753-4267-A54F-10229F2BA0AA}"/>
                </a:ext>
              </a:extLst>
            </p:cNvPr>
            <p:cNvGrpSpPr/>
            <p:nvPr/>
          </p:nvGrpSpPr>
          <p:grpSpPr>
            <a:xfrm>
              <a:off x="5366099" y="8227261"/>
              <a:ext cx="1125894" cy="1432085"/>
              <a:chOff x="5332070" y="7938856"/>
              <a:chExt cx="1293359" cy="1645092"/>
            </a:xfrm>
          </p:grpSpPr>
          <p:grpSp>
            <p:nvGrpSpPr>
              <p:cNvPr id="43" name="グループ化 42">
                <a:extLst>
                  <a:ext uri="{FF2B5EF4-FFF2-40B4-BE49-F238E27FC236}">
                    <a16:creationId xmlns:a16="http://schemas.microsoft.com/office/drawing/2014/main" id="{46F35D9B-36D6-42F1-B73D-FB39BD644972}"/>
                  </a:ext>
                </a:extLst>
              </p:cNvPr>
              <p:cNvGrpSpPr/>
              <p:nvPr/>
            </p:nvGrpSpPr>
            <p:grpSpPr>
              <a:xfrm>
                <a:off x="5332070" y="7938856"/>
                <a:ext cx="1293359" cy="1645092"/>
                <a:chOff x="5332070" y="7938856"/>
                <a:chExt cx="1293359" cy="1645092"/>
              </a:xfrm>
            </p:grpSpPr>
            <p:grpSp>
              <p:nvGrpSpPr>
                <p:cNvPr id="13" name="グループ化 12">
                  <a:extLst>
                    <a:ext uri="{FF2B5EF4-FFF2-40B4-BE49-F238E27FC236}">
                      <a16:creationId xmlns:a16="http://schemas.microsoft.com/office/drawing/2014/main" id="{B7F37A37-419C-468E-B25F-DEA4B3A40470}"/>
                    </a:ext>
                  </a:extLst>
                </p:cNvPr>
                <p:cNvGrpSpPr/>
                <p:nvPr/>
              </p:nvGrpSpPr>
              <p:grpSpPr>
                <a:xfrm>
                  <a:off x="5642705" y="7938856"/>
                  <a:ext cx="789206" cy="1428242"/>
                  <a:chOff x="5444074" y="4668468"/>
                  <a:chExt cx="879066" cy="1590857"/>
                </a:xfrm>
              </p:grpSpPr>
              <p:pic>
                <p:nvPicPr>
                  <p:cNvPr id="9" name="図 8" descr="グラフィカル ユーザー インターフェイス, アプリケーション&#10;&#10;自動的に生成された説明">
                    <a:extLst>
                      <a:ext uri="{FF2B5EF4-FFF2-40B4-BE49-F238E27FC236}">
                        <a16:creationId xmlns:a16="http://schemas.microsoft.com/office/drawing/2014/main" id="{2A94769D-0CB1-45A1-A254-64752969A90E}"/>
                      </a:ext>
                    </a:extLst>
                  </p:cNvPr>
                  <p:cNvPicPr>
                    <a:picLocks noChangeAspect="1"/>
                  </p:cNvPicPr>
                  <p:nvPr/>
                </p:nvPicPr>
                <p:blipFill rotWithShape="1">
                  <a:blip r:embed="rId13">
                    <a:extLst>
                      <a:ext uri="{28A0092B-C50C-407E-A947-70E740481C1C}">
                        <a14:useLocalDpi xmlns:a14="http://schemas.microsoft.com/office/drawing/2010/main" val="0"/>
                      </a:ext>
                    </a:extLst>
                  </a:blip>
                  <a:srcRect l="33597" t="20161" r="36311" b="31152"/>
                  <a:stretch/>
                </p:blipFill>
                <p:spPr>
                  <a:xfrm>
                    <a:off x="5444074" y="5100722"/>
                    <a:ext cx="714963" cy="1158603"/>
                  </a:xfrm>
                  <a:prstGeom prst="rect">
                    <a:avLst/>
                  </a:prstGeom>
                </p:spPr>
              </p:pic>
              <p:pic>
                <p:nvPicPr>
                  <p:cNvPr id="7" name="図 6" descr="アイコン&#10;&#10;自動的に生成された説明">
                    <a:extLst>
                      <a:ext uri="{FF2B5EF4-FFF2-40B4-BE49-F238E27FC236}">
                        <a16:creationId xmlns:a16="http://schemas.microsoft.com/office/drawing/2014/main" id="{B9026B63-6CBA-4C8B-ACA3-A0FDD4C90C2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87194" y="4668468"/>
                    <a:ext cx="635946" cy="612358"/>
                  </a:xfrm>
                  <a:prstGeom prst="rect">
                    <a:avLst/>
                  </a:prstGeom>
                </p:spPr>
              </p:pic>
            </p:grpSp>
            <p:sp>
              <p:nvSpPr>
                <p:cNvPr id="66" name="乗算記号 65">
                  <a:extLst>
                    <a:ext uri="{FF2B5EF4-FFF2-40B4-BE49-F238E27FC236}">
                      <a16:creationId xmlns:a16="http://schemas.microsoft.com/office/drawing/2014/main" id="{41D5F391-596F-4BC6-B1B3-54A766D2A75C}"/>
                    </a:ext>
                  </a:extLst>
                </p:cNvPr>
                <p:cNvSpPr/>
                <p:nvPr/>
              </p:nvSpPr>
              <p:spPr>
                <a:xfrm>
                  <a:off x="5332070" y="8178509"/>
                  <a:ext cx="1293359" cy="1405439"/>
                </a:xfrm>
                <a:prstGeom prst="mathMultiply">
                  <a:avLst>
                    <a:gd name="adj1" fmla="val 9527"/>
                  </a:avLst>
                </a:prstGeom>
                <a:solidFill>
                  <a:srgbClr val="FF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sz="1600" dirty="0">
                    <a:ea typeface="メイリオ" panose="020B0604030504040204" pitchFamily="50" charset="-128"/>
                  </a:endParaRPr>
                </a:p>
              </p:txBody>
            </p:sp>
          </p:grpSp>
          <p:sp>
            <p:nvSpPr>
              <p:cNvPr id="15" name="テキスト ボックス 14">
                <a:extLst>
                  <a:ext uri="{FF2B5EF4-FFF2-40B4-BE49-F238E27FC236}">
                    <a16:creationId xmlns:a16="http://schemas.microsoft.com/office/drawing/2014/main" id="{4596548C-7E87-4864-967D-F82D5EC3DC89}"/>
                  </a:ext>
                </a:extLst>
              </p:cNvPr>
              <p:cNvSpPr txBox="1"/>
              <p:nvPr/>
            </p:nvSpPr>
            <p:spPr>
              <a:xfrm>
                <a:off x="5705422" y="8612998"/>
                <a:ext cx="601044" cy="710333"/>
              </a:xfrm>
              <a:prstGeom prst="rect">
                <a:avLst/>
              </a:prstGeom>
              <a:noFill/>
            </p:spPr>
            <p:txBody>
              <a:bodyPr vert="eaVert" wrap="square" rtlCol="0">
                <a:spAutoFit/>
              </a:bodyPr>
              <a:lstStyle/>
              <a:p>
                <a:r>
                  <a:rPr kumimoji="1" lang="ja-JP" altLang="en-US" sz="1100" b="1" dirty="0"/>
                  <a:t>加湿器</a:t>
                </a:r>
              </a:p>
            </p:txBody>
          </p:sp>
        </p:grpSp>
        <p:grpSp>
          <p:nvGrpSpPr>
            <p:cNvPr id="10" name="グループ化 9">
              <a:extLst>
                <a:ext uri="{FF2B5EF4-FFF2-40B4-BE49-F238E27FC236}">
                  <a16:creationId xmlns:a16="http://schemas.microsoft.com/office/drawing/2014/main" id="{EC6F6D9F-5F2D-49C2-9679-29D74A107615}"/>
                </a:ext>
              </a:extLst>
            </p:cNvPr>
            <p:cNvGrpSpPr/>
            <p:nvPr/>
          </p:nvGrpSpPr>
          <p:grpSpPr>
            <a:xfrm>
              <a:off x="431778" y="8329190"/>
              <a:ext cx="1326734" cy="1234663"/>
              <a:chOff x="2844140" y="8253461"/>
              <a:chExt cx="1436263" cy="1336591"/>
            </a:xfrm>
          </p:grpSpPr>
          <p:sp>
            <p:nvSpPr>
              <p:cNvPr id="6" name="正方形/長方形 5">
                <a:extLst>
                  <a:ext uri="{FF2B5EF4-FFF2-40B4-BE49-F238E27FC236}">
                    <a16:creationId xmlns:a16="http://schemas.microsoft.com/office/drawing/2014/main" id="{39FF67C9-C44D-471D-9818-7F0255DE122F}"/>
                  </a:ext>
                </a:extLst>
              </p:cNvPr>
              <p:cNvSpPr/>
              <p:nvPr/>
            </p:nvSpPr>
            <p:spPr>
              <a:xfrm>
                <a:off x="2844140" y="8253461"/>
                <a:ext cx="1436263" cy="13365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grpSp>
            <p:nvGrpSpPr>
              <p:cNvPr id="27" name="グループ化 26">
                <a:extLst>
                  <a:ext uri="{FF2B5EF4-FFF2-40B4-BE49-F238E27FC236}">
                    <a16:creationId xmlns:a16="http://schemas.microsoft.com/office/drawing/2014/main" id="{4A6EC1A1-1677-41DA-B7C8-52E1988AF065}"/>
                  </a:ext>
                </a:extLst>
              </p:cNvPr>
              <p:cNvGrpSpPr/>
              <p:nvPr/>
            </p:nvGrpSpPr>
            <p:grpSpPr>
              <a:xfrm>
                <a:off x="2960417" y="8320381"/>
                <a:ext cx="613126" cy="1133905"/>
                <a:chOff x="-3868911" y="3259086"/>
                <a:chExt cx="592291" cy="1095375"/>
              </a:xfrm>
            </p:grpSpPr>
            <p:pic>
              <p:nvPicPr>
                <p:cNvPr id="28" name="図 27">
                  <a:extLst>
                    <a:ext uri="{FF2B5EF4-FFF2-40B4-BE49-F238E27FC236}">
                      <a16:creationId xmlns:a16="http://schemas.microsoft.com/office/drawing/2014/main" id="{4842F94B-7679-45A1-B1FD-D544D1F2AB8D}"/>
                    </a:ext>
                  </a:extLst>
                </p:cNvPr>
                <p:cNvPicPr>
                  <a:picLocks noChangeAspect="1"/>
                </p:cNvPicPr>
                <p:nvPr/>
              </p:nvPicPr>
              <p:blipFill>
                <a:blip r:embed="rId15"/>
                <a:stretch>
                  <a:fillRect/>
                </a:stretch>
              </p:blipFill>
              <p:spPr>
                <a:xfrm>
                  <a:off x="-3868911" y="3259086"/>
                  <a:ext cx="592291" cy="1095375"/>
                </a:xfrm>
                <a:prstGeom prst="rect">
                  <a:avLst/>
                </a:prstGeom>
              </p:spPr>
            </p:pic>
            <p:sp>
              <p:nvSpPr>
                <p:cNvPr id="29" name="テキスト ボックス 28">
                  <a:extLst>
                    <a:ext uri="{FF2B5EF4-FFF2-40B4-BE49-F238E27FC236}">
                      <a16:creationId xmlns:a16="http://schemas.microsoft.com/office/drawing/2014/main" id="{5BD3FF9D-C4D0-4E83-B199-F8BCC8BC8FDF}"/>
                    </a:ext>
                  </a:extLst>
                </p:cNvPr>
                <p:cNvSpPr txBox="1"/>
                <p:nvPr/>
              </p:nvSpPr>
              <p:spPr>
                <a:xfrm>
                  <a:off x="-3795022" y="3601043"/>
                  <a:ext cx="445977" cy="712632"/>
                </a:xfrm>
                <a:prstGeom prst="rect">
                  <a:avLst/>
                </a:prstGeom>
                <a:noFill/>
              </p:spPr>
              <p:txBody>
                <a:bodyPr vert="eaVert" wrap="square" rtlCol="0">
                  <a:spAutoFit/>
                </a:bodyPr>
                <a:lstStyle/>
                <a:p>
                  <a:r>
                    <a:rPr kumimoji="1" lang="ja-JP" altLang="en-US" sz="900" b="1" dirty="0"/>
                    <a:t>次亜塩素酸ナトリウム</a:t>
                  </a:r>
                </a:p>
              </p:txBody>
            </p:sp>
          </p:grpSp>
          <p:grpSp>
            <p:nvGrpSpPr>
              <p:cNvPr id="39" name="グループ化 38">
                <a:extLst>
                  <a:ext uri="{FF2B5EF4-FFF2-40B4-BE49-F238E27FC236}">
                    <a16:creationId xmlns:a16="http://schemas.microsoft.com/office/drawing/2014/main" id="{C219069B-4245-444F-8268-737F324A1A27}"/>
                  </a:ext>
                </a:extLst>
              </p:cNvPr>
              <p:cNvGrpSpPr/>
              <p:nvPr/>
            </p:nvGrpSpPr>
            <p:grpSpPr>
              <a:xfrm>
                <a:off x="3560522" y="8320381"/>
                <a:ext cx="613126" cy="1188642"/>
                <a:chOff x="3578514" y="5009723"/>
                <a:chExt cx="613126" cy="1188642"/>
              </a:xfrm>
            </p:grpSpPr>
            <p:pic>
              <p:nvPicPr>
                <p:cNvPr id="40" name="図 39">
                  <a:extLst>
                    <a:ext uri="{FF2B5EF4-FFF2-40B4-BE49-F238E27FC236}">
                      <a16:creationId xmlns:a16="http://schemas.microsoft.com/office/drawing/2014/main" id="{2BEF6000-5F64-4322-82C9-032B950E8235}"/>
                    </a:ext>
                  </a:extLst>
                </p:cNvPr>
                <p:cNvPicPr>
                  <a:picLocks noChangeAspect="1"/>
                </p:cNvPicPr>
                <p:nvPr/>
              </p:nvPicPr>
              <p:blipFill>
                <a:blip r:embed="rId16">
                  <a:duotone>
                    <a:schemeClr val="accent5">
                      <a:shade val="45000"/>
                      <a:satMod val="135000"/>
                    </a:schemeClr>
                    <a:prstClr val="white"/>
                  </a:duotone>
                  <a:extLst>
                    <a:ext uri="{BEBA8EAE-BF5A-486C-A8C5-ECC9F3942E4B}">
                      <a14:imgProps xmlns:a14="http://schemas.microsoft.com/office/drawing/2010/main">
                        <a14:imgLayer r:embed="rId17">
                          <a14:imgEffect>
                            <a14:sharpenSoften amount="50000"/>
                          </a14:imgEffect>
                        </a14:imgLayer>
                      </a14:imgProps>
                    </a:ext>
                  </a:extLst>
                </a:blip>
                <a:stretch>
                  <a:fillRect/>
                </a:stretch>
              </p:blipFill>
              <p:spPr>
                <a:xfrm>
                  <a:off x="3578514" y="5009723"/>
                  <a:ext cx="613126" cy="1133905"/>
                </a:xfrm>
                <a:prstGeom prst="rect">
                  <a:avLst/>
                </a:prstGeom>
              </p:spPr>
            </p:pic>
            <p:sp>
              <p:nvSpPr>
                <p:cNvPr id="41" name="テキスト ボックス 40">
                  <a:extLst>
                    <a:ext uri="{FF2B5EF4-FFF2-40B4-BE49-F238E27FC236}">
                      <a16:creationId xmlns:a16="http://schemas.microsoft.com/office/drawing/2014/main" id="{647B7EC7-3C3A-4BEA-B335-BBAB0B968F0F}"/>
                    </a:ext>
                  </a:extLst>
                </p:cNvPr>
                <p:cNvSpPr txBox="1"/>
                <p:nvPr/>
              </p:nvSpPr>
              <p:spPr>
                <a:xfrm>
                  <a:off x="3726827" y="5313166"/>
                  <a:ext cx="323165" cy="885199"/>
                </a:xfrm>
                <a:prstGeom prst="rect">
                  <a:avLst/>
                </a:prstGeom>
                <a:noFill/>
              </p:spPr>
              <p:txBody>
                <a:bodyPr vert="eaVert" wrap="square" rtlCol="0">
                  <a:spAutoFit/>
                </a:bodyPr>
                <a:lstStyle/>
                <a:p>
                  <a:r>
                    <a:rPr kumimoji="1" lang="ja-JP" altLang="en-US" sz="900" b="1" dirty="0"/>
                    <a:t>次亜塩素酸水</a:t>
                  </a:r>
                </a:p>
              </p:txBody>
            </p:sp>
          </p:grpSp>
        </p:grpSp>
        <p:grpSp>
          <p:nvGrpSpPr>
            <p:cNvPr id="30" name="グループ化 29">
              <a:extLst>
                <a:ext uri="{FF2B5EF4-FFF2-40B4-BE49-F238E27FC236}">
                  <a16:creationId xmlns:a16="http://schemas.microsoft.com/office/drawing/2014/main" id="{E2488B2F-2CD3-4852-8DCD-CF39704031E2}"/>
                </a:ext>
              </a:extLst>
            </p:cNvPr>
            <p:cNvGrpSpPr/>
            <p:nvPr/>
          </p:nvGrpSpPr>
          <p:grpSpPr>
            <a:xfrm>
              <a:off x="2404986" y="8294364"/>
              <a:ext cx="1213313" cy="1275801"/>
              <a:chOff x="334075" y="8142139"/>
              <a:chExt cx="1393780" cy="1465563"/>
            </a:xfrm>
          </p:grpSpPr>
          <p:pic>
            <p:nvPicPr>
              <p:cNvPr id="31" name="図 30">
                <a:extLst>
                  <a:ext uri="{FF2B5EF4-FFF2-40B4-BE49-F238E27FC236}">
                    <a16:creationId xmlns:a16="http://schemas.microsoft.com/office/drawing/2014/main" id="{AEF3650D-4AEE-4F58-B589-447F2B18B3F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10992"/>
              <a:stretch/>
            </p:blipFill>
            <p:spPr bwMode="auto">
              <a:xfrm>
                <a:off x="334075" y="8253461"/>
                <a:ext cx="541066" cy="1220995"/>
              </a:xfrm>
              <a:prstGeom prst="rect">
                <a:avLst/>
              </a:prstGeom>
              <a:ln>
                <a:noFill/>
              </a:ln>
              <a:extLst>
                <a:ext uri="{53640926-AAD7-44D8-BBD7-CCE9431645EC}">
                  <a14:shadowObscured xmlns:a14="http://schemas.microsoft.com/office/drawing/2010/main"/>
                </a:ext>
              </a:extLst>
            </p:spPr>
          </p:pic>
          <p:grpSp>
            <p:nvGrpSpPr>
              <p:cNvPr id="26" name="グループ化 25">
                <a:extLst>
                  <a:ext uri="{FF2B5EF4-FFF2-40B4-BE49-F238E27FC236}">
                    <a16:creationId xmlns:a16="http://schemas.microsoft.com/office/drawing/2014/main" id="{3EDD00E6-341C-405D-B071-5B07E3B9147D}"/>
                  </a:ext>
                </a:extLst>
              </p:cNvPr>
              <p:cNvGrpSpPr/>
              <p:nvPr/>
            </p:nvGrpSpPr>
            <p:grpSpPr>
              <a:xfrm>
                <a:off x="763648" y="8142139"/>
                <a:ext cx="964207" cy="1465563"/>
                <a:chOff x="763648" y="8142139"/>
                <a:chExt cx="964207" cy="1465563"/>
              </a:xfrm>
            </p:grpSpPr>
            <p:pic>
              <p:nvPicPr>
                <p:cNvPr id="44" name="図 43" descr="グラフ, アイコン, じょうごグラフ&#10;&#10;自動的に生成された説明">
                  <a:extLst>
                    <a:ext uri="{FF2B5EF4-FFF2-40B4-BE49-F238E27FC236}">
                      <a16:creationId xmlns:a16="http://schemas.microsoft.com/office/drawing/2014/main" id="{658EAA9A-BBA8-4B7F-B800-5ABDB41B158B}"/>
                    </a:ext>
                  </a:extLst>
                </p:cNvPr>
                <p:cNvPicPr>
                  <a:picLocks noChangeAspect="1"/>
                </p:cNvPicPr>
                <p:nvPr/>
              </p:nvPicPr>
              <p:blipFill rotWithShape="1">
                <a:blip r:embed="rId19">
                  <a:duotone>
                    <a:schemeClr val="accent6">
                      <a:shade val="45000"/>
                      <a:satMod val="135000"/>
                    </a:schemeClr>
                    <a:prstClr val="white"/>
                  </a:duotone>
                  <a:extLst>
                    <a:ext uri="{BEBA8EAE-BF5A-486C-A8C5-ECC9F3942E4B}">
                      <a14:imgProps xmlns:a14="http://schemas.microsoft.com/office/drawing/2010/main">
                        <a14:imgLayer r:embed="rId20">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l="26741" r="23916"/>
                <a:stretch/>
              </p:blipFill>
              <p:spPr>
                <a:xfrm>
                  <a:off x="763648" y="8142139"/>
                  <a:ext cx="964207" cy="1465563"/>
                </a:xfrm>
                <a:prstGeom prst="rect">
                  <a:avLst/>
                </a:prstGeom>
              </p:spPr>
            </p:pic>
            <p:sp>
              <p:nvSpPr>
                <p:cNvPr id="45" name="テキスト ボックス 44">
                  <a:extLst>
                    <a:ext uri="{FF2B5EF4-FFF2-40B4-BE49-F238E27FC236}">
                      <a16:creationId xmlns:a16="http://schemas.microsoft.com/office/drawing/2014/main" id="{04E916D5-AA59-4B72-8727-99CCB43E7BB4}"/>
                    </a:ext>
                  </a:extLst>
                </p:cNvPr>
                <p:cNvSpPr txBox="1"/>
                <p:nvPr/>
              </p:nvSpPr>
              <p:spPr>
                <a:xfrm>
                  <a:off x="843578" y="8958697"/>
                  <a:ext cx="856821" cy="247489"/>
                </a:xfrm>
                <a:prstGeom prst="rect">
                  <a:avLst/>
                </a:prstGeom>
                <a:noFill/>
              </p:spPr>
              <p:txBody>
                <a:bodyPr wrap="square" rtlCol="0">
                  <a:spAutoFit/>
                </a:bodyPr>
                <a:lstStyle/>
                <a:p>
                  <a:r>
                    <a:rPr kumimoji="1" lang="ja-JP" altLang="en-US" sz="800" b="1" dirty="0"/>
                    <a:t>清掃クロス</a:t>
                  </a:r>
                </a:p>
              </p:txBody>
            </p:sp>
          </p:grpSp>
          <p:sp>
            <p:nvSpPr>
              <p:cNvPr id="49" name="楕円 48">
                <a:extLst>
                  <a:ext uri="{FF2B5EF4-FFF2-40B4-BE49-F238E27FC236}">
                    <a16:creationId xmlns:a16="http://schemas.microsoft.com/office/drawing/2014/main" id="{27A44E43-80B7-4968-AF01-0FBA8990A2F4}"/>
                  </a:ext>
                </a:extLst>
              </p:cNvPr>
              <p:cNvSpPr>
                <a:spLocks noChangeAspect="1"/>
              </p:cNvSpPr>
              <p:nvPr/>
            </p:nvSpPr>
            <p:spPr>
              <a:xfrm>
                <a:off x="475366" y="8610073"/>
                <a:ext cx="720000" cy="719763"/>
              </a:xfrm>
              <a:prstGeom prst="ellipse">
                <a:avLst/>
              </a:prstGeom>
              <a:noFill/>
              <a:ln w="76200">
                <a:solidFill>
                  <a:srgbClr val="FF0000">
                    <a:alpha val="5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68" name="矢印: 右 67">
              <a:extLst>
                <a:ext uri="{FF2B5EF4-FFF2-40B4-BE49-F238E27FC236}">
                  <a16:creationId xmlns:a16="http://schemas.microsoft.com/office/drawing/2014/main" id="{7FFBF420-BF9A-4160-9D27-C9BAF47155C3}"/>
                </a:ext>
              </a:extLst>
            </p:cNvPr>
            <p:cNvSpPr/>
            <p:nvPr/>
          </p:nvSpPr>
          <p:spPr>
            <a:xfrm>
              <a:off x="1909819" y="8825306"/>
              <a:ext cx="391808" cy="213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id="{A5EADC50-8864-4AB4-9A74-F6C7A3B1F0E2}"/>
              </a:ext>
            </a:extLst>
          </p:cNvPr>
          <p:cNvSpPr txBox="1"/>
          <p:nvPr/>
        </p:nvSpPr>
        <p:spPr>
          <a:xfrm>
            <a:off x="565874" y="4753251"/>
            <a:ext cx="3790236" cy="338554"/>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経済産業省「</a:t>
            </a:r>
            <a:r>
              <a:rPr kumimoji="1" lang="en-US" altLang="ja-JP" sz="800" dirty="0">
                <a:latin typeface="メイリオ" panose="020B0604030504040204" pitchFamily="50" charset="-128"/>
                <a:ea typeface="メイリオ" panose="020B0604030504040204" pitchFamily="50" charset="-128"/>
              </a:rPr>
              <a:t>0.05</a:t>
            </a:r>
            <a:r>
              <a:rPr kumimoji="1" lang="ja-JP" altLang="en-US" sz="800" dirty="0">
                <a:latin typeface="メイリオ" panose="020B0604030504040204" pitchFamily="50" charset="-128"/>
                <a:ea typeface="メイリオ" panose="020B0604030504040204" pitchFamily="50" charset="-128"/>
              </a:rPr>
              <a:t>％以上の次亜塩素酸ナトリウムの作り方」をもとに計算</a:t>
            </a:r>
            <a:r>
              <a:rPr kumimoji="1" lang="en-US" altLang="ja-JP" sz="800" dirty="0">
                <a:latin typeface="メイリオ" panose="020B0604030504040204" pitchFamily="50" charset="-128"/>
                <a:ea typeface="メイリオ" panose="020B0604030504040204" pitchFamily="50" charset="-128"/>
              </a:rPr>
              <a:t>:</a:t>
            </a:r>
          </a:p>
          <a:p>
            <a:r>
              <a:rPr kumimoji="1" lang="en-US" altLang="ja-JP" sz="800" u="sng" dirty="0">
                <a:latin typeface="メイリオ" panose="020B0604030504040204" pitchFamily="50" charset="-128"/>
                <a:ea typeface="メイリオ" panose="020B0604030504040204" pitchFamily="50" charset="-128"/>
                <a:hlinkClick r:id="rId21"/>
              </a:rPr>
              <a:t>https://www.meti.go.jp/covid-19/pdf/0327_poster.pdf</a:t>
            </a:r>
            <a:endParaRPr kumimoji="1" lang="en-US" altLang="ja-JP" sz="800" u="sng"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4BFA8BAE-4ED3-4506-A366-7EBBD4580E7E}"/>
              </a:ext>
            </a:extLst>
          </p:cNvPr>
          <p:cNvSpPr txBox="1"/>
          <p:nvPr/>
        </p:nvSpPr>
        <p:spPr>
          <a:xfrm>
            <a:off x="469044" y="5533869"/>
            <a:ext cx="4032381" cy="400110"/>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①経済産業省「次亜塩素酸水」を使ってモノのウイルス対策をする　</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場合の注意事項</a:t>
            </a:r>
          </a:p>
        </p:txBody>
      </p:sp>
      <p:grpSp>
        <p:nvGrpSpPr>
          <p:cNvPr id="20" name="グループ化 19">
            <a:extLst>
              <a:ext uri="{FF2B5EF4-FFF2-40B4-BE49-F238E27FC236}">
                <a16:creationId xmlns:a16="http://schemas.microsoft.com/office/drawing/2014/main" id="{429A464E-5747-46A4-B3E2-3FEDC2217DED}"/>
              </a:ext>
            </a:extLst>
          </p:cNvPr>
          <p:cNvGrpSpPr/>
          <p:nvPr/>
        </p:nvGrpSpPr>
        <p:grpSpPr>
          <a:xfrm>
            <a:off x="458461" y="6512002"/>
            <a:ext cx="4032381" cy="521892"/>
            <a:chOff x="458461" y="6426277"/>
            <a:chExt cx="4032381" cy="521892"/>
          </a:xfrm>
        </p:grpSpPr>
        <p:sp>
          <p:nvSpPr>
            <p:cNvPr id="18" name="テキスト ボックス 17">
              <a:extLst>
                <a:ext uri="{FF2B5EF4-FFF2-40B4-BE49-F238E27FC236}">
                  <a16:creationId xmlns:a16="http://schemas.microsoft.com/office/drawing/2014/main" id="{34AEC011-E05C-47DA-87FB-5A39F1D6C04A}"/>
                </a:ext>
              </a:extLst>
            </p:cNvPr>
            <p:cNvSpPr txBox="1"/>
            <p:nvPr/>
          </p:nvSpPr>
          <p:spPr>
            <a:xfrm>
              <a:off x="458461" y="6426277"/>
              <a:ext cx="4032381" cy="284693"/>
            </a:xfrm>
            <a:prstGeom prst="rect">
              <a:avLst/>
            </a:prstGeom>
            <a:noFill/>
          </p:spPr>
          <p:txBody>
            <a:bodyPr wrap="square" rtlCol="0">
              <a:spAutoFit/>
            </a:bodyPr>
            <a:lstStyle/>
            <a:p>
              <a:pPr>
                <a:lnSpc>
                  <a:spcPts val="1560"/>
                </a:lnSpc>
              </a:pPr>
              <a:r>
                <a:rPr lang="ja-JP" altLang="en-US" sz="1000" dirty="0">
                  <a:latin typeface="メイリオ" panose="020B0604030504040204" pitchFamily="50" charset="-128"/>
                  <a:ea typeface="メイリオ" panose="020B0604030504040204" pitchFamily="50" charset="-128"/>
                </a:rPr>
                <a:t>②厚生労働省　新型コロナウイルスの消毒・除菌方法について</a:t>
              </a:r>
              <a:endParaRPr lang="en-US" altLang="ja-JP" sz="1000" dirty="0">
                <a:latin typeface="メイリオ" panose="020B0604030504040204" pitchFamily="50" charset="-128"/>
                <a:ea typeface="メイリオ" panose="020B0604030504040204" pitchFamily="50" charset="-128"/>
              </a:endParaRPr>
            </a:p>
          </p:txBody>
        </p:sp>
        <p:sp>
          <p:nvSpPr>
            <p:cNvPr id="70" name="テキスト ボックス 69">
              <a:extLst>
                <a:ext uri="{FF2B5EF4-FFF2-40B4-BE49-F238E27FC236}">
                  <a16:creationId xmlns:a16="http://schemas.microsoft.com/office/drawing/2014/main" id="{6B9849EE-CC4D-4469-B82E-68C0F7F96A00}"/>
                </a:ext>
              </a:extLst>
            </p:cNvPr>
            <p:cNvSpPr txBox="1"/>
            <p:nvPr/>
          </p:nvSpPr>
          <p:spPr>
            <a:xfrm>
              <a:off x="472827" y="6663476"/>
              <a:ext cx="3429000" cy="284693"/>
            </a:xfrm>
            <a:prstGeom prst="rect">
              <a:avLst/>
            </a:prstGeom>
            <a:noFill/>
          </p:spPr>
          <p:txBody>
            <a:bodyPr wrap="square">
              <a:spAutoFit/>
            </a:bodyPr>
            <a:lstStyle/>
            <a:p>
              <a:pPr>
                <a:lnSpc>
                  <a:spcPts val="1560"/>
                </a:lnSpc>
              </a:pPr>
              <a:r>
                <a:rPr lang="ja-JP" altLang="en-US" sz="1000" dirty="0">
                  <a:latin typeface="メイリオ" panose="020B0604030504040204" pitchFamily="50" charset="-128"/>
                  <a:ea typeface="メイリオ" panose="020B0604030504040204" pitchFamily="50" charset="-128"/>
                  <a:hlinkClick r:id="rId22"/>
                </a:rPr>
                <a:t>https://www.mhlw.go.jp/content/000847909.pdf</a:t>
              </a:r>
              <a:endParaRPr lang="ja-JP" altLang="ja-JP" sz="1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spTree>
    <p:extLst>
      <p:ext uri="{BB962C8B-B14F-4D97-AF65-F5344CB8AC3E}">
        <p14:creationId xmlns:p14="http://schemas.microsoft.com/office/powerpoint/2010/main" val="2590330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CD47E75-792E-4240-A42C-BE786A3EDF7D}"/>
              </a:ext>
            </a:extLst>
          </p:cNvPr>
          <p:cNvSpPr txBox="1"/>
          <p:nvPr/>
        </p:nvSpPr>
        <p:spPr>
          <a:xfrm>
            <a:off x="467187" y="389157"/>
            <a:ext cx="6000520" cy="4047262"/>
          </a:xfrm>
          <a:prstGeom prst="rect">
            <a:avLst/>
          </a:prstGeom>
          <a:noFill/>
        </p:spPr>
        <p:txBody>
          <a:bodyPr wrap="square">
            <a:spAutoFit/>
          </a:bodyPr>
          <a:lstStyle/>
          <a:p>
            <a:r>
              <a:rPr lang="ja-JP" altLang="en-US" sz="900" dirty="0">
                <a:latin typeface="メイリオ" panose="020B0604030504040204" pitchFamily="50" charset="-128"/>
                <a:ea typeface="メイリオ" panose="020B0604030504040204" pitchFamily="50" charset="-128"/>
              </a:rPr>
              <a:t>参考文献</a:t>
            </a:r>
            <a:endParaRPr lang="en-US" altLang="ja-JP" sz="900" dirty="0">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800" b="0" i="0" dirty="0">
                <a:solidFill>
                  <a:srgbClr val="000000"/>
                </a:solidFill>
                <a:effectLst/>
                <a:latin typeface="メイリオ" panose="020B0604030504040204" pitchFamily="50" charset="-128"/>
                <a:ea typeface="メイリオ" panose="020B0604030504040204" pitchFamily="50" charset="-128"/>
              </a:rPr>
              <a:t>岩下英夫</a:t>
            </a:r>
            <a:r>
              <a:rPr lang="en-US" altLang="ja-JP" sz="800" b="0" i="0" dirty="0">
                <a:solidFill>
                  <a:srgbClr val="000000"/>
                </a:solidFill>
                <a:effectLst/>
                <a:latin typeface="メイリオ" panose="020B0604030504040204" pitchFamily="50" charset="-128"/>
                <a:ea typeface="メイリオ" panose="020B0604030504040204" pitchFamily="50" charset="-128"/>
              </a:rPr>
              <a:t>, </a:t>
            </a:r>
            <a:r>
              <a:rPr lang="ja-JP" altLang="en-US" sz="800" b="0" i="0" dirty="0">
                <a:solidFill>
                  <a:srgbClr val="000000"/>
                </a:solidFill>
                <a:effectLst/>
                <a:latin typeface="メイリオ" panose="020B0604030504040204" pitchFamily="50" charset="-128"/>
                <a:ea typeface="メイリオ" panose="020B0604030504040204" pitchFamily="50" charset="-128"/>
              </a:rPr>
              <a:t>浅井さとみ</a:t>
            </a:r>
            <a:r>
              <a:rPr lang="en-US" altLang="ja-JP" sz="800" b="0" i="0" dirty="0">
                <a:solidFill>
                  <a:srgbClr val="000000"/>
                </a:solidFill>
                <a:effectLst/>
                <a:latin typeface="メイリオ" panose="020B0604030504040204" pitchFamily="50" charset="-128"/>
                <a:ea typeface="メイリオ" panose="020B0604030504040204" pitchFamily="50" charset="-128"/>
              </a:rPr>
              <a:t>, </a:t>
            </a:r>
            <a:r>
              <a:rPr lang="ja-JP" altLang="en-US" sz="800" b="0" i="0" dirty="0">
                <a:solidFill>
                  <a:srgbClr val="000000"/>
                </a:solidFill>
                <a:effectLst/>
                <a:latin typeface="メイリオ" panose="020B0604030504040204" pitchFamily="50" charset="-128"/>
                <a:ea typeface="メイリオ" panose="020B0604030504040204" pitchFamily="50" charset="-128"/>
              </a:rPr>
              <a:t>宮地勇人</a:t>
            </a:r>
            <a:r>
              <a:rPr lang="en-US" altLang="ja-JP" sz="800" b="0" i="0" dirty="0">
                <a:solidFill>
                  <a:srgbClr val="000000"/>
                </a:solidFill>
                <a:effectLst/>
                <a:latin typeface="メイリオ" panose="020B0604030504040204" pitchFamily="50" charset="-128"/>
                <a:ea typeface="メイリオ" panose="020B0604030504040204" pitchFamily="50" charset="-128"/>
              </a:rPr>
              <a:t>:</a:t>
            </a:r>
            <a:r>
              <a:rPr lang="ja-JP" altLang="en-US" sz="800" dirty="0">
                <a:solidFill>
                  <a:srgbClr val="000000"/>
                </a:solidFill>
                <a:latin typeface="メイリオ" panose="020B0604030504040204" pitchFamily="50" charset="-128"/>
                <a:ea typeface="メイリオ" panose="020B0604030504040204" pitchFamily="50" charset="-128"/>
              </a:rPr>
              <a:t> 高頻度接触表面の清掃・消毒方法ー対象と手順</a:t>
            </a:r>
            <a:r>
              <a:rPr lang="en-US" altLang="ja-JP" sz="800" dirty="0">
                <a:solidFill>
                  <a:srgbClr val="000000"/>
                </a:solidFill>
                <a:latin typeface="メイリオ" panose="020B0604030504040204" pitchFamily="50" charset="-128"/>
                <a:ea typeface="メイリオ" panose="020B0604030504040204" pitchFamily="50" charset="-128"/>
              </a:rPr>
              <a:t>, </a:t>
            </a:r>
            <a:r>
              <a:rPr lang="ja-JP" altLang="en-US" sz="800" dirty="0">
                <a:solidFill>
                  <a:srgbClr val="000000"/>
                </a:solidFill>
                <a:latin typeface="メイリオ" panose="020B0604030504040204" pitchFamily="50" charset="-128"/>
                <a:ea typeface="メイリオ" panose="020B0604030504040204" pitchFamily="50" charset="-128"/>
              </a:rPr>
              <a:t>感染対策</a:t>
            </a:r>
            <a:r>
              <a:rPr lang="en-US" altLang="ja-JP" sz="800" dirty="0">
                <a:solidFill>
                  <a:srgbClr val="000000"/>
                </a:solidFill>
                <a:latin typeface="メイリオ" panose="020B0604030504040204" pitchFamily="50" charset="-128"/>
                <a:ea typeface="メイリオ" panose="020B0604030504040204" pitchFamily="50" charset="-128"/>
              </a:rPr>
              <a:t>ICT</a:t>
            </a:r>
            <a:r>
              <a:rPr lang="ja-JP" altLang="en-US" sz="800" dirty="0">
                <a:solidFill>
                  <a:srgbClr val="000000"/>
                </a:solidFill>
                <a:latin typeface="メイリオ" panose="020B0604030504040204" pitchFamily="50" charset="-128"/>
                <a:ea typeface="メイリオ" panose="020B0604030504040204" pitchFamily="50" charset="-128"/>
              </a:rPr>
              <a:t>ジャーナル</a:t>
            </a:r>
            <a:r>
              <a:rPr lang="en-US" altLang="ja-JP" sz="800" dirty="0">
                <a:solidFill>
                  <a:srgbClr val="000000"/>
                </a:solidFill>
                <a:latin typeface="メイリオ" panose="020B0604030504040204" pitchFamily="50" charset="-128"/>
                <a:ea typeface="メイリオ" panose="020B0604030504040204" pitchFamily="50" charset="-128"/>
              </a:rPr>
              <a:t>12</a:t>
            </a:r>
            <a:r>
              <a:rPr lang="ja-JP" altLang="en-US" sz="800" dirty="0">
                <a:solidFill>
                  <a:srgbClr val="000000"/>
                </a:solidFill>
                <a:latin typeface="メイリオ" panose="020B0604030504040204" pitchFamily="50" charset="-128"/>
                <a:ea typeface="メイリオ" panose="020B0604030504040204" pitchFamily="50" charset="-128"/>
              </a:rPr>
              <a:t>巻</a:t>
            </a:r>
            <a:r>
              <a:rPr lang="en-US" altLang="ja-JP" sz="800" dirty="0">
                <a:solidFill>
                  <a:srgbClr val="000000"/>
                </a:solidFill>
                <a:latin typeface="メイリオ" panose="020B0604030504040204" pitchFamily="50" charset="-128"/>
                <a:ea typeface="メイリオ" panose="020B0604030504040204" pitchFamily="50" charset="-128"/>
              </a:rPr>
              <a:t>1</a:t>
            </a:r>
            <a:r>
              <a:rPr lang="ja-JP" altLang="en-US" sz="800" dirty="0">
                <a:solidFill>
                  <a:srgbClr val="000000"/>
                </a:solidFill>
                <a:latin typeface="メイリオ" panose="020B0604030504040204" pitchFamily="50" charset="-128"/>
                <a:ea typeface="メイリオ" panose="020B0604030504040204" pitchFamily="50" charset="-128"/>
              </a:rPr>
              <a:t>号</a:t>
            </a:r>
            <a:r>
              <a:rPr lang="en-US" altLang="ja-JP" sz="800" dirty="0">
                <a:solidFill>
                  <a:srgbClr val="000000"/>
                </a:solidFill>
                <a:latin typeface="メイリオ" panose="020B0604030504040204" pitchFamily="50" charset="-128"/>
                <a:ea typeface="メイリオ" panose="020B0604030504040204" pitchFamily="50" charset="-128"/>
              </a:rPr>
              <a:t>, </a:t>
            </a:r>
            <a:r>
              <a:rPr lang="ja-JP" altLang="en-US" sz="800" dirty="0">
                <a:solidFill>
                  <a:srgbClr val="000000"/>
                </a:solidFill>
                <a:latin typeface="メイリオ" panose="020B0604030504040204" pitchFamily="50" charset="-128"/>
                <a:ea typeface="メイリオ" panose="020B0604030504040204" pitchFamily="50" charset="-128"/>
              </a:rPr>
              <a:t>ヴァンメディカル</a:t>
            </a:r>
            <a:r>
              <a:rPr lang="en-US" altLang="ja-JP" sz="800" dirty="0">
                <a:solidFill>
                  <a:srgbClr val="000000"/>
                </a:solidFill>
                <a:latin typeface="メイリオ" panose="020B0604030504040204" pitchFamily="50" charset="-128"/>
                <a:ea typeface="メイリオ" panose="020B0604030504040204" pitchFamily="50" charset="-128"/>
              </a:rPr>
              <a:t>, 2017, P27-30</a:t>
            </a:r>
          </a:p>
          <a:p>
            <a:pPr marL="228600" indent="-228600">
              <a:buFont typeface="+mj-lt"/>
              <a:buAutoNum type="arabicPeriod"/>
            </a:pPr>
            <a:r>
              <a:rPr lang="zh-CN" altLang="en-US" sz="800" b="0" i="0" dirty="0">
                <a:solidFill>
                  <a:srgbClr val="000000"/>
                </a:solidFill>
                <a:effectLst/>
                <a:latin typeface="メイリオ" panose="020B0604030504040204" pitchFamily="50" charset="-128"/>
                <a:ea typeface="メイリオ" panose="020B0604030504040204" pitchFamily="50" charset="-128"/>
              </a:rPr>
              <a:t>自治医科大学</a:t>
            </a:r>
            <a:r>
              <a:rPr lang="en-US" altLang="zh-CN" sz="800" b="0" i="0" dirty="0">
                <a:solidFill>
                  <a:srgbClr val="000000"/>
                </a:solidFill>
                <a:effectLst/>
                <a:latin typeface="メイリオ" panose="020B0604030504040204" pitchFamily="50" charset="-128"/>
                <a:ea typeface="メイリオ" panose="020B0604030504040204" pitchFamily="50" charset="-128"/>
              </a:rPr>
              <a:t>,</a:t>
            </a:r>
            <a:r>
              <a:rPr lang="ja-JP" altLang="en-US" sz="800" b="0" i="0" dirty="0">
                <a:solidFill>
                  <a:srgbClr val="000000"/>
                </a:solidFill>
                <a:effectLst/>
                <a:latin typeface="メイリオ" panose="020B0604030504040204" pitchFamily="50" charset="-128"/>
                <a:ea typeface="メイリオ" panose="020B0604030504040204" pitchFamily="50" charset="-128"/>
              </a:rPr>
              <a:t>入居型高齢者施設における日常的な入居者介助のための感染対策手順書</a:t>
            </a:r>
            <a:r>
              <a:rPr lang="en-US" altLang="ja-JP" sz="800" b="0" i="0" dirty="0">
                <a:solidFill>
                  <a:srgbClr val="000000"/>
                </a:solidFill>
                <a:effectLst/>
                <a:latin typeface="メイリオ" panose="020B0604030504040204" pitchFamily="50" charset="-128"/>
                <a:ea typeface="メイリオ" panose="020B0604030504040204" pitchFamily="50" charset="-128"/>
              </a:rPr>
              <a:t>, </a:t>
            </a:r>
            <a:r>
              <a:rPr lang="ja-JP" altLang="en-US" sz="800" b="0" i="0" dirty="0">
                <a:solidFill>
                  <a:srgbClr val="000000"/>
                </a:solidFill>
                <a:effectLst/>
                <a:latin typeface="メイリオ" panose="020B0604030504040204" pitchFamily="50" charset="-128"/>
                <a:ea typeface="メイリオ" panose="020B0604030504040204" pitchFamily="50" charset="-128"/>
              </a:rPr>
              <a:t>閲覧日 </a:t>
            </a:r>
            <a:r>
              <a:rPr lang="en-US" altLang="ja-JP" sz="800" b="0" i="0" dirty="0">
                <a:solidFill>
                  <a:srgbClr val="000000"/>
                </a:solidFill>
                <a:effectLst/>
                <a:latin typeface="メイリオ" panose="020B0604030504040204" pitchFamily="50" charset="-128"/>
                <a:ea typeface="メイリオ" panose="020B0604030504040204" pitchFamily="50" charset="-128"/>
              </a:rPr>
              <a:t>2021-12-21, https://www.jichi.ac.jp/rinsyoukansen/wp-kansen/wp-content/uploads/2020/09/279ca6eaf7288c2f7344248f8e9d72f9.pdf</a:t>
            </a:r>
          </a:p>
          <a:p>
            <a:pPr marL="228600" indent="-228600">
              <a:buFont typeface="+mj-lt"/>
              <a:buAutoNum type="arabicPeriod"/>
            </a:pPr>
            <a:r>
              <a:rPr lang="ja-JP" altLang="en-US" sz="800" dirty="0">
                <a:solidFill>
                  <a:srgbClr val="000000"/>
                </a:solidFill>
                <a:latin typeface="メイリオ" panose="020B0604030504040204" pitchFamily="50" charset="-128"/>
                <a:ea typeface="メイリオ" panose="020B0604030504040204" pitchFamily="50" charset="-128"/>
              </a:rPr>
              <a:t>厚生労働省</a:t>
            </a:r>
            <a:r>
              <a:rPr lang="en-US" altLang="ja-JP" sz="800" dirty="0">
                <a:solidFill>
                  <a:srgbClr val="000000"/>
                </a:solidFill>
                <a:latin typeface="メイリオ" panose="020B0604030504040204" pitchFamily="50" charset="-128"/>
                <a:ea typeface="メイリオ" panose="020B0604030504040204" pitchFamily="50" charset="-128"/>
              </a:rPr>
              <a:t>,</a:t>
            </a:r>
            <a:r>
              <a:rPr lang="ja-JP" altLang="en-US" sz="800" dirty="0">
                <a:solidFill>
                  <a:srgbClr val="000000"/>
                </a:solidFill>
                <a:latin typeface="メイリオ" panose="020B0604030504040204" pitchFamily="50" charset="-128"/>
                <a:ea typeface="メイリオ" panose="020B0604030504040204" pitchFamily="50" charset="-128"/>
              </a:rPr>
              <a:t>高齢者介護施設における 感染対策マニュアル 改訂版</a:t>
            </a:r>
            <a:r>
              <a:rPr lang="en-US" altLang="ja-JP" sz="800" dirty="0">
                <a:solidFill>
                  <a:srgbClr val="000000"/>
                </a:solidFill>
                <a:latin typeface="メイリオ" panose="020B0604030504040204" pitchFamily="50" charset="-128"/>
                <a:ea typeface="メイリオ" panose="020B0604030504040204" pitchFamily="50" charset="-128"/>
              </a:rPr>
              <a:t>, </a:t>
            </a:r>
            <a:r>
              <a:rPr lang="ja-JP" altLang="en-US" sz="800" dirty="0">
                <a:solidFill>
                  <a:srgbClr val="000000"/>
                </a:solidFill>
                <a:latin typeface="メイリオ" panose="020B0604030504040204" pitchFamily="50" charset="-128"/>
                <a:ea typeface="メイリオ" panose="020B0604030504040204" pitchFamily="50" charset="-128"/>
              </a:rPr>
              <a:t>閲覧日 </a:t>
            </a:r>
            <a:r>
              <a:rPr lang="en-US" altLang="ja-JP" sz="800" dirty="0">
                <a:solidFill>
                  <a:srgbClr val="000000"/>
                </a:solidFill>
                <a:latin typeface="メイリオ" panose="020B0604030504040204" pitchFamily="50" charset="-128"/>
                <a:ea typeface="メイリオ" panose="020B0604030504040204" pitchFamily="50" charset="-128"/>
              </a:rPr>
              <a:t>2021-12-21, </a:t>
            </a:r>
            <a:r>
              <a:rPr lang="en-US" altLang="ja-JP" sz="800" b="0" i="0" dirty="0">
                <a:solidFill>
                  <a:srgbClr val="000000"/>
                </a:solidFill>
                <a:effectLst/>
                <a:latin typeface="メイリオ" panose="020B0604030504040204" pitchFamily="50" charset="-128"/>
                <a:ea typeface="メイリオ" panose="020B0604030504040204" pitchFamily="50" charset="-128"/>
              </a:rPr>
              <a:t>https://www.mhlw.go.jp/content/000500646.pdf</a:t>
            </a:r>
          </a:p>
          <a:p>
            <a:pPr marL="228600" indent="-228600">
              <a:buFont typeface="+mj-lt"/>
              <a:buAutoNum type="arabicPeriod"/>
            </a:pPr>
            <a:r>
              <a:rPr lang="ja-JP" altLang="en-US" sz="800" b="0" i="0" dirty="0">
                <a:solidFill>
                  <a:srgbClr val="000000"/>
                </a:solidFill>
                <a:effectLst/>
                <a:latin typeface="メイリオ" panose="020B0604030504040204" pitchFamily="50" charset="-128"/>
                <a:ea typeface="メイリオ" panose="020B0604030504040204" pitchFamily="50" charset="-128"/>
              </a:rPr>
              <a:t>日本環境感染学会</a:t>
            </a:r>
            <a:r>
              <a:rPr lang="en-US" altLang="ja-JP" sz="800" b="0" i="0" dirty="0">
                <a:solidFill>
                  <a:srgbClr val="000000"/>
                </a:solidFill>
                <a:effectLst/>
                <a:latin typeface="メイリオ" panose="020B0604030504040204" pitchFamily="50" charset="-128"/>
                <a:ea typeface="メイリオ" panose="020B0604030504040204" pitchFamily="50" charset="-128"/>
              </a:rPr>
              <a:t>, </a:t>
            </a:r>
            <a:r>
              <a:rPr lang="ja-JP" altLang="en-US" sz="800" b="0" i="0" dirty="0">
                <a:solidFill>
                  <a:srgbClr val="000000"/>
                </a:solidFill>
                <a:effectLst/>
                <a:latin typeface="メイリオ" panose="020B0604030504040204" pitchFamily="50" charset="-128"/>
                <a:ea typeface="メイリオ" panose="020B0604030504040204" pitchFamily="50" charset="-128"/>
              </a:rPr>
              <a:t>医療機関における新型コロナウイルス感染症への対応ガイド（第</a:t>
            </a:r>
            <a:r>
              <a:rPr lang="en-US" altLang="ja-JP" sz="800" b="0" i="0" dirty="0">
                <a:solidFill>
                  <a:srgbClr val="000000"/>
                </a:solidFill>
                <a:effectLst/>
                <a:latin typeface="メイリオ" panose="020B0604030504040204" pitchFamily="50" charset="-128"/>
                <a:ea typeface="メイリオ" panose="020B0604030504040204" pitchFamily="50" charset="-128"/>
              </a:rPr>
              <a:t>4</a:t>
            </a:r>
            <a:r>
              <a:rPr lang="ja-JP" altLang="en-US" sz="800" dirty="0">
                <a:solidFill>
                  <a:srgbClr val="000000"/>
                </a:solidFill>
                <a:latin typeface="メイリオ" panose="020B0604030504040204" pitchFamily="50" charset="-128"/>
                <a:ea typeface="メイリオ" panose="020B0604030504040204" pitchFamily="50" charset="-128"/>
              </a:rPr>
              <a:t>版）</a:t>
            </a:r>
            <a:r>
              <a:rPr lang="en-US" altLang="ja-JP" sz="800" dirty="0">
                <a:solidFill>
                  <a:srgbClr val="000000"/>
                </a:solidFill>
                <a:latin typeface="メイリオ" panose="020B0604030504040204" pitchFamily="50" charset="-128"/>
                <a:ea typeface="メイリオ" panose="020B0604030504040204" pitchFamily="50" charset="-128"/>
              </a:rPr>
              <a:t>, </a:t>
            </a:r>
            <a:r>
              <a:rPr lang="ja-JP" altLang="en-US" sz="800" dirty="0">
                <a:solidFill>
                  <a:srgbClr val="000000"/>
                </a:solidFill>
                <a:latin typeface="メイリオ" panose="020B0604030504040204" pitchFamily="50" charset="-128"/>
                <a:ea typeface="メイリオ" panose="020B0604030504040204" pitchFamily="50" charset="-128"/>
              </a:rPr>
              <a:t>閲覧日 </a:t>
            </a:r>
            <a:r>
              <a:rPr lang="en-US" altLang="ja-JP" sz="800" dirty="0">
                <a:solidFill>
                  <a:srgbClr val="000000"/>
                </a:solidFill>
                <a:latin typeface="メイリオ" panose="020B0604030504040204" pitchFamily="50" charset="-128"/>
                <a:ea typeface="メイリオ" panose="020B0604030504040204" pitchFamily="50" charset="-128"/>
              </a:rPr>
              <a:t>2021-12-21, http://www.kankyokansen.org/uploads/uploads/files/jsipc/COVID-19_taioguide4.pdf</a:t>
            </a:r>
            <a:endParaRPr lang="en-US" altLang="ja-JP" sz="800" b="0" i="0" dirty="0">
              <a:solidFill>
                <a:srgbClr val="000000"/>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800" b="0" i="0" dirty="0">
                <a:solidFill>
                  <a:srgbClr val="000000"/>
                </a:solidFill>
                <a:effectLst/>
                <a:latin typeface="メイリオ" panose="020B0604030504040204" pitchFamily="50" charset="-128"/>
                <a:ea typeface="メイリオ" panose="020B0604030504040204" pitchFamily="50" charset="-128"/>
              </a:rPr>
              <a:t>大久保憲</a:t>
            </a:r>
            <a:r>
              <a:rPr lang="en-US" altLang="ja-JP" sz="800" b="0" i="0" dirty="0">
                <a:solidFill>
                  <a:srgbClr val="000000"/>
                </a:solidFill>
                <a:effectLst/>
                <a:latin typeface="メイリオ" panose="020B0604030504040204" pitchFamily="50" charset="-128"/>
                <a:ea typeface="メイリオ" panose="020B0604030504040204" pitchFamily="50" charset="-128"/>
              </a:rPr>
              <a:t>, </a:t>
            </a:r>
            <a:r>
              <a:rPr lang="ja-JP" altLang="en-US" sz="800" b="0" i="0" dirty="0">
                <a:solidFill>
                  <a:srgbClr val="000000"/>
                </a:solidFill>
                <a:effectLst/>
                <a:latin typeface="メイリオ" panose="020B0604030504040204" pitchFamily="50" charset="-128"/>
                <a:ea typeface="メイリオ" panose="020B0604030504040204" pitchFamily="50" charset="-128"/>
              </a:rPr>
              <a:t>現場ですぐ使える洗浄・消毒・滅菌の推奨度別・絶対ルール２２７＆エビデンス インフェクションコントロール２００９年 秋季増刊</a:t>
            </a:r>
            <a:r>
              <a:rPr lang="en-US" altLang="ja-JP" sz="800" b="0" i="0" dirty="0">
                <a:solidFill>
                  <a:srgbClr val="000000"/>
                </a:solidFill>
                <a:effectLst/>
                <a:latin typeface="メイリオ" panose="020B0604030504040204" pitchFamily="50" charset="-128"/>
                <a:ea typeface="メイリオ" panose="020B0604030504040204" pitchFamily="50" charset="-128"/>
              </a:rPr>
              <a:t>, </a:t>
            </a:r>
            <a:r>
              <a:rPr lang="ja-JP" altLang="en-US" sz="800" b="0" i="0" dirty="0">
                <a:solidFill>
                  <a:srgbClr val="000000"/>
                </a:solidFill>
                <a:effectLst/>
                <a:latin typeface="メイリオ" panose="020B0604030504040204" pitchFamily="50" charset="-128"/>
                <a:ea typeface="メイリオ" panose="020B0604030504040204" pitchFamily="50" charset="-128"/>
              </a:rPr>
              <a:t>メディカ出版</a:t>
            </a:r>
            <a:r>
              <a:rPr lang="en-US" altLang="ja-JP" sz="800" b="0" i="0" dirty="0">
                <a:solidFill>
                  <a:srgbClr val="000000"/>
                </a:solidFill>
                <a:effectLst/>
                <a:latin typeface="メイリオ" panose="020B0604030504040204" pitchFamily="50" charset="-128"/>
                <a:ea typeface="メイリオ" panose="020B0604030504040204" pitchFamily="50" charset="-128"/>
              </a:rPr>
              <a:t>, 2009</a:t>
            </a:r>
          </a:p>
          <a:p>
            <a:pPr marL="228600" indent="-228600">
              <a:buFont typeface="+mj-lt"/>
              <a:buAutoNum type="arabicPeriod"/>
            </a:pPr>
            <a:r>
              <a:rPr lang="ja-JP" altLang="en-US" sz="800" dirty="0">
                <a:solidFill>
                  <a:srgbClr val="000000"/>
                </a:solidFill>
                <a:latin typeface="メイリオ" panose="020B0604030504040204" pitchFamily="50" charset="-128"/>
                <a:ea typeface="メイリオ" panose="020B0604030504040204" pitchFamily="50" charset="-128"/>
              </a:rPr>
              <a:t>健栄株式会社</a:t>
            </a:r>
            <a:r>
              <a:rPr lang="en-US" altLang="ja-JP" sz="800" dirty="0">
                <a:solidFill>
                  <a:srgbClr val="000000"/>
                </a:solidFill>
                <a:latin typeface="メイリオ" panose="020B0604030504040204" pitchFamily="50" charset="-128"/>
                <a:ea typeface="メイリオ" panose="020B0604030504040204" pitchFamily="50" charset="-128"/>
              </a:rPr>
              <a:t>, </a:t>
            </a:r>
            <a:r>
              <a:rPr lang="ja-JP" altLang="en-US" sz="800" dirty="0">
                <a:solidFill>
                  <a:srgbClr val="000000"/>
                </a:solidFill>
                <a:latin typeface="メイリオ" panose="020B0604030504040204" pitchFamily="50" charset="-128"/>
                <a:ea typeface="メイリオ" panose="020B0604030504040204" pitchFamily="50" charset="-128"/>
              </a:rPr>
              <a:t>消毒剤による院内感染対策</a:t>
            </a:r>
            <a:r>
              <a:rPr lang="en-US" altLang="ja-JP" sz="800" dirty="0">
                <a:solidFill>
                  <a:srgbClr val="000000"/>
                </a:solidFill>
                <a:latin typeface="メイリオ" panose="020B0604030504040204" pitchFamily="50" charset="-128"/>
                <a:ea typeface="メイリオ" panose="020B0604030504040204" pitchFamily="50" charset="-128"/>
              </a:rPr>
              <a:t>, </a:t>
            </a:r>
            <a:r>
              <a:rPr lang="ja-JP" altLang="en-US" sz="800" dirty="0">
                <a:solidFill>
                  <a:srgbClr val="000000"/>
                </a:solidFill>
                <a:latin typeface="メイリオ" panose="020B0604030504040204" pitchFamily="50" charset="-128"/>
                <a:ea typeface="メイリオ" panose="020B0604030504040204" pitchFamily="50" charset="-128"/>
              </a:rPr>
              <a:t>閲覧日</a:t>
            </a:r>
            <a:r>
              <a:rPr lang="en-US" altLang="ja-JP" sz="800" dirty="0">
                <a:solidFill>
                  <a:srgbClr val="000000"/>
                </a:solidFill>
                <a:latin typeface="メイリオ" panose="020B0604030504040204" pitchFamily="50" charset="-128"/>
                <a:ea typeface="メイリオ" panose="020B0604030504040204" pitchFamily="50" charset="-128"/>
              </a:rPr>
              <a:t>2021-11-10, </a:t>
            </a:r>
            <a:r>
              <a:rPr lang="en-US" altLang="ja-JP" sz="800" b="0" i="0" dirty="0">
                <a:solidFill>
                  <a:srgbClr val="000000"/>
                </a:solidFill>
                <a:effectLst/>
                <a:latin typeface="メイリオ" panose="020B0604030504040204" pitchFamily="50" charset="-128"/>
                <a:ea typeface="メイリオ" panose="020B0604030504040204" pitchFamily="50" charset="-128"/>
              </a:rPr>
              <a:t>https://www.kenei-pharm.com/cms/wp-content/uploads/2016/11/shoudokukannrenn_02.pdf</a:t>
            </a:r>
          </a:p>
          <a:p>
            <a:pPr marL="228600" indent="-228600">
              <a:buFont typeface="+mj-lt"/>
              <a:buAutoNum type="arabicPeriod"/>
            </a:pPr>
            <a:r>
              <a:rPr lang="ja-JP" altLang="en-US" sz="800" dirty="0">
                <a:solidFill>
                  <a:srgbClr val="000000"/>
                </a:solidFill>
                <a:latin typeface="メイリオ" panose="020B0604030504040204" pitchFamily="50" charset="-128"/>
                <a:ea typeface="メイリオ" panose="020B0604030504040204" pitchFamily="50" charset="-128"/>
              </a:rPr>
              <a:t>公益社団法人 日本薬剤師会 公衆衛生委員会</a:t>
            </a:r>
            <a:r>
              <a:rPr lang="en-US" altLang="ja-JP" sz="800" dirty="0">
                <a:solidFill>
                  <a:srgbClr val="000000"/>
                </a:solidFill>
                <a:latin typeface="メイリオ" panose="020B0604030504040204" pitchFamily="50" charset="-128"/>
                <a:ea typeface="メイリオ" panose="020B0604030504040204" pitchFamily="50" charset="-128"/>
              </a:rPr>
              <a:t>, </a:t>
            </a:r>
            <a:r>
              <a:rPr lang="ja-JP" altLang="en-US" sz="800" dirty="0">
                <a:solidFill>
                  <a:srgbClr val="000000"/>
                </a:solidFill>
                <a:latin typeface="メイリオ" panose="020B0604030504040204" pitchFamily="50" charset="-128"/>
                <a:ea typeface="メイリオ" panose="020B0604030504040204" pitchFamily="50" charset="-128"/>
              </a:rPr>
              <a:t>薬剤師が知っておくべき感染症予防対策について（消毒編）</a:t>
            </a:r>
            <a:r>
              <a:rPr lang="en-US" altLang="ja-JP" sz="800" dirty="0">
                <a:solidFill>
                  <a:srgbClr val="000000"/>
                </a:solidFill>
                <a:latin typeface="メイリオ" panose="020B0604030504040204" pitchFamily="50" charset="-128"/>
                <a:ea typeface="メイリオ" panose="020B0604030504040204" pitchFamily="50" charset="-128"/>
              </a:rPr>
              <a:t>, </a:t>
            </a:r>
            <a:r>
              <a:rPr lang="ja-JP" altLang="en-US" sz="800" dirty="0">
                <a:solidFill>
                  <a:srgbClr val="000000"/>
                </a:solidFill>
                <a:latin typeface="メイリオ" panose="020B0604030504040204" pitchFamily="50" charset="-128"/>
                <a:ea typeface="メイリオ" panose="020B0604030504040204" pitchFamily="50" charset="-128"/>
              </a:rPr>
              <a:t>閲覧日 </a:t>
            </a:r>
            <a:r>
              <a:rPr lang="en-US" altLang="ja-JP" sz="800" dirty="0">
                <a:solidFill>
                  <a:srgbClr val="000000"/>
                </a:solidFill>
                <a:latin typeface="メイリオ" panose="020B0604030504040204" pitchFamily="50" charset="-128"/>
                <a:ea typeface="メイリオ" panose="020B0604030504040204" pitchFamily="50" charset="-128"/>
              </a:rPr>
              <a:t>2021-11-10, </a:t>
            </a:r>
            <a:r>
              <a:rPr lang="en-US" altLang="ja-JP" sz="800" b="0" i="0" dirty="0">
                <a:solidFill>
                  <a:srgbClr val="000000"/>
                </a:solidFill>
                <a:effectLst/>
                <a:latin typeface="メイリオ" panose="020B0604030504040204" pitchFamily="50" charset="-128"/>
                <a:ea typeface="メイリオ" panose="020B0604030504040204" pitchFamily="50" charset="-128"/>
              </a:rPr>
              <a:t>http://www.ipa.or.jp/info/2019/info_2019_corona_gakuyaku1_03.pdf</a:t>
            </a:r>
          </a:p>
          <a:p>
            <a:pPr marL="228600" indent="-228600">
              <a:buFont typeface="+mj-lt"/>
              <a:buAutoNum type="arabicPeriod"/>
            </a:pPr>
            <a:r>
              <a:rPr lang="ja-JP" altLang="en-US" sz="800" b="0" i="0" dirty="0">
                <a:solidFill>
                  <a:srgbClr val="000000"/>
                </a:solidFill>
                <a:effectLst/>
                <a:latin typeface="メイリオ" panose="020B0604030504040204" pitchFamily="50" charset="-128"/>
                <a:ea typeface="メイリオ" panose="020B0604030504040204" pitchFamily="50" charset="-128"/>
              </a:rPr>
              <a:t>経済産業省</a:t>
            </a:r>
            <a:r>
              <a:rPr lang="en-US" altLang="ja-JP" sz="800" b="0" i="0" dirty="0">
                <a:solidFill>
                  <a:srgbClr val="000000"/>
                </a:solidFill>
                <a:effectLst/>
                <a:latin typeface="メイリオ" panose="020B0604030504040204" pitchFamily="50" charset="-128"/>
                <a:ea typeface="メイリオ" panose="020B0604030504040204" pitchFamily="50" charset="-128"/>
              </a:rPr>
              <a:t>,</a:t>
            </a:r>
            <a:r>
              <a:rPr lang="ja-JP" altLang="en-US" sz="800" b="0" i="0" dirty="0">
                <a:solidFill>
                  <a:srgbClr val="000000"/>
                </a:solidFill>
                <a:effectLst/>
                <a:latin typeface="メイリオ" panose="020B0604030504040204" pitchFamily="50" charset="-128"/>
                <a:ea typeface="メイリオ" panose="020B0604030504040204" pitchFamily="50" charset="-128"/>
              </a:rPr>
              <a:t>新型コロナウイルスに対して有効な消毒・除菌方法</a:t>
            </a:r>
            <a:r>
              <a:rPr lang="en-US" altLang="ja-JP" sz="800" b="0" i="0" dirty="0">
                <a:solidFill>
                  <a:srgbClr val="000000"/>
                </a:solidFill>
                <a:effectLst/>
                <a:latin typeface="メイリオ" panose="020B0604030504040204" pitchFamily="50" charset="-128"/>
                <a:ea typeface="メイリオ" panose="020B0604030504040204" pitchFamily="50" charset="-128"/>
              </a:rPr>
              <a:t>, </a:t>
            </a:r>
            <a:r>
              <a:rPr lang="ja-JP" altLang="en-US" sz="800" b="0" i="0" dirty="0">
                <a:solidFill>
                  <a:srgbClr val="000000"/>
                </a:solidFill>
                <a:effectLst/>
                <a:latin typeface="メイリオ" panose="020B0604030504040204" pitchFamily="50" charset="-128"/>
                <a:ea typeface="メイリオ" panose="020B0604030504040204" pitchFamily="50" charset="-128"/>
              </a:rPr>
              <a:t>閲覧日 </a:t>
            </a:r>
            <a:r>
              <a:rPr lang="en-US" altLang="ja-JP" sz="800" b="0" i="0" dirty="0">
                <a:solidFill>
                  <a:srgbClr val="000000"/>
                </a:solidFill>
                <a:effectLst/>
                <a:latin typeface="メイリオ" panose="020B0604030504040204" pitchFamily="50" charset="-128"/>
                <a:ea typeface="メイリオ" panose="020B0604030504040204" pitchFamily="50" charset="-128"/>
              </a:rPr>
              <a:t>2021-11-10, https://www.meti.go.jp/covid-19/pdf/shodoku_jokin.pdf</a:t>
            </a:r>
          </a:p>
          <a:p>
            <a:pPr marL="228600" indent="-228600">
              <a:buFont typeface="+mj-lt"/>
              <a:buAutoNum type="arabicPeriod"/>
            </a:pPr>
            <a:r>
              <a:rPr lang="ja-JP" altLang="en-US" sz="800" b="0" i="0" dirty="0">
                <a:solidFill>
                  <a:srgbClr val="000000"/>
                </a:solidFill>
                <a:effectLst/>
                <a:latin typeface="メイリオ" panose="020B0604030504040204" pitchFamily="50" charset="-128"/>
                <a:ea typeface="メイリオ" panose="020B0604030504040204" pitchFamily="50" charset="-128"/>
              </a:rPr>
              <a:t>公益社団法人</a:t>
            </a:r>
            <a:r>
              <a:rPr lang="ja-JP" altLang="en-US" sz="800" dirty="0">
                <a:solidFill>
                  <a:srgbClr val="000000"/>
                </a:solidFill>
                <a:latin typeface="メイリオ" panose="020B0604030504040204" pitchFamily="50" charset="-128"/>
                <a:ea typeface="メイリオ" panose="020B0604030504040204" pitchFamily="50" charset="-128"/>
              </a:rPr>
              <a:t> 東京都薬剤師会</a:t>
            </a:r>
            <a:r>
              <a:rPr lang="en-US" altLang="ja-JP" sz="800" dirty="0">
                <a:solidFill>
                  <a:srgbClr val="000000"/>
                </a:solidFill>
                <a:latin typeface="メイリオ" panose="020B0604030504040204" pitchFamily="50" charset="-128"/>
                <a:ea typeface="メイリオ" panose="020B0604030504040204" pitchFamily="50" charset="-128"/>
              </a:rPr>
              <a:t>, </a:t>
            </a:r>
            <a:r>
              <a:rPr lang="ja-JP" altLang="en-US" sz="800" dirty="0">
                <a:solidFill>
                  <a:srgbClr val="000000"/>
                </a:solidFill>
                <a:latin typeface="メイリオ" panose="020B0604030504040204" pitchFamily="50" charset="-128"/>
                <a:ea typeface="メイリオ" panose="020B0604030504040204" pitchFamily="50" charset="-128"/>
              </a:rPr>
              <a:t>消毒に関する</a:t>
            </a:r>
            <a:r>
              <a:rPr lang="en-US" altLang="ja-JP" sz="800" dirty="0">
                <a:solidFill>
                  <a:srgbClr val="000000"/>
                </a:solidFill>
                <a:latin typeface="メイリオ" panose="020B0604030504040204" pitchFamily="50" charset="-128"/>
                <a:ea typeface="メイリオ" panose="020B0604030504040204" pitchFamily="50" charset="-128"/>
              </a:rPr>
              <a:t>Q</a:t>
            </a:r>
            <a:r>
              <a:rPr lang="ja-JP" altLang="en-US" sz="800" dirty="0">
                <a:solidFill>
                  <a:srgbClr val="000000"/>
                </a:solidFill>
                <a:latin typeface="メイリオ" panose="020B0604030504040204" pitchFamily="50" charset="-128"/>
                <a:ea typeface="メイリオ" panose="020B0604030504040204" pitchFamily="50" charset="-128"/>
              </a:rPr>
              <a:t>＆</a:t>
            </a:r>
            <a:r>
              <a:rPr lang="en-US" altLang="ja-JP" sz="800" dirty="0">
                <a:solidFill>
                  <a:srgbClr val="000000"/>
                </a:solidFill>
                <a:latin typeface="メイリオ" panose="020B0604030504040204" pitchFamily="50" charset="-128"/>
                <a:ea typeface="メイリオ" panose="020B0604030504040204" pitchFamily="50" charset="-128"/>
              </a:rPr>
              <a:t>A,</a:t>
            </a:r>
            <a:r>
              <a:rPr lang="ja-JP" altLang="en-US" sz="800" dirty="0">
                <a:solidFill>
                  <a:srgbClr val="000000"/>
                </a:solidFill>
                <a:latin typeface="メイリオ" panose="020B0604030504040204" pitchFamily="50" charset="-128"/>
                <a:ea typeface="メイリオ" panose="020B0604030504040204" pitchFamily="50" charset="-128"/>
              </a:rPr>
              <a:t> 閲覧日 </a:t>
            </a:r>
            <a:r>
              <a:rPr lang="en-US" altLang="ja-JP" sz="800" dirty="0">
                <a:solidFill>
                  <a:srgbClr val="000000"/>
                </a:solidFill>
                <a:latin typeface="メイリオ" panose="020B0604030504040204" pitchFamily="50" charset="-128"/>
                <a:ea typeface="メイリオ" panose="020B0604030504040204" pitchFamily="50" charset="-128"/>
              </a:rPr>
              <a:t>2021-12-22, </a:t>
            </a:r>
            <a:r>
              <a:rPr lang="en-US" altLang="ja-JP" sz="800" b="0" i="0" dirty="0">
                <a:solidFill>
                  <a:srgbClr val="000000"/>
                </a:solidFill>
                <a:effectLst/>
                <a:latin typeface="メイリオ" panose="020B0604030504040204" pitchFamily="50" charset="-128"/>
                <a:ea typeface="メイリオ" panose="020B0604030504040204" pitchFamily="50" charset="-128"/>
              </a:rPr>
              <a:t>https://www.toyaku.or.jp/news/notice/pdf/20200608_shoudokuqanda.pdf</a:t>
            </a:r>
          </a:p>
          <a:p>
            <a:pPr marL="228600" indent="-228600">
              <a:buFont typeface="+mj-lt"/>
              <a:buAutoNum type="arabicPeriod"/>
            </a:pPr>
            <a:r>
              <a:rPr lang="ja-JP" altLang="en-US" sz="800" dirty="0">
                <a:latin typeface="メイリオ" panose="020B0604030504040204" pitchFamily="50" charset="-128"/>
                <a:ea typeface="メイリオ" panose="020B0604030504040204" pitchFamily="50" charset="-128"/>
              </a:rPr>
              <a:t>厚生労働省</a:t>
            </a:r>
            <a:r>
              <a:rPr lang="en-US" altLang="ja-JP" sz="8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経済産業省消費者庁</a:t>
            </a:r>
            <a:r>
              <a:rPr lang="en-US" altLang="ja-JP" sz="8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新型コロナウイルスの消毒・除菌方法について</a:t>
            </a:r>
            <a:r>
              <a:rPr lang="en-US" altLang="ja-JP" sz="800" dirty="0">
                <a:latin typeface="メイリオ" panose="020B0604030504040204" pitchFamily="50" charset="-128"/>
                <a:ea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rPr>
              <a:t>厚生労働省・経済産業省・消費者庁特設ページ</a:t>
            </a:r>
            <a:r>
              <a:rPr lang="en-US" altLang="ja-JP" sz="800" dirty="0">
                <a:latin typeface="メイリオ" panose="020B0604030504040204" pitchFamily="50" charset="-128"/>
                <a:ea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rPr>
              <a:t> 閲覧日 </a:t>
            </a:r>
            <a:r>
              <a:rPr lang="en-US" altLang="ja-JP" sz="800" dirty="0">
                <a:latin typeface="メイリオ" panose="020B0604030504040204" pitchFamily="50" charset="-128"/>
                <a:ea typeface="メイリオ" panose="020B0604030504040204" pitchFamily="50" charset="-128"/>
              </a:rPr>
              <a:t>2021-11-28,  https://www.mhlw.go.jp/stf/seisakunitsuite/bunya/syoudoku_00001.html</a:t>
            </a:r>
          </a:p>
          <a:p>
            <a:pPr marL="228600" indent="-228600">
              <a:buFont typeface="+mj-lt"/>
              <a:buAutoNum type="arabicPeriod"/>
            </a:pPr>
            <a:r>
              <a:rPr lang="ja-JP" altLang="en-US" sz="800" dirty="0">
                <a:latin typeface="メイリオ" panose="020B0604030504040204" pitchFamily="50" charset="-128"/>
                <a:ea typeface="メイリオ" panose="020B0604030504040204" pitchFamily="50" charset="-128"/>
              </a:rPr>
              <a:t>厚生労働省</a:t>
            </a:r>
            <a:r>
              <a:rPr lang="en-US" altLang="ja-JP" sz="8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経済産業省消費者庁</a:t>
            </a:r>
            <a:r>
              <a:rPr lang="en-US" altLang="ja-JP" sz="8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新型コロナウイルス対策</a:t>
            </a:r>
            <a:r>
              <a:rPr lang="en-US" altLang="ja-JP" sz="800" dirty="0">
                <a:latin typeface="メイリオ" panose="020B0604030504040204" pitchFamily="50" charset="-128"/>
                <a:ea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rPr>
              <a:t>次亜塩素酸水</a:t>
            </a:r>
            <a:r>
              <a:rPr lang="en-US" altLang="ja-JP" sz="800" dirty="0">
                <a:latin typeface="メイリオ" panose="020B0604030504040204" pitchFamily="50" charset="-128"/>
                <a:ea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rPr>
              <a:t>を使って モノのウイルス対策をする場合の 注意事項</a:t>
            </a:r>
            <a:r>
              <a:rPr lang="en-US" altLang="ja-JP" sz="8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閲覧日</a:t>
            </a:r>
            <a:r>
              <a:rPr lang="en-US" altLang="ja-JP" sz="800" dirty="0">
                <a:latin typeface="メイリオ" panose="020B0604030504040204" pitchFamily="50" charset="-128"/>
                <a:ea typeface="メイリオ" panose="020B0604030504040204" pitchFamily="50" charset="-128"/>
              </a:rPr>
              <a:t>:2021-07-28,</a:t>
            </a:r>
            <a:r>
              <a:rPr lang="ja-JP" altLang="en-US" sz="800" dirty="0">
                <a:latin typeface="メイリオ" panose="020B0604030504040204" pitchFamily="50" charset="-128"/>
                <a:ea typeface="メイリオ" panose="020B0604030504040204" pitchFamily="50" charset="-128"/>
              </a:rPr>
              <a:t> </a:t>
            </a:r>
            <a:r>
              <a:rPr lang="en-US" altLang="ja-JP" sz="800" dirty="0">
                <a:latin typeface="メイリオ" panose="020B0604030504040204" pitchFamily="50" charset="-128"/>
                <a:ea typeface="メイリオ" panose="020B0604030504040204" pitchFamily="50" charset="-128"/>
              </a:rPr>
              <a:t>https://www.nite.go.jp/information/koronataisaku20200522.html</a:t>
            </a:r>
          </a:p>
          <a:p>
            <a:pPr marL="228600" indent="-228600">
              <a:buFont typeface="+mj-lt"/>
              <a:buAutoNum type="arabicPeriod" startAt="12"/>
            </a:pPr>
            <a:r>
              <a:rPr lang="ja-JP" altLang="en-US" sz="800" dirty="0">
                <a:latin typeface="メイリオ" panose="020B0604030504040204" pitchFamily="50" charset="-128"/>
                <a:ea typeface="メイリオ" panose="020B0604030504040204" pitchFamily="50" charset="-128"/>
              </a:rPr>
              <a:t>医療機器管理業務検討委員会公益社団法人</a:t>
            </a:r>
            <a:r>
              <a:rPr lang="en-US" altLang="ja-JP" sz="8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医療機器を介した感染予防のための指針 感染対策の基礎知識</a:t>
            </a:r>
            <a:r>
              <a:rPr lang="en-US" altLang="ja-JP" sz="8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閲覧日</a:t>
            </a:r>
            <a:r>
              <a:rPr lang="en-US" altLang="ja-JP" sz="800" dirty="0">
                <a:latin typeface="メイリオ" panose="020B0604030504040204" pitchFamily="50" charset="-128"/>
                <a:ea typeface="メイリオ" panose="020B0604030504040204" pitchFamily="50" charset="-128"/>
              </a:rPr>
              <a:t> 2021-12-21,</a:t>
            </a:r>
            <a:r>
              <a:rPr lang="ja-JP" altLang="en-US" sz="800" dirty="0">
                <a:latin typeface="メイリオ" panose="020B0604030504040204" pitchFamily="50" charset="-128"/>
                <a:ea typeface="メイリオ" panose="020B0604030504040204" pitchFamily="50" charset="-128"/>
              </a:rPr>
              <a:t> </a:t>
            </a:r>
            <a:endParaRPr lang="en-US" altLang="ja-JP" sz="800" dirty="0">
              <a:latin typeface="メイリオ" panose="020B0604030504040204" pitchFamily="50" charset="-128"/>
              <a:ea typeface="メイリオ" panose="020B0604030504040204" pitchFamily="50" charset="-128"/>
            </a:endParaRPr>
          </a:p>
          <a:p>
            <a:r>
              <a:rPr lang="en-US" altLang="ja-JP" sz="800" dirty="0">
                <a:latin typeface="メイリオ" panose="020B0604030504040204" pitchFamily="50" charset="-128"/>
                <a:ea typeface="メイリオ" panose="020B0604030504040204" pitchFamily="50" charset="-128"/>
              </a:rPr>
              <a:t>       https://www.ja-ces.or.jp/ce/wp-content/uploads/2013/03/50e316add8be37f0e1c0a628edcd0829.pdf</a:t>
            </a:r>
          </a:p>
          <a:p>
            <a:pPr marL="228600" indent="-228600">
              <a:buFont typeface="+mj-lt"/>
              <a:buAutoNum type="arabicPeriod" startAt="13"/>
            </a:pPr>
            <a:r>
              <a:rPr lang="ja-JP" altLang="en-US" sz="800" dirty="0">
                <a:latin typeface="メイリオ" panose="020B0604030504040204" pitchFamily="50" charset="-128"/>
                <a:ea typeface="メイリオ" panose="020B0604030504040204" pitchFamily="50" charset="-128"/>
              </a:rPr>
              <a:t>花王</a:t>
            </a:r>
            <a:r>
              <a:rPr lang="en-US" altLang="ja-JP" sz="8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花王の塩素系漂白剤で、次亜塩素酸ナトリウム</a:t>
            </a:r>
            <a:r>
              <a:rPr lang="en-US" altLang="ja-JP" sz="800" dirty="0">
                <a:latin typeface="メイリオ" panose="020B0604030504040204" pitchFamily="50" charset="-128"/>
                <a:ea typeface="メイリオ" panose="020B0604030504040204" pitchFamily="50" charset="-128"/>
              </a:rPr>
              <a:t>0.05</a:t>
            </a: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0.1</a:t>
            </a:r>
            <a:r>
              <a:rPr lang="ja-JP" altLang="en-US" sz="800" dirty="0">
                <a:latin typeface="メイリオ" panose="020B0604030504040204" pitchFamily="50" charset="-128"/>
                <a:ea typeface="メイリオ" panose="020B0604030504040204" pitchFamily="50" charset="-128"/>
              </a:rPr>
              <a:t>％の液は作れるの？</a:t>
            </a:r>
            <a:r>
              <a:rPr lang="en-US" altLang="ja-JP" sz="8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閲覧日 </a:t>
            </a:r>
            <a:r>
              <a:rPr lang="en-US" altLang="ja-JP" sz="800" dirty="0">
                <a:latin typeface="メイリオ" panose="020B0604030504040204" pitchFamily="50" charset="-128"/>
                <a:ea typeface="メイリオ" panose="020B0604030504040204" pitchFamily="50" charset="-128"/>
              </a:rPr>
              <a:t>2021-07-28, https://www.kao.com/jp/qa/detail/18916/</a:t>
            </a:r>
          </a:p>
          <a:p>
            <a:pPr marL="228600" indent="-228600">
              <a:buFont typeface="+mj-lt"/>
              <a:buAutoNum type="arabicPeriod" startAt="13"/>
            </a:pPr>
            <a:r>
              <a:rPr lang="ja-JP" altLang="en-US" sz="800" dirty="0">
                <a:latin typeface="メイリオ" panose="020B0604030504040204" pitchFamily="50" charset="-128"/>
                <a:ea typeface="メイリオ" panose="020B0604030504040204" pitchFamily="50" charset="-128"/>
              </a:rPr>
              <a:t>厚生労働省</a:t>
            </a:r>
            <a:r>
              <a:rPr lang="en-US" altLang="ja-JP" sz="8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新型コロナウイルスの消毒・除菌方法について</a:t>
            </a:r>
            <a:r>
              <a:rPr lang="en-US" altLang="ja-JP" sz="8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閲覧日 </a:t>
            </a:r>
            <a:r>
              <a:rPr lang="en-US" altLang="ja-JP" sz="800" dirty="0">
                <a:latin typeface="メイリオ" panose="020B0604030504040204" pitchFamily="50" charset="-128"/>
                <a:ea typeface="メイリオ" panose="020B0604030504040204" pitchFamily="50" charset="-128"/>
              </a:rPr>
              <a:t>2021-11-30,</a:t>
            </a:r>
            <a:r>
              <a:rPr lang="ja-JP" altLang="en-US" sz="800" dirty="0">
                <a:latin typeface="メイリオ" panose="020B0604030504040204" pitchFamily="50" charset="-128"/>
                <a:ea typeface="メイリオ" panose="020B0604030504040204" pitchFamily="50" charset="-128"/>
              </a:rPr>
              <a:t> https://www.mhlw.go.jp/content/000847909.pdf</a:t>
            </a:r>
          </a:p>
          <a:p>
            <a:pPr marL="228600" indent="-228600">
              <a:buFont typeface="+mj-lt"/>
              <a:buAutoNum type="arabicPeriod" startAt="13"/>
            </a:pPr>
            <a:endParaRPr lang="ja-JP" altLang="en-US" sz="800" dirty="0"/>
          </a:p>
        </p:txBody>
      </p:sp>
      <p:sp>
        <p:nvSpPr>
          <p:cNvPr id="2" name="スライド番号プレースホルダー 1">
            <a:extLst>
              <a:ext uri="{FF2B5EF4-FFF2-40B4-BE49-F238E27FC236}">
                <a16:creationId xmlns:a16="http://schemas.microsoft.com/office/drawing/2014/main" id="{7B908010-286A-41C8-91FC-691ADE2B7F50}"/>
              </a:ext>
            </a:extLst>
          </p:cNvPr>
          <p:cNvSpPr>
            <a:spLocks noGrp="1"/>
          </p:cNvSpPr>
          <p:nvPr>
            <p:ph type="sldNum" sz="quarter" idx="12"/>
          </p:nvPr>
        </p:nvSpPr>
        <p:spPr/>
        <p:txBody>
          <a:bodyPr/>
          <a:lstStyle/>
          <a:p>
            <a:fld id="{698D96D4-A717-436E-8A31-61B20D5A5D02}" type="slidenum">
              <a:rPr kumimoji="1" lang="ja-JP" altLang="en-US" smtClean="0"/>
              <a:t>42</a:t>
            </a:fld>
            <a:endParaRPr kumimoji="1" lang="ja-JP" altLang="en-US"/>
          </a:p>
        </p:txBody>
      </p:sp>
    </p:spTree>
    <p:extLst>
      <p:ext uri="{BB962C8B-B14F-4D97-AF65-F5344CB8AC3E}">
        <p14:creationId xmlns:p14="http://schemas.microsoft.com/office/powerpoint/2010/main" val="3153386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6A2CF9B-87B5-467F-A50C-2F62FAAD960F}"/>
              </a:ext>
            </a:extLst>
          </p:cNvPr>
          <p:cNvSpPr>
            <a:spLocks noGrp="1"/>
          </p:cNvSpPr>
          <p:nvPr>
            <p:ph type="sldNum" sz="quarter" idx="12"/>
          </p:nvPr>
        </p:nvSpPr>
        <p:spPr/>
        <p:txBody>
          <a:bodyPr/>
          <a:lstStyle/>
          <a:p>
            <a:fld id="{698D96D4-A717-436E-8A31-61B20D5A5D02}" type="slidenum">
              <a:rPr kumimoji="1" lang="ja-JP" altLang="en-US" smtClean="0"/>
              <a:t>5</a:t>
            </a:fld>
            <a:endParaRPr kumimoji="1" lang="ja-JP" altLang="en-US"/>
          </a:p>
        </p:txBody>
      </p:sp>
      <p:sp>
        <p:nvSpPr>
          <p:cNvPr id="3" name="正方形/長方形 2">
            <a:extLst>
              <a:ext uri="{FF2B5EF4-FFF2-40B4-BE49-F238E27FC236}">
                <a16:creationId xmlns:a16="http://schemas.microsoft.com/office/drawing/2014/main" id="{68DAFB73-AA27-41D0-A1C4-D367E3009606}"/>
              </a:ext>
            </a:extLst>
          </p:cNvPr>
          <p:cNvSpPr/>
          <p:nvPr/>
        </p:nvSpPr>
        <p:spPr>
          <a:xfrm>
            <a:off x="565270" y="4243030"/>
            <a:ext cx="5765559" cy="360000"/>
          </a:xfrm>
          <a:prstGeom prst="rect">
            <a:avLst/>
          </a:prstGeom>
          <a:solidFill>
            <a:srgbClr val="5B9BD5">
              <a:lumMod val="60000"/>
              <a:lumOff val="40000"/>
            </a:srgbClr>
          </a:solidFill>
          <a:ln w="6350" cap="flat" cmpd="sng" algn="ctr">
            <a:noFill/>
            <a:prstDash val="solid"/>
            <a:miter lim="800000"/>
          </a:ln>
          <a:effectLst/>
        </p:spPr>
        <p:txBody>
          <a:bodyPr rtlCol="0" anchor="ctr"/>
          <a:lstStyle/>
          <a:p>
            <a:pPr marL="571500" indent="-571500" algn="ctr">
              <a:lnSpc>
                <a:spcPts val="2500"/>
              </a:lnSpc>
              <a:buFont typeface="+mj-lt"/>
              <a:buAutoNum type="romanUcPeriod"/>
            </a:pPr>
            <a:r>
              <a:rPr lang="ja-JP" altLang="en-US" sz="160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感染対策の基本</a:t>
            </a:r>
            <a:endParaRPr lang="ja-JP" altLang="en-US" sz="7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626462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5">
            <a:extLst>
              <a:ext uri="{FF2B5EF4-FFF2-40B4-BE49-F238E27FC236}">
                <a16:creationId xmlns:a16="http://schemas.microsoft.com/office/drawing/2014/main" id="{18E2A08B-7ED5-4E1E-9037-0092866110C8}"/>
              </a:ext>
            </a:extLst>
          </p:cNvPr>
          <p:cNvSpPr>
            <a:spLocks noChangeArrowheads="1"/>
          </p:cNvSpPr>
          <p:nvPr/>
        </p:nvSpPr>
        <p:spPr bwMode="auto">
          <a:xfrm>
            <a:off x="179615" y="4415945"/>
            <a:ext cx="184733" cy="76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1" tIns="45720" rIns="91441" bIns="45720" numCol="1" anchor="ctr" anchorCtr="0" compatLnSpc="1">
            <a:prstTxWarp prst="textNoShape">
              <a:avLst/>
            </a:prstTxWarp>
            <a:spAutoFit/>
          </a:bodyPr>
          <a:lstStyle/>
          <a:p>
            <a:pPr defTabSz="914362" eaLnBrk="0" fontAlgn="base" hangingPunct="0">
              <a:spcBef>
                <a:spcPct val="0"/>
              </a:spcBef>
              <a:spcAft>
                <a:spcPct val="0"/>
              </a:spcAft>
            </a:pPr>
            <a:endParaRPr kumimoji="0" lang="en-US" altLang="ja-JP" sz="1000" dirty="0">
              <a:latin typeface="メイリオ" panose="020B0604030504040204" pitchFamily="50" charset="-128"/>
              <a:ea typeface="メイリオ" panose="020B0604030504040204" pitchFamily="50" charset="-128"/>
              <a:cs typeface="Times New Roman" panose="02020603050405020304" pitchFamily="18" charset="0"/>
            </a:endParaRPr>
          </a:p>
          <a:p>
            <a:pPr defTabSz="914362" eaLnBrk="0" fontAlgn="base" hangingPunct="0">
              <a:spcBef>
                <a:spcPct val="0"/>
              </a:spcBef>
              <a:spcAft>
                <a:spcPct val="0"/>
              </a:spcAft>
            </a:pPr>
            <a:br>
              <a:rPr kumimoji="0" lang="en-US" altLang="ja-JP" sz="1000" dirty="0">
                <a:latin typeface="メイリオ" panose="020B0604030504040204" pitchFamily="50" charset="-128"/>
                <a:ea typeface="メイリオ" panose="020B0604030504040204" pitchFamily="50" charset="-128"/>
                <a:cs typeface="Times New Roman" panose="02020603050405020304" pitchFamily="18" charset="0"/>
              </a:rPr>
            </a:br>
            <a:endParaRPr kumimoji="0" lang="en-US" altLang="ja-JP" sz="599" dirty="0">
              <a:ea typeface="メイリオ" panose="020B0604030504040204" pitchFamily="50" charset="-128"/>
            </a:endParaRPr>
          </a:p>
          <a:p>
            <a:pPr defTabSz="914362" eaLnBrk="0" fontAlgn="base" hangingPunct="0">
              <a:spcBef>
                <a:spcPct val="0"/>
              </a:spcBef>
              <a:spcAft>
                <a:spcPct val="0"/>
              </a:spcAft>
            </a:pPr>
            <a:endParaRPr kumimoji="0" lang="en-US" altLang="ja-JP" dirty="0">
              <a:latin typeface="Arial" panose="020B0604020202020204" pitchFamily="34" charset="0"/>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D5A7DBD5-05BD-4646-AC9D-F4F22152A87B}"/>
              </a:ext>
            </a:extLst>
          </p:cNvPr>
          <p:cNvSpPr txBox="1"/>
          <p:nvPr/>
        </p:nvSpPr>
        <p:spPr>
          <a:xfrm>
            <a:off x="466184" y="414046"/>
            <a:ext cx="6224345" cy="646331"/>
          </a:xfrm>
          <a:prstGeom prst="rect">
            <a:avLst/>
          </a:prstGeom>
          <a:noFill/>
        </p:spPr>
        <p:txBody>
          <a:bodyPr wrap="square" rtlCol="0">
            <a:spAutoFit/>
          </a:bodyPr>
          <a:lstStyle/>
          <a:p>
            <a:pPr marL="342900" indent="-342900">
              <a:buFont typeface="+mj-lt"/>
              <a:buAutoNum type="arabicPeriod"/>
            </a:pPr>
            <a:r>
              <a:rPr lang="ja-JP" altLang="ja-JP" sz="1300" b="1" kern="100" dirty="0">
                <a:latin typeface="メイリオ" panose="020B0604030504040204" pitchFamily="50" charset="-128"/>
                <a:ea typeface="メイリオ" panose="020B0604030504040204" pitchFamily="50" charset="-128"/>
                <a:cs typeface="Times New Roman" panose="02020603050405020304" pitchFamily="18" charset="0"/>
              </a:rPr>
              <a:t>標準予防策</a:t>
            </a:r>
            <a:r>
              <a:rPr lang="ja-JP" altLang="en-US" sz="1300" b="1" kern="100" dirty="0">
                <a:latin typeface="メイリオ" panose="020B0604030504040204" pitchFamily="50" charset="-128"/>
                <a:ea typeface="メイリオ" panose="020B0604030504040204" pitchFamily="50" charset="-128"/>
                <a:cs typeface="Times New Roman" panose="02020603050405020304" pitchFamily="18" charset="0"/>
              </a:rPr>
              <a:t>（スタンダード・プリコーション）</a:t>
            </a:r>
            <a:endParaRPr lang="en-US" altLang="ja-JP" sz="1300" b="1" kern="100" dirty="0">
              <a:latin typeface="メイリオ" panose="020B0604030504040204" pitchFamily="50" charset="-128"/>
              <a:ea typeface="メイリオ" panose="020B0604030504040204" pitchFamily="50" charset="-128"/>
              <a:cs typeface="Times New Roman" panose="02020603050405020304" pitchFamily="18" charset="0"/>
            </a:endParaRPr>
          </a:p>
          <a:p>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en-US" altLang="ja-JP" sz="1200" b="1" kern="100" dirty="0">
                <a:latin typeface="メイリオ" panose="020B0604030504040204" pitchFamily="50" charset="-128"/>
                <a:ea typeface="メイリオ" panose="020B0604030504040204" pitchFamily="50" charset="-128"/>
                <a:cs typeface="Times New Roman" panose="02020603050405020304" pitchFamily="18" charset="0"/>
              </a:rPr>
              <a:t>1</a:t>
            </a:r>
            <a:r>
              <a:rPr lang="ja-JP" altLang="en-US" sz="1200" b="1" kern="100" dirty="0">
                <a:latin typeface="メイリオ" panose="020B0604030504040204" pitchFamily="50" charset="-128"/>
                <a:ea typeface="メイリオ" panose="020B0604030504040204" pitchFamily="50" charset="-128"/>
                <a:cs typeface="Times New Roman" panose="02020603050405020304" pitchFamily="18" charset="0"/>
              </a:rPr>
              <a:t>）標準予防策とは</a:t>
            </a:r>
            <a:endParaRPr lang="en-US" altLang="ja-JP" sz="12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20" name="グループ化 19">
            <a:extLst>
              <a:ext uri="{FF2B5EF4-FFF2-40B4-BE49-F238E27FC236}">
                <a16:creationId xmlns:a16="http://schemas.microsoft.com/office/drawing/2014/main" id="{5749E9A8-052E-42CD-BF55-779441B3F37F}"/>
              </a:ext>
            </a:extLst>
          </p:cNvPr>
          <p:cNvGrpSpPr/>
          <p:nvPr/>
        </p:nvGrpSpPr>
        <p:grpSpPr>
          <a:xfrm>
            <a:off x="760895" y="1665278"/>
            <a:ext cx="5423843" cy="1439636"/>
            <a:chOff x="760895" y="1709882"/>
            <a:chExt cx="5423843" cy="1439636"/>
          </a:xfrm>
        </p:grpSpPr>
        <p:grpSp>
          <p:nvGrpSpPr>
            <p:cNvPr id="2" name="グループ化 1">
              <a:extLst>
                <a:ext uri="{FF2B5EF4-FFF2-40B4-BE49-F238E27FC236}">
                  <a16:creationId xmlns:a16="http://schemas.microsoft.com/office/drawing/2014/main" id="{9C59152E-9173-4BC5-9C00-C118EE403DB3}"/>
                </a:ext>
              </a:extLst>
            </p:cNvPr>
            <p:cNvGrpSpPr/>
            <p:nvPr/>
          </p:nvGrpSpPr>
          <p:grpSpPr>
            <a:xfrm>
              <a:off x="760895" y="1709882"/>
              <a:ext cx="5212765" cy="1439636"/>
              <a:chOff x="760895" y="1709882"/>
              <a:chExt cx="5212765" cy="1439636"/>
            </a:xfrm>
          </p:grpSpPr>
          <p:sp>
            <p:nvSpPr>
              <p:cNvPr id="28" name="四角形: 角を丸くする 27">
                <a:extLst>
                  <a:ext uri="{FF2B5EF4-FFF2-40B4-BE49-F238E27FC236}">
                    <a16:creationId xmlns:a16="http://schemas.microsoft.com/office/drawing/2014/main" id="{8C81AFE4-C678-4632-A239-7B1CFDF71ABC}"/>
                  </a:ext>
                </a:extLst>
              </p:cNvPr>
              <p:cNvSpPr/>
              <p:nvPr/>
            </p:nvSpPr>
            <p:spPr bwMode="auto">
              <a:xfrm>
                <a:off x="760895" y="1822437"/>
                <a:ext cx="5212765" cy="1327081"/>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882FC1B0-8E05-42FD-9B05-5BC5E0C78B0A}"/>
                  </a:ext>
                </a:extLst>
              </p:cNvPr>
              <p:cNvSpPr/>
              <p:nvPr/>
            </p:nvSpPr>
            <p:spPr bwMode="white">
              <a:xfrm>
                <a:off x="1055426" y="1709882"/>
                <a:ext cx="2209800" cy="21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 name="グループ化 4">
              <a:extLst>
                <a:ext uri="{FF2B5EF4-FFF2-40B4-BE49-F238E27FC236}">
                  <a16:creationId xmlns:a16="http://schemas.microsoft.com/office/drawing/2014/main" id="{ED13D993-6BA3-4804-A924-D468B884DD30}"/>
                </a:ext>
              </a:extLst>
            </p:cNvPr>
            <p:cNvGrpSpPr/>
            <p:nvPr/>
          </p:nvGrpSpPr>
          <p:grpSpPr bwMode="auto">
            <a:xfrm>
              <a:off x="971974" y="1720048"/>
              <a:ext cx="5212764" cy="1403318"/>
              <a:chOff x="1041234" y="2284946"/>
              <a:chExt cx="5212764" cy="1403318"/>
            </a:xfrm>
          </p:grpSpPr>
          <p:sp>
            <p:nvSpPr>
              <p:cNvPr id="3" name="テキスト ボックス 2">
                <a:extLst>
                  <a:ext uri="{FF2B5EF4-FFF2-40B4-BE49-F238E27FC236}">
                    <a16:creationId xmlns:a16="http://schemas.microsoft.com/office/drawing/2014/main" id="{FD5F7CCA-A9F7-40F4-88D9-F2747F0A8D4D}"/>
                  </a:ext>
                </a:extLst>
              </p:cNvPr>
              <p:cNvSpPr txBox="1"/>
              <p:nvPr/>
            </p:nvSpPr>
            <p:spPr bwMode="auto">
              <a:xfrm>
                <a:off x="1041234" y="2284946"/>
                <a:ext cx="5212764" cy="1399742"/>
              </a:xfrm>
              <a:prstGeom prst="rect">
                <a:avLst/>
              </a:prstGeom>
              <a:noFill/>
            </p:spPr>
            <p:txBody>
              <a:bodyPr wrap="square" rtlCol="0">
                <a:spAutoFit/>
              </a:bodyPr>
              <a:lstStyle/>
              <a:p>
                <a:r>
                  <a:rPr kumimoji="1" lang="en-US" altLang="ja-JP" sz="1100" dirty="0">
                    <a:latin typeface="メイリオ" panose="020B0604030504040204" pitchFamily="50" charset="-128"/>
                    <a:ea typeface="メイリオ" panose="020B0604030504040204" pitchFamily="50" charset="-128"/>
                  </a:rPr>
                  <a:t>  【</a:t>
                </a:r>
                <a:r>
                  <a:rPr kumimoji="1" lang="ja-JP" altLang="en-US" sz="1100" dirty="0">
                    <a:latin typeface="メイリオ" panose="020B0604030504040204" pitchFamily="50" charset="-128"/>
                    <a:ea typeface="メイリオ" panose="020B0604030504040204" pitchFamily="50" charset="-128"/>
                  </a:rPr>
                  <a:t>標準予防策を構成する項目</a:t>
                </a:r>
                <a:r>
                  <a:rPr kumimoji="1" lang="en-US" altLang="ja-JP" sz="1100" dirty="0">
                    <a:latin typeface="メイリオ" panose="020B0604030504040204" pitchFamily="50" charset="-128"/>
                    <a:ea typeface="メイリオ" panose="020B0604030504040204" pitchFamily="50" charset="-128"/>
                  </a:rPr>
                  <a:t>】</a:t>
                </a:r>
              </a:p>
              <a:p>
                <a:endParaRPr kumimoji="1" lang="en-US" altLang="ja-JP" sz="700"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b="1" dirty="0">
                    <a:latin typeface="メイリオ" panose="020B0604030504040204" pitchFamily="50" charset="-128"/>
                    <a:ea typeface="メイリオ" panose="020B0604030504040204" pitchFamily="50" charset="-128"/>
                  </a:rPr>
                  <a:t>手指衛生</a:t>
                </a:r>
                <a:endParaRPr kumimoji="1" lang="en-US" altLang="ja-JP" sz="1000" b="1"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b="1" dirty="0">
                    <a:latin typeface="メイリオ" panose="020B0604030504040204" pitchFamily="50" charset="-128"/>
                    <a:ea typeface="メイリオ" panose="020B0604030504040204" pitchFamily="50" charset="-128"/>
                  </a:rPr>
                  <a:t>個人防護具の使用</a:t>
                </a:r>
                <a:endParaRPr kumimoji="1" lang="en-US" altLang="ja-JP" sz="1000" b="1"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b="1" dirty="0">
                    <a:latin typeface="メイリオ" panose="020B0604030504040204" pitchFamily="50" charset="-128"/>
                    <a:ea typeface="メイリオ" panose="020B0604030504040204" pitchFamily="50" charset="-128"/>
                  </a:rPr>
                  <a:t>咳エチケット</a:t>
                </a:r>
                <a:endParaRPr kumimoji="1" lang="en-US" altLang="ja-JP" sz="1000" b="1"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安全な注射手技</a:t>
                </a:r>
                <a:endParaRPr kumimoji="1" lang="en-US" altLang="ja-JP" sz="1000"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腰椎穿刺時の感染防止手技</a:t>
                </a:r>
              </a:p>
            </p:txBody>
          </p:sp>
          <p:sp>
            <p:nvSpPr>
              <p:cNvPr id="4" name="テキスト ボックス 3">
                <a:extLst>
                  <a:ext uri="{FF2B5EF4-FFF2-40B4-BE49-F238E27FC236}">
                    <a16:creationId xmlns:a16="http://schemas.microsoft.com/office/drawing/2014/main" id="{A8706C90-D827-45A9-AF09-1A2B560CD42D}"/>
                  </a:ext>
                </a:extLst>
              </p:cNvPr>
              <p:cNvSpPr txBox="1"/>
              <p:nvPr/>
            </p:nvSpPr>
            <p:spPr bwMode="auto">
              <a:xfrm>
                <a:off x="3468219" y="2570009"/>
                <a:ext cx="2487067" cy="1118255"/>
              </a:xfrm>
              <a:prstGeom prst="rect">
                <a:avLst/>
              </a:prstGeom>
              <a:noFill/>
            </p:spPr>
            <p:txBody>
              <a:bodyPr wrap="square" rtlCol="0">
                <a:spAutoFit/>
              </a:bodyPr>
              <a:lstStyle/>
              <a:p>
                <a:pPr marL="285750"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患者の配置</a:t>
                </a:r>
                <a:endParaRPr kumimoji="1" lang="en-US" altLang="ja-JP" sz="1000"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患者に使用した物品の取り扱い</a:t>
                </a:r>
                <a:endParaRPr kumimoji="1" lang="en-US" altLang="ja-JP" sz="1000"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b="1" dirty="0">
                    <a:latin typeface="メイリオ" panose="020B0604030504040204" pitchFamily="50" charset="-128"/>
                    <a:ea typeface="メイリオ" panose="020B0604030504040204" pitchFamily="50" charset="-128"/>
                  </a:rPr>
                  <a:t>環境整備</a:t>
                </a:r>
                <a:endParaRPr kumimoji="1" lang="en-US" altLang="ja-JP" sz="1000" b="1"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リネンの適切な取り扱い</a:t>
                </a:r>
                <a:endParaRPr kumimoji="1" lang="en-US" altLang="ja-JP" sz="1000"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鋭利器具の取り扱い</a:t>
                </a:r>
              </a:p>
            </p:txBody>
          </p:sp>
        </p:grpSp>
      </p:grpSp>
      <p:sp>
        <p:nvSpPr>
          <p:cNvPr id="8" name="テキスト ボックス 7">
            <a:extLst>
              <a:ext uri="{FF2B5EF4-FFF2-40B4-BE49-F238E27FC236}">
                <a16:creationId xmlns:a16="http://schemas.microsoft.com/office/drawing/2014/main" id="{06AA7752-B6C3-4427-93C8-D0E0C65FA8DB}"/>
              </a:ext>
            </a:extLst>
          </p:cNvPr>
          <p:cNvSpPr txBox="1"/>
          <p:nvPr/>
        </p:nvSpPr>
        <p:spPr>
          <a:xfrm>
            <a:off x="446571" y="3961460"/>
            <a:ext cx="1672656" cy="276999"/>
          </a:xfrm>
          <a:prstGeom prst="rect">
            <a:avLst/>
          </a:prstGeom>
          <a:noFill/>
        </p:spPr>
        <p:txBody>
          <a:bodyPr wrap="square" rtlCol="0">
            <a:spAutoFit/>
          </a:bodyPr>
          <a:lstStyle/>
          <a:p>
            <a:r>
              <a:rPr kumimoji="1" lang="en-US" altLang="ja-JP" sz="1200" b="1" dirty="0">
                <a:latin typeface="メイリオ" panose="020B0604030504040204" pitchFamily="50" charset="-128"/>
                <a:ea typeface="メイリオ" panose="020B0604030504040204" pitchFamily="50" charset="-128"/>
              </a:rPr>
              <a:t>2</a:t>
            </a:r>
            <a:r>
              <a:rPr kumimoji="1" lang="ja-JP" altLang="en-US" sz="1200" b="1" dirty="0">
                <a:latin typeface="メイリオ" panose="020B0604030504040204" pitchFamily="50" charset="-128"/>
                <a:ea typeface="メイリオ" panose="020B0604030504040204" pitchFamily="50" charset="-128"/>
              </a:rPr>
              <a:t>）手指衛生</a:t>
            </a:r>
          </a:p>
        </p:txBody>
      </p:sp>
      <p:sp>
        <p:nvSpPr>
          <p:cNvPr id="12" name="テキスト ボックス 11">
            <a:extLst>
              <a:ext uri="{FF2B5EF4-FFF2-40B4-BE49-F238E27FC236}">
                <a16:creationId xmlns:a16="http://schemas.microsoft.com/office/drawing/2014/main" id="{E88CCC28-4FCD-432D-AC40-1E2DBAE1EB01}"/>
              </a:ext>
            </a:extLst>
          </p:cNvPr>
          <p:cNvSpPr txBox="1"/>
          <p:nvPr/>
        </p:nvSpPr>
        <p:spPr>
          <a:xfrm>
            <a:off x="560706" y="4246812"/>
            <a:ext cx="5862400" cy="707886"/>
          </a:xfrm>
          <a:prstGeom prst="rect">
            <a:avLst/>
          </a:prstGeom>
          <a:noFill/>
        </p:spPr>
        <p:txBody>
          <a:bodyPr wrap="square" rtlCol="0">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　施設内において、病原性微生物は医療者・介護者の手を介して伝播することが多い。</a:t>
            </a:r>
            <a:endParaRPr kumimoji="1" lang="en-US" altLang="ja-JP" sz="1000" dirty="0">
              <a:latin typeface="メイリオ" panose="020B0604030504040204" pitchFamily="50" charset="-128"/>
              <a:ea typeface="メイリオ" panose="020B0604030504040204" pitchFamily="50" charset="-128"/>
            </a:endParaRPr>
          </a:p>
          <a:p>
            <a:pPr>
              <a:lnSpc>
                <a:spcPts val="1560"/>
              </a:lnSpc>
            </a:pPr>
            <a:r>
              <a:rPr kumimoji="1" lang="ja-JP" altLang="en-US" sz="1000" dirty="0">
                <a:latin typeface="メイリオ" panose="020B0604030504040204" pitchFamily="50" charset="-128"/>
                <a:ea typeface="メイリオ" panose="020B0604030504040204" pitchFamily="50" charset="-128"/>
              </a:rPr>
              <a:t>医療従事者にとっての手指衛生は、自分たちを感染から守るだけではなく、患者や利用者、家族を守るための基本である。</a:t>
            </a:r>
            <a:endParaRPr kumimoji="1" lang="en-US" altLang="ja-JP" sz="1000"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8D02EBB0-672F-466E-AFA3-41DDCACF9ABA}"/>
              </a:ext>
            </a:extLst>
          </p:cNvPr>
          <p:cNvSpPr txBox="1"/>
          <p:nvPr/>
        </p:nvSpPr>
        <p:spPr>
          <a:xfrm>
            <a:off x="448420" y="5054555"/>
            <a:ext cx="2571005" cy="261610"/>
          </a:xfrm>
          <a:prstGeom prst="rect">
            <a:avLst/>
          </a:prstGeom>
          <a:noFill/>
        </p:spPr>
        <p:txBody>
          <a:bodyPr wrap="square" rtlCol="0">
            <a:spAutoFit/>
          </a:bodyPr>
          <a:lstStyle/>
          <a:p>
            <a:r>
              <a:rPr kumimoji="1" lang="en-US" altLang="ja-JP" sz="1100" dirty="0">
                <a:latin typeface="メイリオ" panose="020B0604030504040204" pitchFamily="50" charset="-128"/>
                <a:ea typeface="メイリオ" panose="020B0604030504040204" pitchFamily="50" charset="-128"/>
              </a:rPr>
              <a:t>(1)</a:t>
            </a:r>
            <a:r>
              <a:rPr kumimoji="1" lang="ja-JP" altLang="en-US" sz="1100" dirty="0">
                <a:latin typeface="メイリオ" panose="020B0604030504040204" pitchFamily="50" charset="-128"/>
                <a:ea typeface="メイリオ" panose="020B0604030504040204" pitchFamily="50" charset="-128"/>
              </a:rPr>
              <a:t>手指衛生のタイミング</a:t>
            </a:r>
          </a:p>
        </p:txBody>
      </p:sp>
      <p:sp>
        <p:nvSpPr>
          <p:cNvPr id="9" name="テキスト ボックス 8">
            <a:extLst>
              <a:ext uri="{FF2B5EF4-FFF2-40B4-BE49-F238E27FC236}">
                <a16:creationId xmlns:a16="http://schemas.microsoft.com/office/drawing/2014/main" id="{AEBD98AB-51D2-433F-A35B-AB3817FA5372}"/>
              </a:ext>
            </a:extLst>
          </p:cNvPr>
          <p:cNvSpPr txBox="1"/>
          <p:nvPr/>
        </p:nvSpPr>
        <p:spPr>
          <a:xfrm>
            <a:off x="560706" y="3250339"/>
            <a:ext cx="5862400" cy="489878"/>
          </a:xfrm>
          <a:prstGeom prst="rect">
            <a:avLst/>
          </a:prstGeom>
          <a:noFill/>
        </p:spPr>
        <p:txBody>
          <a:bodyPr wrap="square" rtlCol="0">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　以上１０項目あるが、本ガイドでは手指衛生、個人防護具の使用、咳エチケット、環境整備について記載する。</a:t>
            </a:r>
          </a:p>
        </p:txBody>
      </p:sp>
      <p:sp>
        <p:nvSpPr>
          <p:cNvPr id="22" name="スライド番号プレースホルダー 21">
            <a:extLst>
              <a:ext uri="{FF2B5EF4-FFF2-40B4-BE49-F238E27FC236}">
                <a16:creationId xmlns:a16="http://schemas.microsoft.com/office/drawing/2014/main" id="{2CB24F9F-3F1A-4965-BEFB-87D9FD91DF28}"/>
              </a:ext>
            </a:extLst>
          </p:cNvPr>
          <p:cNvSpPr>
            <a:spLocks noGrp="1"/>
          </p:cNvSpPr>
          <p:nvPr>
            <p:ph type="sldNum" sz="quarter" idx="12"/>
          </p:nvPr>
        </p:nvSpPr>
        <p:spPr/>
        <p:txBody>
          <a:bodyPr/>
          <a:lstStyle/>
          <a:p>
            <a:fld id="{698D96D4-A717-436E-8A31-61B20D5A5D02}" type="slidenum">
              <a:rPr kumimoji="1" lang="ja-JP" altLang="en-US" smtClean="0"/>
              <a:t>6</a:t>
            </a:fld>
            <a:endParaRPr kumimoji="1" lang="ja-JP" altLang="en-US"/>
          </a:p>
        </p:txBody>
      </p:sp>
      <p:grpSp>
        <p:nvGrpSpPr>
          <p:cNvPr id="23" name="グループ化 22">
            <a:extLst>
              <a:ext uri="{FF2B5EF4-FFF2-40B4-BE49-F238E27FC236}">
                <a16:creationId xmlns:a16="http://schemas.microsoft.com/office/drawing/2014/main" id="{0E4A608C-A96E-4188-8D57-62D2003E00C2}"/>
              </a:ext>
            </a:extLst>
          </p:cNvPr>
          <p:cNvGrpSpPr/>
          <p:nvPr/>
        </p:nvGrpSpPr>
        <p:grpSpPr>
          <a:xfrm>
            <a:off x="466924" y="5421603"/>
            <a:ext cx="5841069" cy="2747009"/>
            <a:chOff x="543124" y="5850228"/>
            <a:chExt cx="5841069" cy="2747009"/>
          </a:xfrm>
        </p:grpSpPr>
        <p:grpSp>
          <p:nvGrpSpPr>
            <p:cNvPr id="10" name="グループ化 9">
              <a:extLst>
                <a:ext uri="{FF2B5EF4-FFF2-40B4-BE49-F238E27FC236}">
                  <a16:creationId xmlns:a16="http://schemas.microsoft.com/office/drawing/2014/main" id="{FEE9167C-18F7-45ED-8E1F-0BDA09FE9033}"/>
                </a:ext>
              </a:extLst>
            </p:cNvPr>
            <p:cNvGrpSpPr/>
            <p:nvPr/>
          </p:nvGrpSpPr>
          <p:grpSpPr>
            <a:xfrm>
              <a:off x="543124" y="5850228"/>
              <a:ext cx="5841069" cy="2747009"/>
              <a:chOff x="543124" y="5850228"/>
              <a:chExt cx="5841069" cy="2747009"/>
            </a:xfrm>
          </p:grpSpPr>
          <p:grpSp>
            <p:nvGrpSpPr>
              <p:cNvPr id="7" name="グループ化 6">
                <a:extLst>
                  <a:ext uri="{FF2B5EF4-FFF2-40B4-BE49-F238E27FC236}">
                    <a16:creationId xmlns:a16="http://schemas.microsoft.com/office/drawing/2014/main" id="{E0BCA1DC-DFAC-45FA-83DB-C42443C4F8EB}"/>
                  </a:ext>
                </a:extLst>
              </p:cNvPr>
              <p:cNvGrpSpPr/>
              <p:nvPr/>
            </p:nvGrpSpPr>
            <p:grpSpPr>
              <a:xfrm>
                <a:off x="543124" y="5850228"/>
                <a:ext cx="5841069" cy="2747009"/>
                <a:chOff x="562174" y="5949894"/>
                <a:chExt cx="5841069" cy="2747009"/>
              </a:xfrm>
            </p:grpSpPr>
            <p:pic>
              <p:nvPicPr>
                <p:cNvPr id="14" name="図 13" descr="テキスト, ホワイトボード&#10;&#10;自動的に生成された説明">
                  <a:extLst>
                    <a:ext uri="{FF2B5EF4-FFF2-40B4-BE49-F238E27FC236}">
                      <a16:creationId xmlns:a16="http://schemas.microsoft.com/office/drawing/2014/main" id="{C769CFB2-0F4B-49C4-86C0-476AABECD2C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2174" y="5976849"/>
                  <a:ext cx="2720054" cy="2720054"/>
                </a:xfrm>
                <a:prstGeom prst="rect">
                  <a:avLst/>
                </a:prstGeom>
              </p:spPr>
            </p:pic>
            <p:sp>
              <p:nvSpPr>
                <p:cNvPr id="15" name="正方形/長方形 14">
                  <a:extLst>
                    <a:ext uri="{FF2B5EF4-FFF2-40B4-BE49-F238E27FC236}">
                      <a16:creationId xmlns:a16="http://schemas.microsoft.com/office/drawing/2014/main" id="{ABF5FBB3-274C-4D8A-A14B-5CA1CEE536B5}"/>
                    </a:ext>
                  </a:extLst>
                </p:cNvPr>
                <p:cNvSpPr/>
                <p:nvPr/>
              </p:nvSpPr>
              <p:spPr>
                <a:xfrm>
                  <a:off x="3916295" y="5949894"/>
                  <a:ext cx="2486948" cy="2720054"/>
                </a:xfrm>
                <a:prstGeom prst="rect">
                  <a:avLst/>
                </a:prstGeom>
                <a:blipFill dpi="0" rotWithShape="1">
                  <a:blip r:embed="rId3" cstate="print">
                    <a:alphaModFix amt="34000"/>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1560"/>
                    </a:lnSpc>
                    <a:buFont typeface="Arial" panose="020B0604020202020204" pitchFamily="34" charset="0"/>
                    <a:buChar char="•"/>
                  </a:pP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285750" indent="-285750">
                    <a:lnSpc>
                      <a:spcPts val="1560"/>
                    </a:lnSpc>
                    <a:buFont typeface="Arial" panose="020B0604020202020204" pitchFamily="34" charset="0"/>
                    <a:buChar char="•"/>
                  </a:pPr>
                  <a:r>
                    <a:rPr kumimoji="1" lang="ja-JP" altLang="en-US" sz="1000" dirty="0">
                      <a:solidFill>
                        <a:schemeClr val="tx1"/>
                      </a:solidFill>
                      <a:latin typeface="メイリオ" panose="020B0604030504040204" pitchFamily="50" charset="-128"/>
                      <a:ea typeface="メイリオ" panose="020B0604030504040204" pitchFamily="50" charset="-128"/>
                    </a:rPr>
                    <a:t>医療従事者の手についているかもしれない病原体を患者に運ぶのを防ぐ。</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285750" indent="-285750">
                    <a:lnSpc>
                      <a:spcPts val="1560"/>
                    </a:lnSpc>
                    <a:buFont typeface="Arial" panose="020B0604020202020204" pitchFamily="34" charset="0"/>
                    <a:buChar char="•"/>
                  </a:pP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285750" indent="-285750">
                    <a:lnSpc>
                      <a:spcPts val="1560"/>
                    </a:lnSpc>
                    <a:buFont typeface="Arial" panose="020B0604020202020204" pitchFamily="34" charset="0"/>
                    <a:buChar char="•"/>
                  </a:pPr>
                  <a:r>
                    <a:rPr kumimoji="1" lang="ja-JP" altLang="en-US" sz="1000" dirty="0">
                      <a:solidFill>
                        <a:schemeClr val="tx1"/>
                      </a:solidFill>
                      <a:latin typeface="メイリオ" panose="020B0604030504040204" pitchFamily="50" charset="-128"/>
                      <a:ea typeface="メイリオ" panose="020B0604030504040204" pitchFamily="50" charset="-128"/>
                    </a:rPr>
                    <a:t>自分自身や周囲の物品が病原体や微生物に汚染されるのを防ぐ。</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285750" indent="-285750">
                    <a:lnSpc>
                      <a:spcPts val="1560"/>
                    </a:lnSpc>
                    <a:buFont typeface="Arial" panose="020B0604020202020204" pitchFamily="34" charset="0"/>
                    <a:buChar char="•"/>
                  </a:pP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285750" indent="-285750">
                    <a:lnSpc>
                      <a:spcPts val="1560"/>
                    </a:lnSpc>
                    <a:buFont typeface="Arial" panose="020B0604020202020204" pitchFamily="34" charset="0"/>
                    <a:buChar char="•"/>
                  </a:pPr>
                  <a:r>
                    <a:rPr kumimoji="1" lang="ja-JP" altLang="en-US" sz="1000" dirty="0">
                      <a:solidFill>
                        <a:schemeClr val="tx1"/>
                      </a:solidFill>
                      <a:latin typeface="メイリオ" panose="020B0604030504040204" pitchFamily="50" charset="-128"/>
                      <a:ea typeface="メイリオ" panose="020B0604030504040204" pitchFamily="50" charset="-128"/>
                    </a:rPr>
                    <a:t>病原体となるかもしれないものが、患者の体内に入るのを防ぐ。</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285750" indent="-285750">
                    <a:lnSpc>
                      <a:spcPts val="1560"/>
                    </a:lnSpc>
                    <a:buFont typeface="Arial" panose="020B0604020202020204" pitchFamily="34" charset="0"/>
                    <a:buChar char="•"/>
                  </a:pP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285750" indent="-285750">
                    <a:lnSpc>
                      <a:spcPts val="1560"/>
                    </a:lnSpc>
                    <a:buFont typeface="Arial" panose="020B0604020202020204" pitchFamily="34" charset="0"/>
                    <a:buChar char="•"/>
                  </a:pPr>
                  <a:r>
                    <a:rPr kumimoji="1" lang="ja-JP" altLang="en-US" sz="1000" dirty="0">
                      <a:solidFill>
                        <a:schemeClr val="tx1"/>
                      </a:solidFill>
                      <a:latin typeface="メイリオ" panose="020B0604030504040204" pitchFamily="50" charset="-128"/>
                      <a:ea typeface="メイリオ" panose="020B0604030504040204" pitchFamily="50" charset="-128"/>
                    </a:rPr>
                    <a:t>患者が保有する微生物による医療従事者の保菌や感染を防ぐ。</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560"/>
                    </a:lnSpc>
                  </a:pPr>
                  <a:endParaRPr kumimoji="1" lang="en-US" altLang="ja-JP" sz="1000" dirty="0">
                    <a:solidFill>
                      <a:schemeClr val="tx1"/>
                    </a:solidFill>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5D516AC5-E2C1-4568-9107-FE7B90130C5C}"/>
                    </a:ext>
                  </a:extLst>
                </p:cNvPr>
                <p:cNvGrpSpPr/>
                <p:nvPr/>
              </p:nvGrpSpPr>
              <p:grpSpPr>
                <a:xfrm>
                  <a:off x="3282229" y="7007862"/>
                  <a:ext cx="657915" cy="460593"/>
                  <a:chOff x="3203636" y="5408287"/>
                  <a:chExt cx="685437" cy="479860"/>
                </a:xfrm>
              </p:grpSpPr>
              <p:sp>
                <p:nvSpPr>
                  <p:cNvPr id="17" name="矢印: 左右 16">
                    <a:extLst>
                      <a:ext uri="{FF2B5EF4-FFF2-40B4-BE49-F238E27FC236}">
                        <a16:creationId xmlns:a16="http://schemas.microsoft.com/office/drawing/2014/main" id="{005EDD1F-2432-4462-9B97-7C6A93D00276}"/>
                      </a:ext>
                    </a:extLst>
                  </p:cNvPr>
                  <p:cNvSpPr/>
                  <p:nvPr/>
                </p:nvSpPr>
                <p:spPr>
                  <a:xfrm>
                    <a:off x="3203636" y="5408287"/>
                    <a:ext cx="634760" cy="479860"/>
                  </a:xfrm>
                  <a:prstGeom prst="leftRightArrow">
                    <a:avLst>
                      <a:gd name="adj1" fmla="val 50000"/>
                      <a:gd name="adj2" fmla="val 30150"/>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0A7E1410-1304-47A9-AA5A-06195B36877C}"/>
                      </a:ext>
                    </a:extLst>
                  </p:cNvPr>
                  <p:cNvSpPr txBox="1"/>
                  <p:nvPr/>
                </p:nvSpPr>
                <p:spPr>
                  <a:xfrm>
                    <a:off x="3254313" y="5541166"/>
                    <a:ext cx="634760" cy="261610"/>
                  </a:xfrm>
                  <a:prstGeom prst="rect">
                    <a:avLst/>
                  </a:prstGeom>
                  <a:noFill/>
                </p:spPr>
                <p:txBody>
                  <a:bodyPr wrap="square" rtlCol="0">
                    <a:spAutoFit/>
                  </a:bodyPr>
                  <a:lstStyle/>
                  <a:p>
                    <a:r>
                      <a:rPr kumimoji="1" lang="ja-JP" altLang="en-US" sz="1100" b="1" dirty="0">
                        <a:solidFill>
                          <a:schemeClr val="accent1"/>
                        </a:solidFill>
                        <a:latin typeface="メイリオ" panose="020B0604030504040204" pitchFamily="50" charset="-128"/>
                        <a:ea typeface="メイリオ" panose="020B0604030504040204" pitchFamily="50" charset="-128"/>
                      </a:rPr>
                      <a:t>なぜ？</a:t>
                    </a:r>
                  </a:p>
                </p:txBody>
              </p:sp>
            </p:grpSp>
          </p:grpSp>
          <p:sp>
            <p:nvSpPr>
              <p:cNvPr id="11" name="正方形/長方形 10">
                <a:extLst>
                  <a:ext uri="{FF2B5EF4-FFF2-40B4-BE49-F238E27FC236}">
                    <a16:creationId xmlns:a16="http://schemas.microsoft.com/office/drawing/2014/main" id="{2D3C2D78-84F2-4510-9EC2-B7DF771A76B3}"/>
                  </a:ext>
                </a:extLst>
              </p:cNvPr>
              <p:cNvSpPr/>
              <p:nvPr/>
            </p:nvSpPr>
            <p:spPr>
              <a:xfrm>
                <a:off x="2052865" y="6972661"/>
                <a:ext cx="256948" cy="1563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5" name="図 24" descr="テキスト, ホワイトボード&#10;&#10;自動的に生成された説明">
              <a:extLst>
                <a:ext uri="{FF2B5EF4-FFF2-40B4-BE49-F238E27FC236}">
                  <a16:creationId xmlns:a16="http://schemas.microsoft.com/office/drawing/2014/main" id="{D5B09616-9956-450E-9905-202E92CF51F4}"/>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2043023" y="6972661"/>
              <a:ext cx="161925" cy="156305"/>
            </a:xfrm>
            <a:prstGeom prst="rect">
              <a:avLst/>
            </a:prstGeom>
          </p:spPr>
        </p:pic>
      </p:grpSp>
      <p:grpSp>
        <p:nvGrpSpPr>
          <p:cNvPr id="26" name="グループ化 25">
            <a:extLst>
              <a:ext uri="{FF2B5EF4-FFF2-40B4-BE49-F238E27FC236}">
                <a16:creationId xmlns:a16="http://schemas.microsoft.com/office/drawing/2014/main" id="{36768DC0-26F9-48B3-8E82-CB8FAF4D9FFB}"/>
              </a:ext>
            </a:extLst>
          </p:cNvPr>
          <p:cNvGrpSpPr/>
          <p:nvPr/>
        </p:nvGrpSpPr>
        <p:grpSpPr>
          <a:xfrm>
            <a:off x="466924" y="8323614"/>
            <a:ext cx="2720054" cy="826893"/>
            <a:chOff x="562174" y="8686551"/>
            <a:chExt cx="2720054" cy="676729"/>
          </a:xfrm>
        </p:grpSpPr>
        <p:sp>
          <p:nvSpPr>
            <p:cNvPr id="13" name="吹き出し: 角を丸めた四角形 12">
              <a:extLst>
                <a:ext uri="{FF2B5EF4-FFF2-40B4-BE49-F238E27FC236}">
                  <a16:creationId xmlns:a16="http://schemas.microsoft.com/office/drawing/2014/main" id="{0B379FC6-4670-41D7-B632-C43A573C1814}"/>
                </a:ext>
              </a:extLst>
            </p:cNvPr>
            <p:cNvSpPr/>
            <p:nvPr/>
          </p:nvSpPr>
          <p:spPr>
            <a:xfrm>
              <a:off x="562174" y="8686551"/>
              <a:ext cx="2720054" cy="676729"/>
            </a:xfrm>
            <a:prstGeom prst="wedgeRoundRectCallout">
              <a:avLst>
                <a:gd name="adj1" fmla="val -23501"/>
                <a:gd name="adj2" fmla="val -9288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127A4D0-6BA9-4023-9063-230A0CB9B1A5}"/>
                </a:ext>
              </a:extLst>
            </p:cNvPr>
            <p:cNvSpPr txBox="1"/>
            <p:nvPr/>
          </p:nvSpPr>
          <p:spPr>
            <a:xfrm>
              <a:off x="668225" y="8758757"/>
              <a:ext cx="2556853" cy="579334"/>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忘れがちなタイミング</a:t>
              </a:r>
              <a:endParaRPr kumimoji="1" lang="en-US" altLang="ja-JP" sz="10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汚れたリネンを取扱った後 </a:t>
              </a:r>
              <a:endParaRPr lang="en-US" altLang="ja-JP" sz="10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汚染器具を取扱った後 </a:t>
              </a:r>
              <a:endParaRPr lang="en-US" altLang="ja-JP" sz="10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廃棄物を取扱った後</a:t>
              </a:r>
              <a:endParaRPr lang="en-US" altLang="ja-JP" sz="1000" dirty="0">
                <a:latin typeface="メイリオ" panose="020B0604030504040204" pitchFamily="50" charset="-128"/>
                <a:ea typeface="メイリオ" panose="020B0604030504040204" pitchFamily="50" charset="-128"/>
              </a:endParaRPr>
            </a:p>
          </p:txBody>
        </p:sp>
      </p:grpSp>
      <p:sp>
        <p:nvSpPr>
          <p:cNvPr id="29" name="テキスト ボックス 28">
            <a:extLst>
              <a:ext uri="{FF2B5EF4-FFF2-40B4-BE49-F238E27FC236}">
                <a16:creationId xmlns:a16="http://schemas.microsoft.com/office/drawing/2014/main" id="{B1286AE7-1298-4D9A-8619-6ADE0E8CB67A}"/>
              </a:ext>
            </a:extLst>
          </p:cNvPr>
          <p:cNvSpPr txBox="1"/>
          <p:nvPr/>
        </p:nvSpPr>
        <p:spPr>
          <a:xfrm>
            <a:off x="560706" y="1055050"/>
            <a:ext cx="5862400" cy="497572"/>
          </a:xfrm>
          <a:prstGeom prst="rect">
            <a:avLst/>
          </a:prstGeom>
          <a:noFill/>
        </p:spPr>
        <p:txBody>
          <a:bodyPr wrap="square">
            <a:spAutoFit/>
          </a:bodyPr>
          <a:lstStyle/>
          <a:p>
            <a:pPr>
              <a:lnSpc>
                <a:spcPts val="1560"/>
              </a:lnSpc>
            </a:pPr>
            <a:r>
              <a:rPr lang="ja-JP" altLang="en-US" sz="10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000" dirty="0">
                <a:latin typeface="メイリオ" panose="020B0604030504040204" pitchFamily="50" charset="-128"/>
                <a:ea typeface="メイリオ" panose="020B0604030504040204" pitchFamily="50" charset="-128"/>
                <a:cs typeface="Times New Roman" panose="02020603050405020304" pitchFamily="18" charset="0"/>
              </a:rPr>
              <a:t>感染の有無にかかわらず、すべての患者の汗を除く、</a:t>
            </a:r>
            <a:r>
              <a:rPr lang="ja-JP" altLang="ja-JP" sz="10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体液</a:t>
            </a:r>
            <a:r>
              <a:rPr lang="ja-JP" altLang="ja-JP" sz="10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0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血液</a:t>
            </a:r>
            <a:r>
              <a:rPr lang="ja-JP" altLang="ja-JP" sz="10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0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分泌物</a:t>
            </a:r>
            <a:r>
              <a:rPr lang="ja-JP" altLang="ja-JP" sz="10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0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排泄物</a:t>
            </a:r>
            <a:r>
              <a:rPr lang="ja-JP" altLang="ja-JP" sz="10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0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粘膜</a:t>
            </a:r>
            <a:r>
              <a:rPr lang="ja-JP" altLang="ja-JP" sz="10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創のある</a:t>
            </a:r>
            <a:r>
              <a:rPr lang="ja-JP" altLang="ja-JP" sz="10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皮膚</a:t>
            </a:r>
            <a:r>
              <a:rPr lang="ja-JP" altLang="ja-JP" sz="1000" dirty="0">
                <a:latin typeface="メイリオ" panose="020B0604030504040204" pitchFamily="50" charset="-128"/>
                <a:ea typeface="メイリオ" panose="020B0604030504040204" pitchFamily="50" charset="-128"/>
                <a:cs typeface="Times New Roman" panose="02020603050405020304" pitchFamily="18" charset="0"/>
              </a:rPr>
              <a:t>を感染の可能性があると考えて対応</a:t>
            </a:r>
            <a:r>
              <a:rPr lang="ja-JP" altLang="en-US" sz="1000" dirty="0">
                <a:latin typeface="メイリオ" panose="020B0604030504040204" pitchFamily="50" charset="-128"/>
                <a:ea typeface="メイリオ" panose="020B0604030504040204" pitchFamily="50" charset="-128"/>
                <a:cs typeface="Times New Roman" panose="02020603050405020304" pitchFamily="18" charset="0"/>
              </a:rPr>
              <a:t>する。</a:t>
            </a:r>
            <a:endParaRPr lang="ja-JP" altLang="en-US" sz="1000" dirty="0"/>
          </a:p>
        </p:txBody>
      </p:sp>
    </p:spTree>
    <p:extLst>
      <p:ext uri="{BB962C8B-B14F-4D97-AF65-F5344CB8AC3E}">
        <p14:creationId xmlns:p14="http://schemas.microsoft.com/office/powerpoint/2010/main" val="2712854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37E88089-F021-41A0-8DB4-724BD7D3BE9C}"/>
              </a:ext>
            </a:extLst>
          </p:cNvPr>
          <p:cNvGrpSpPr/>
          <p:nvPr/>
        </p:nvGrpSpPr>
        <p:grpSpPr>
          <a:xfrm>
            <a:off x="529212" y="4478860"/>
            <a:ext cx="5826742" cy="4398438"/>
            <a:chOff x="700124" y="3860805"/>
            <a:chExt cx="5826742" cy="4769285"/>
          </a:xfrm>
        </p:grpSpPr>
        <p:sp>
          <p:nvSpPr>
            <p:cNvPr id="17" name="四角形: 角を丸くする 16">
              <a:extLst>
                <a:ext uri="{FF2B5EF4-FFF2-40B4-BE49-F238E27FC236}">
                  <a16:creationId xmlns:a16="http://schemas.microsoft.com/office/drawing/2014/main" id="{602F4DB3-1D53-4C70-8D02-9101FDC779BE}"/>
                </a:ext>
              </a:extLst>
            </p:cNvPr>
            <p:cNvSpPr/>
            <p:nvPr/>
          </p:nvSpPr>
          <p:spPr>
            <a:xfrm>
              <a:off x="700124" y="4149562"/>
              <a:ext cx="5826742" cy="4480528"/>
            </a:xfrm>
            <a:prstGeom prst="roundRect">
              <a:avLst/>
            </a:prstGeom>
            <a:noFill/>
            <a:ln w="31750" cmpd="tri"/>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dirty="0"/>
                <a:t>　　</a:t>
              </a:r>
              <a:r>
                <a:rPr kumimoji="1" lang="ja-JP" altLang="en-US" dirty="0">
                  <a:solidFill>
                    <a:schemeClr val="tx1"/>
                  </a:solidFill>
                </a:rPr>
                <a:t>　</a:t>
              </a:r>
              <a:endParaRPr kumimoji="1" lang="en-US" altLang="ja-JP" sz="1400" dirty="0">
                <a:solidFill>
                  <a:schemeClr val="tx1"/>
                </a:solidFill>
                <a:latin typeface="メイリオ" panose="020B0604030504040204" pitchFamily="50" charset="-128"/>
                <a:ea typeface="メイリオ" panose="020B0604030504040204" pitchFamily="50" charset="-128"/>
              </a:endParaRPr>
            </a:p>
          </p:txBody>
        </p:sp>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6191487C-3CA1-4577-816B-2D8F8771EA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0124" y="3860805"/>
              <a:ext cx="863201" cy="819741"/>
            </a:xfrm>
            <a:prstGeom prst="rect">
              <a:avLst/>
            </a:prstGeom>
          </p:spPr>
        </p:pic>
      </p:grpSp>
      <p:sp>
        <p:nvSpPr>
          <p:cNvPr id="8" name="テキスト ボックス 7">
            <a:extLst>
              <a:ext uri="{FF2B5EF4-FFF2-40B4-BE49-F238E27FC236}">
                <a16:creationId xmlns:a16="http://schemas.microsoft.com/office/drawing/2014/main" id="{9D64E874-98DB-4B33-B1A7-32F6649CD2D0}"/>
              </a:ext>
            </a:extLst>
          </p:cNvPr>
          <p:cNvSpPr txBox="1"/>
          <p:nvPr/>
        </p:nvSpPr>
        <p:spPr>
          <a:xfrm>
            <a:off x="458484" y="428395"/>
            <a:ext cx="3189858" cy="261610"/>
          </a:xfrm>
          <a:prstGeom prst="rect">
            <a:avLst/>
          </a:prstGeom>
          <a:noFill/>
        </p:spPr>
        <p:txBody>
          <a:bodyPr wrap="square" rtlCol="0">
            <a:spAutoFit/>
          </a:bodyPr>
          <a:lstStyle/>
          <a:p>
            <a:r>
              <a:rPr kumimoji="1" lang="en-US" altLang="ja-JP" sz="1100" dirty="0">
                <a:latin typeface="メイリオ" panose="020B0604030504040204" pitchFamily="50" charset="-128"/>
                <a:ea typeface="メイリオ" panose="020B0604030504040204" pitchFamily="50" charset="-128"/>
              </a:rPr>
              <a:t>(2)</a:t>
            </a:r>
            <a:r>
              <a:rPr kumimoji="1" lang="ja-JP" altLang="en-US" sz="1100" dirty="0">
                <a:latin typeface="メイリオ" panose="020B0604030504040204" pitchFamily="50" charset="-128"/>
                <a:ea typeface="メイリオ" panose="020B0604030504040204" pitchFamily="50" charset="-128"/>
              </a:rPr>
              <a:t>手指衛生が行われない理由</a:t>
            </a:r>
          </a:p>
        </p:txBody>
      </p:sp>
      <p:pic>
        <p:nvPicPr>
          <p:cNvPr id="16" name="図 15">
            <a:extLst>
              <a:ext uri="{FF2B5EF4-FFF2-40B4-BE49-F238E27FC236}">
                <a16:creationId xmlns:a16="http://schemas.microsoft.com/office/drawing/2014/main" id="{B119FE9A-6901-4BE1-B966-86E94A1EE08E}"/>
              </a:ext>
            </a:extLst>
          </p:cNvPr>
          <p:cNvPicPr>
            <a:picLocks noChangeAspect="1"/>
          </p:cNvPicPr>
          <p:nvPr/>
        </p:nvPicPr>
        <p:blipFill>
          <a:blip r:embed="rId3"/>
          <a:stretch>
            <a:fillRect/>
          </a:stretch>
        </p:blipFill>
        <p:spPr>
          <a:xfrm>
            <a:off x="442686" y="1472613"/>
            <a:ext cx="1339712" cy="2042243"/>
          </a:xfrm>
          <a:prstGeom prst="rect">
            <a:avLst/>
          </a:prstGeom>
        </p:spPr>
      </p:pic>
      <p:grpSp>
        <p:nvGrpSpPr>
          <p:cNvPr id="21" name="グループ化 20">
            <a:extLst>
              <a:ext uri="{FF2B5EF4-FFF2-40B4-BE49-F238E27FC236}">
                <a16:creationId xmlns:a16="http://schemas.microsoft.com/office/drawing/2014/main" id="{BDD09D93-C9F7-488C-8A4C-6EC477963BDC}"/>
              </a:ext>
            </a:extLst>
          </p:cNvPr>
          <p:cNvGrpSpPr/>
          <p:nvPr/>
        </p:nvGrpSpPr>
        <p:grpSpPr>
          <a:xfrm>
            <a:off x="2222328" y="722779"/>
            <a:ext cx="4260388" cy="1323334"/>
            <a:chOff x="2222328" y="812800"/>
            <a:chExt cx="4260388" cy="1323334"/>
          </a:xfrm>
        </p:grpSpPr>
        <p:sp>
          <p:nvSpPr>
            <p:cNvPr id="19" name="吹き出し: 角を丸めた四角形 18">
              <a:extLst>
                <a:ext uri="{FF2B5EF4-FFF2-40B4-BE49-F238E27FC236}">
                  <a16:creationId xmlns:a16="http://schemas.microsoft.com/office/drawing/2014/main" id="{34D9E1B1-0BF5-40C3-B1D9-E2E9370F2413}"/>
                </a:ext>
              </a:extLst>
            </p:cNvPr>
            <p:cNvSpPr/>
            <p:nvPr/>
          </p:nvSpPr>
          <p:spPr>
            <a:xfrm>
              <a:off x="2222328" y="812800"/>
              <a:ext cx="4260388" cy="1323334"/>
            </a:xfrm>
            <a:prstGeom prst="wedgeRoundRectCallout">
              <a:avLst>
                <a:gd name="adj1" fmla="val -63294"/>
                <a:gd name="adj2" fmla="val -510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475321A-20AD-45E9-8ADB-D1997679B294}"/>
                </a:ext>
              </a:extLst>
            </p:cNvPr>
            <p:cNvSpPr txBox="1"/>
            <p:nvPr/>
          </p:nvSpPr>
          <p:spPr>
            <a:xfrm>
              <a:off x="2322567" y="825519"/>
              <a:ext cx="4087279" cy="1310615"/>
            </a:xfrm>
            <a:prstGeom prst="rect">
              <a:avLst/>
            </a:prstGeom>
            <a:noFill/>
          </p:spPr>
          <p:txBody>
            <a:bodyPr wrap="square" rtlCol="0">
              <a:spAutoFit/>
            </a:bodyPr>
            <a:lstStyle/>
            <a:p>
              <a:pPr marL="171450" indent="-1714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忘れてしまう。</a:t>
              </a:r>
              <a:endParaRPr kumimoji="1" lang="en-US" altLang="ja-JP" sz="1000" dirty="0">
                <a:latin typeface="メイリオ" panose="020B0604030504040204" pitchFamily="50" charset="-128"/>
                <a:ea typeface="メイリオ" panose="020B0604030504040204" pitchFamily="50" charset="-128"/>
              </a:endParaRPr>
            </a:p>
            <a:p>
              <a:pPr marL="171450" indent="-1714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手が荒れる。</a:t>
              </a:r>
              <a:endParaRPr kumimoji="1" lang="en-US" altLang="ja-JP" sz="1000" dirty="0">
                <a:latin typeface="メイリオ" panose="020B0604030504040204" pitchFamily="50" charset="-128"/>
                <a:ea typeface="メイリオ" panose="020B0604030504040204" pitchFamily="50" charset="-128"/>
              </a:endParaRPr>
            </a:p>
            <a:p>
              <a:pPr marL="171450" indent="-1714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手袋を着用すれば手指衛生は不要だと感じてしまう。</a:t>
              </a:r>
              <a:endParaRPr kumimoji="1" lang="en-US" altLang="ja-JP" sz="1000" dirty="0">
                <a:latin typeface="メイリオ" panose="020B0604030504040204" pitchFamily="50" charset="-128"/>
                <a:ea typeface="メイリオ" panose="020B0604030504040204" pitchFamily="50" charset="-128"/>
              </a:endParaRPr>
            </a:p>
            <a:p>
              <a:pPr marL="171450" indent="-1714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両手にモノを持っていて手指衛生を実施できない。</a:t>
              </a:r>
              <a:endParaRPr kumimoji="1" lang="en-US" altLang="ja-JP" sz="1000" dirty="0">
                <a:latin typeface="メイリオ" panose="020B0604030504040204" pitchFamily="50" charset="-128"/>
                <a:ea typeface="メイリオ" panose="020B0604030504040204" pitchFamily="50" charset="-128"/>
              </a:endParaRPr>
            </a:p>
            <a:p>
              <a:pPr marL="171450" indent="-171450">
                <a:lnSpc>
                  <a:spcPts val="1560"/>
                </a:lnSpc>
                <a:buFont typeface="Wingdings" panose="05000000000000000000" pitchFamily="2" charset="2"/>
                <a:buChar char="l"/>
              </a:pPr>
              <a:endParaRPr kumimoji="1" lang="en-US" altLang="ja-JP" sz="1000" dirty="0">
                <a:latin typeface="メイリオ" panose="020B0604030504040204" pitchFamily="50" charset="-128"/>
                <a:ea typeface="メイリオ" panose="020B0604030504040204" pitchFamily="50" charset="-128"/>
              </a:endParaRPr>
            </a:p>
            <a:p>
              <a:pPr algn="r">
                <a:lnSpc>
                  <a:spcPts val="1560"/>
                </a:lnSpc>
              </a:pP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職員自身に関する理由</a:t>
              </a:r>
              <a:r>
                <a:rPr kumimoji="1" lang="en-US" altLang="ja-JP" sz="10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grpSp>
      <p:grpSp>
        <p:nvGrpSpPr>
          <p:cNvPr id="25" name="グループ化 24">
            <a:extLst>
              <a:ext uri="{FF2B5EF4-FFF2-40B4-BE49-F238E27FC236}">
                <a16:creationId xmlns:a16="http://schemas.microsoft.com/office/drawing/2014/main" id="{9FD4CCA7-C740-445E-BA3C-9F9735472934}"/>
              </a:ext>
            </a:extLst>
          </p:cNvPr>
          <p:cNvGrpSpPr/>
          <p:nvPr/>
        </p:nvGrpSpPr>
        <p:grpSpPr>
          <a:xfrm>
            <a:off x="2222329" y="2192138"/>
            <a:ext cx="4260389" cy="1134122"/>
            <a:chOff x="2222328" y="2500217"/>
            <a:chExt cx="4192986" cy="1191690"/>
          </a:xfrm>
        </p:grpSpPr>
        <p:sp>
          <p:nvSpPr>
            <p:cNvPr id="22" name="吹き出し: 角を丸めた四角形 21">
              <a:extLst>
                <a:ext uri="{FF2B5EF4-FFF2-40B4-BE49-F238E27FC236}">
                  <a16:creationId xmlns:a16="http://schemas.microsoft.com/office/drawing/2014/main" id="{887B3487-5C06-4FC8-908F-AC57B8064D5D}"/>
                </a:ext>
              </a:extLst>
            </p:cNvPr>
            <p:cNvSpPr/>
            <p:nvPr/>
          </p:nvSpPr>
          <p:spPr>
            <a:xfrm>
              <a:off x="2222328" y="2500217"/>
              <a:ext cx="4192986" cy="1191690"/>
            </a:xfrm>
            <a:prstGeom prst="wedgeRoundRectCallout">
              <a:avLst>
                <a:gd name="adj1" fmla="val -58932"/>
                <a:gd name="adj2" fmla="val -3086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62079CBB-3A56-41A1-A367-8892B3972E11}"/>
                </a:ext>
              </a:extLst>
            </p:cNvPr>
            <p:cNvSpPr txBox="1"/>
            <p:nvPr/>
          </p:nvSpPr>
          <p:spPr>
            <a:xfrm>
              <a:off x="2316071" y="2518859"/>
              <a:ext cx="4021356" cy="1161543"/>
            </a:xfrm>
            <a:prstGeom prst="rect">
              <a:avLst/>
            </a:prstGeom>
            <a:noFill/>
          </p:spPr>
          <p:txBody>
            <a:bodyPr wrap="square" rtlCol="0">
              <a:spAutoFit/>
            </a:bodyPr>
            <a:lstStyle/>
            <a:p>
              <a:pPr marL="285750"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ロールモデルとなる人がいない。</a:t>
              </a:r>
              <a:endParaRPr kumimoji="1" lang="en-US" altLang="ja-JP" sz="1000"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手指衛生についての指導やフィードバックが不十分。</a:t>
              </a:r>
              <a:endParaRPr kumimoji="1" lang="en-US" altLang="ja-JP" sz="1000"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手指衛生を重要視しない組織文化がある。</a:t>
              </a:r>
              <a:endParaRPr kumimoji="1" lang="en-US" altLang="ja-JP" sz="1000" dirty="0">
                <a:latin typeface="メイリオ" panose="020B0604030504040204" pitchFamily="50" charset="-128"/>
                <a:ea typeface="メイリオ" panose="020B0604030504040204" pitchFamily="50" charset="-128"/>
              </a:endParaRPr>
            </a:p>
            <a:p>
              <a:pPr algn="r">
                <a:lnSpc>
                  <a:spcPts val="1560"/>
                </a:lnSpc>
              </a:pPr>
              <a:endParaRPr kumimoji="1" lang="en-US" altLang="ja-JP" sz="1000" dirty="0">
                <a:latin typeface="メイリオ" panose="020B0604030504040204" pitchFamily="50" charset="-128"/>
                <a:ea typeface="メイリオ" panose="020B0604030504040204" pitchFamily="50" charset="-128"/>
              </a:endParaRPr>
            </a:p>
            <a:p>
              <a:pPr algn="r">
                <a:lnSpc>
                  <a:spcPts val="1560"/>
                </a:lnSpc>
              </a:pP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職場環境に関する理由</a:t>
              </a:r>
              <a:r>
                <a:rPr kumimoji="1" lang="en-US" altLang="ja-JP" sz="10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grpSp>
      <p:grpSp>
        <p:nvGrpSpPr>
          <p:cNvPr id="27" name="グループ化 26">
            <a:extLst>
              <a:ext uri="{FF2B5EF4-FFF2-40B4-BE49-F238E27FC236}">
                <a16:creationId xmlns:a16="http://schemas.microsoft.com/office/drawing/2014/main" id="{2FFF6ECA-396F-4280-A62D-58AF3F9664A1}"/>
              </a:ext>
            </a:extLst>
          </p:cNvPr>
          <p:cNvGrpSpPr/>
          <p:nvPr/>
        </p:nvGrpSpPr>
        <p:grpSpPr>
          <a:xfrm>
            <a:off x="2219424" y="3448015"/>
            <a:ext cx="4260388" cy="1134122"/>
            <a:chOff x="2224866" y="3765650"/>
            <a:chExt cx="4260388" cy="1134122"/>
          </a:xfrm>
        </p:grpSpPr>
        <p:sp>
          <p:nvSpPr>
            <p:cNvPr id="23" name="吹き出し: 角を丸めた四角形 22">
              <a:extLst>
                <a:ext uri="{FF2B5EF4-FFF2-40B4-BE49-F238E27FC236}">
                  <a16:creationId xmlns:a16="http://schemas.microsoft.com/office/drawing/2014/main" id="{59095C60-AB17-4BFA-8BF5-D80E7CBF623F}"/>
                </a:ext>
              </a:extLst>
            </p:cNvPr>
            <p:cNvSpPr/>
            <p:nvPr/>
          </p:nvSpPr>
          <p:spPr>
            <a:xfrm>
              <a:off x="2224866" y="3765650"/>
              <a:ext cx="4260388" cy="1134122"/>
            </a:xfrm>
            <a:prstGeom prst="wedgeRoundRectCallout">
              <a:avLst>
                <a:gd name="adj1" fmla="val -59906"/>
                <a:gd name="adj2" fmla="val -5217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EFDDF2E1-382C-415C-BEB1-D54D6290DAE5}"/>
                </a:ext>
              </a:extLst>
            </p:cNvPr>
            <p:cNvSpPr txBox="1"/>
            <p:nvPr/>
          </p:nvSpPr>
          <p:spPr>
            <a:xfrm>
              <a:off x="2284465" y="3776599"/>
              <a:ext cx="4086000" cy="1105431"/>
            </a:xfrm>
            <a:prstGeom prst="rect">
              <a:avLst/>
            </a:prstGeom>
            <a:noFill/>
          </p:spPr>
          <p:txBody>
            <a:bodyPr wrap="square" rtlCol="0">
              <a:spAutoFit/>
            </a:bodyPr>
            <a:lstStyle/>
            <a:p>
              <a:pPr marL="285750"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速乾性擦式アルコール製剤や、手洗い用シンクへのアクセスが悪い。</a:t>
              </a:r>
              <a:endParaRPr kumimoji="1" lang="en-US" altLang="ja-JP" sz="1000"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手荒れ対策がなされていない。</a:t>
              </a:r>
              <a:endParaRPr kumimoji="1" lang="en-US" altLang="ja-JP" sz="1000"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endParaRPr kumimoji="1" lang="en-US" altLang="ja-JP" sz="1000" dirty="0">
                <a:latin typeface="メイリオ" panose="020B0604030504040204" pitchFamily="50" charset="-128"/>
                <a:ea typeface="メイリオ" panose="020B0604030504040204" pitchFamily="50" charset="-128"/>
              </a:endParaRPr>
            </a:p>
            <a:p>
              <a:pPr algn="r">
                <a:lnSpc>
                  <a:spcPts val="1560"/>
                </a:lnSpc>
              </a:pP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設備に関する理由</a:t>
              </a:r>
              <a:r>
                <a:rPr kumimoji="1" lang="en-US" altLang="ja-JP" sz="10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grpSp>
      <p:sp>
        <p:nvSpPr>
          <p:cNvPr id="28" name="テキスト ボックス 27">
            <a:extLst>
              <a:ext uri="{FF2B5EF4-FFF2-40B4-BE49-F238E27FC236}">
                <a16:creationId xmlns:a16="http://schemas.microsoft.com/office/drawing/2014/main" id="{D1ED812C-617D-4E3B-8CF4-BBACF834F3FC}"/>
              </a:ext>
            </a:extLst>
          </p:cNvPr>
          <p:cNvSpPr txBox="1"/>
          <p:nvPr/>
        </p:nvSpPr>
        <p:spPr>
          <a:xfrm>
            <a:off x="411655" y="4930282"/>
            <a:ext cx="5826742" cy="3747180"/>
          </a:xfrm>
          <a:prstGeom prst="rect">
            <a:avLst/>
          </a:prstGeom>
          <a:noFill/>
        </p:spPr>
        <p:txBody>
          <a:bodyPr wrap="square">
            <a:spAutoFit/>
          </a:bodyPr>
          <a:lstStyle/>
          <a:p>
            <a:pPr algn="ctr"/>
            <a:r>
              <a:rPr kumimoji="1" lang="ja-JP" altLang="en-US" sz="1400" b="1" dirty="0">
                <a:solidFill>
                  <a:schemeClr val="accent1"/>
                </a:solidFill>
                <a:latin typeface="メイリオ" panose="020B0604030504040204" pitchFamily="50" charset="-128"/>
                <a:ea typeface="メイリオ" panose="020B0604030504040204" pitchFamily="50" charset="-128"/>
              </a:rPr>
              <a:t>　　</a:t>
            </a:r>
            <a:r>
              <a:rPr kumimoji="1" lang="ja-JP" altLang="en-US" sz="1100" b="1" dirty="0">
                <a:solidFill>
                  <a:schemeClr val="accent1"/>
                </a:solidFill>
                <a:latin typeface="メイリオ" panose="020B0604030504040204" pitchFamily="50" charset="-128"/>
                <a:ea typeface="メイリオ" panose="020B0604030504040204" pitchFamily="50" charset="-128"/>
              </a:rPr>
              <a:t>手指衛生を実践するための環境を整える</a:t>
            </a:r>
            <a:endParaRPr kumimoji="1" lang="en-US" altLang="ja-JP" sz="1100" b="1" dirty="0">
              <a:solidFill>
                <a:schemeClr val="accent1"/>
              </a:solidFill>
              <a:latin typeface="メイリオ" panose="020B0604030504040204" pitchFamily="50" charset="-128"/>
              <a:ea typeface="メイリオ" panose="020B0604030504040204" pitchFamily="50" charset="-128"/>
            </a:endParaRPr>
          </a:p>
          <a:p>
            <a:pPr lvl="1"/>
            <a:endParaRPr kumimoji="1" lang="en-US" altLang="ja-JP" sz="1100" b="1" dirty="0">
              <a:solidFill>
                <a:schemeClr val="tx1"/>
              </a:solidFill>
              <a:latin typeface="メイリオ" panose="020B0604030504040204" pitchFamily="50" charset="-128"/>
              <a:ea typeface="メイリオ" panose="020B0604030504040204" pitchFamily="50" charset="-128"/>
            </a:endParaRPr>
          </a:p>
          <a:p>
            <a:pPr lvl="1">
              <a:lnSpc>
                <a:spcPts val="1560"/>
              </a:lnSpc>
            </a:pPr>
            <a:r>
              <a:rPr kumimoji="1" lang="en-US" altLang="ja-JP" sz="1000" b="1" dirty="0">
                <a:solidFill>
                  <a:schemeClr val="tx1"/>
                </a:solidFill>
                <a:latin typeface="メイリオ" panose="020B0604030504040204" pitchFamily="50" charset="-128"/>
                <a:ea typeface="メイリオ" panose="020B0604030504040204" pitchFamily="50" charset="-128"/>
              </a:rPr>
              <a:t>【</a:t>
            </a:r>
            <a:r>
              <a:rPr kumimoji="1" lang="ja-JP" altLang="en-US" sz="1000" b="1" dirty="0">
                <a:solidFill>
                  <a:schemeClr val="tx1"/>
                </a:solidFill>
                <a:latin typeface="メイリオ" panose="020B0604030504040204" pitchFamily="50" charset="-128"/>
                <a:ea typeface="メイリオ" panose="020B0604030504040204" pitchFamily="50" charset="-128"/>
              </a:rPr>
              <a:t>職員に対して</a:t>
            </a:r>
            <a:r>
              <a:rPr kumimoji="1" lang="en-US" altLang="ja-JP" sz="1000" b="1" dirty="0">
                <a:solidFill>
                  <a:schemeClr val="tx1"/>
                </a:solidFill>
                <a:latin typeface="メイリオ" panose="020B0604030504040204" pitchFamily="50" charset="-128"/>
                <a:ea typeface="メイリオ" panose="020B0604030504040204" pitchFamily="50" charset="-128"/>
              </a:rPr>
              <a:t>】</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742950" lvl="1" indent="-285750">
              <a:lnSpc>
                <a:spcPts val="1560"/>
              </a:lnSpc>
              <a:buFont typeface="Wingdings" panose="05000000000000000000" pitchFamily="2" charset="2"/>
              <a:buChar char="l"/>
            </a:pPr>
            <a:r>
              <a:rPr kumimoji="1" lang="ja-JP" altLang="en-US" sz="1000" dirty="0">
                <a:solidFill>
                  <a:schemeClr val="tx1"/>
                </a:solidFill>
                <a:latin typeface="メイリオ" panose="020B0604030504040204" pitchFamily="50" charset="-128"/>
                <a:ea typeface="メイリオ" panose="020B0604030504040204" pitchFamily="50" charset="-128"/>
              </a:rPr>
              <a:t>職員にとって使いやすい速乾性擦式アルコール製剤を採用する。</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742950" lvl="1" indent="-285750">
              <a:lnSpc>
                <a:spcPts val="1560"/>
              </a:lnSpc>
              <a:buFont typeface="Wingdings" panose="05000000000000000000" pitchFamily="2" charset="2"/>
              <a:buChar char="l"/>
            </a:pPr>
            <a:r>
              <a:rPr kumimoji="1" lang="ja-JP" altLang="en-US" sz="1000" dirty="0">
                <a:solidFill>
                  <a:schemeClr val="tx1"/>
                </a:solidFill>
                <a:latin typeface="メイリオ" panose="020B0604030504040204" pitchFamily="50" charset="-128"/>
                <a:ea typeface="メイリオ" panose="020B0604030504040204" pitchFamily="50" charset="-128"/>
              </a:rPr>
              <a:t>ハンドローションなど、べとつかない手荒れ対策をする。</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742950" lvl="1" indent="-285750">
              <a:lnSpc>
                <a:spcPts val="1560"/>
              </a:lnSpc>
              <a:buFont typeface="Wingdings" panose="05000000000000000000" pitchFamily="2" charset="2"/>
              <a:buChar char="l"/>
            </a:pPr>
            <a:endParaRPr kumimoji="1" lang="en-US" altLang="ja-JP" sz="1000" dirty="0">
              <a:solidFill>
                <a:schemeClr val="tx1"/>
              </a:solidFill>
              <a:latin typeface="メイリオ" panose="020B0604030504040204" pitchFamily="50" charset="-128"/>
              <a:ea typeface="メイリオ" panose="020B0604030504040204" pitchFamily="50" charset="-128"/>
            </a:endParaRPr>
          </a:p>
          <a:p>
            <a:pPr lvl="1">
              <a:lnSpc>
                <a:spcPts val="1560"/>
              </a:lnSpc>
            </a:pPr>
            <a:r>
              <a:rPr kumimoji="1" lang="en-US" altLang="ja-JP" sz="1000" b="1" dirty="0">
                <a:solidFill>
                  <a:schemeClr val="tx1"/>
                </a:solidFill>
                <a:latin typeface="メイリオ" panose="020B0604030504040204" pitchFamily="50" charset="-128"/>
                <a:ea typeface="メイリオ" panose="020B0604030504040204" pitchFamily="50" charset="-128"/>
              </a:rPr>
              <a:t>【</a:t>
            </a:r>
            <a:r>
              <a:rPr kumimoji="1" lang="ja-JP" altLang="en-US" sz="1000" b="1" dirty="0">
                <a:solidFill>
                  <a:schemeClr val="tx1"/>
                </a:solidFill>
                <a:latin typeface="メイリオ" panose="020B0604030504040204" pitchFamily="50" charset="-128"/>
                <a:ea typeface="メイリオ" panose="020B0604030504040204" pitchFamily="50" charset="-128"/>
              </a:rPr>
              <a:t>職場環境に対して</a:t>
            </a:r>
            <a:r>
              <a:rPr kumimoji="1" lang="en-US" altLang="ja-JP" sz="1000" b="1" dirty="0">
                <a:solidFill>
                  <a:schemeClr val="tx1"/>
                </a:solidFill>
                <a:latin typeface="メイリオ" panose="020B0604030504040204" pitchFamily="50" charset="-128"/>
                <a:ea typeface="メイリオ" panose="020B0604030504040204" pitchFamily="50" charset="-128"/>
              </a:rPr>
              <a:t>】</a:t>
            </a:r>
          </a:p>
          <a:p>
            <a:pPr marL="742950" lvl="1" indent="-285750">
              <a:lnSpc>
                <a:spcPts val="1560"/>
              </a:lnSpc>
              <a:buFont typeface="Wingdings" panose="05000000000000000000" pitchFamily="2" charset="2"/>
              <a:buChar char="l"/>
            </a:pPr>
            <a:r>
              <a:rPr kumimoji="1" lang="ja-JP" altLang="en-US" sz="1000" dirty="0">
                <a:solidFill>
                  <a:schemeClr val="tx1"/>
                </a:solidFill>
                <a:latin typeface="メイリオ" panose="020B0604030504040204" pitchFamily="50" charset="-128"/>
                <a:ea typeface="メイリオ" panose="020B0604030504040204" pitchFamily="50" charset="-128"/>
              </a:rPr>
              <a:t>管理者が手指衛生の実施状況をモニタリングし、ポジティブフィードバックを与える。</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742950" lvl="1" indent="-285750">
              <a:lnSpc>
                <a:spcPts val="1560"/>
              </a:lnSpc>
              <a:buFont typeface="Wingdings" panose="05000000000000000000" pitchFamily="2" charset="2"/>
              <a:buChar char="l"/>
            </a:pPr>
            <a:r>
              <a:rPr kumimoji="1" lang="ja-JP" altLang="en-US" sz="1000" dirty="0">
                <a:solidFill>
                  <a:schemeClr val="tx1"/>
                </a:solidFill>
                <a:latin typeface="メイリオ" panose="020B0604030504040204" pitchFamily="50" charset="-128"/>
                <a:ea typeface="メイリオ" panose="020B0604030504040204" pitchFamily="50" charset="-128"/>
              </a:rPr>
              <a:t>手指衛生が徹底されていない場合は指導する。</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742950" lvl="1" indent="-285750">
              <a:lnSpc>
                <a:spcPts val="1560"/>
              </a:lnSpc>
              <a:buFont typeface="Wingdings" panose="05000000000000000000" pitchFamily="2" charset="2"/>
              <a:buChar char="l"/>
            </a:pPr>
            <a:endParaRPr kumimoji="1" lang="en-US" altLang="ja-JP" sz="1000" dirty="0">
              <a:solidFill>
                <a:schemeClr val="tx1"/>
              </a:solidFill>
              <a:latin typeface="メイリオ" panose="020B0604030504040204" pitchFamily="50" charset="-128"/>
              <a:ea typeface="メイリオ" panose="020B0604030504040204" pitchFamily="50" charset="-128"/>
            </a:endParaRPr>
          </a:p>
          <a:p>
            <a:pPr lvl="1">
              <a:lnSpc>
                <a:spcPts val="1560"/>
              </a:lnSpc>
            </a:pPr>
            <a:r>
              <a:rPr kumimoji="1" lang="en-US" altLang="ja-JP" sz="1000" b="1" dirty="0">
                <a:solidFill>
                  <a:schemeClr val="tx1"/>
                </a:solidFill>
                <a:latin typeface="メイリオ" panose="020B0604030504040204" pitchFamily="50" charset="-128"/>
                <a:ea typeface="メイリオ" panose="020B0604030504040204" pitchFamily="50" charset="-128"/>
              </a:rPr>
              <a:t>【</a:t>
            </a:r>
            <a:r>
              <a:rPr kumimoji="1" lang="ja-JP" altLang="en-US" sz="1000" b="1" dirty="0">
                <a:solidFill>
                  <a:schemeClr val="tx1"/>
                </a:solidFill>
                <a:latin typeface="メイリオ" panose="020B0604030504040204" pitchFamily="50" charset="-128"/>
                <a:ea typeface="メイリオ" panose="020B0604030504040204" pitchFamily="50" charset="-128"/>
              </a:rPr>
              <a:t>設備に対して</a:t>
            </a:r>
            <a:r>
              <a:rPr kumimoji="1" lang="en-US" altLang="ja-JP" sz="1000" b="1" dirty="0">
                <a:solidFill>
                  <a:schemeClr val="tx1"/>
                </a:solidFill>
                <a:latin typeface="メイリオ" panose="020B0604030504040204" pitchFamily="50" charset="-128"/>
                <a:ea typeface="メイリオ" panose="020B0604030504040204" pitchFamily="50" charset="-128"/>
              </a:rPr>
              <a:t>】</a:t>
            </a:r>
          </a:p>
          <a:p>
            <a:pPr marL="742950" lvl="1" indent="-285750">
              <a:lnSpc>
                <a:spcPts val="1560"/>
              </a:lnSpc>
              <a:buFont typeface="Wingdings" panose="05000000000000000000" pitchFamily="2" charset="2"/>
              <a:buChar char="l"/>
            </a:pPr>
            <a:r>
              <a:rPr kumimoji="1" lang="ja-JP" altLang="en-US" sz="1000" dirty="0">
                <a:solidFill>
                  <a:schemeClr val="tx1"/>
                </a:solidFill>
                <a:latin typeface="メイリオ" panose="020B0604030504040204" pitchFamily="50" charset="-128"/>
                <a:ea typeface="メイリオ" panose="020B0604030504040204" pitchFamily="50" charset="-128"/>
              </a:rPr>
              <a:t>手洗い用シンクのそばには石けんとペーパータオルを設置し、切らさないようにする。</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742950" lvl="1" indent="-285750">
              <a:lnSpc>
                <a:spcPts val="1560"/>
              </a:lnSpc>
              <a:buFont typeface="Wingdings" panose="05000000000000000000" pitchFamily="2" charset="2"/>
              <a:buChar char="l"/>
            </a:pPr>
            <a:r>
              <a:rPr kumimoji="1" lang="ja-JP" altLang="en-US" sz="1000" dirty="0">
                <a:solidFill>
                  <a:schemeClr val="tx1"/>
                </a:solidFill>
                <a:latin typeface="メイリオ" panose="020B0604030504040204" pitchFamily="50" charset="-128"/>
                <a:ea typeface="メイリオ" panose="020B0604030504040204" pitchFamily="50" charset="-128"/>
              </a:rPr>
              <a:t>液体石けんの容器は、細菌汚染を防ぐために毎回交換するのがよい。</a:t>
            </a:r>
            <a:br>
              <a:rPr kumimoji="1" lang="en-US" altLang="ja-JP" sz="1000" dirty="0">
                <a:solidFill>
                  <a:schemeClr val="tx1"/>
                </a:solidFill>
                <a:latin typeface="メイリオ" panose="020B0604030504040204" pitchFamily="50" charset="-128"/>
                <a:ea typeface="メイリオ" panose="020B0604030504040204" pitchFamily="50" charset="-128"/>
              </a:rPr>
            </a:br>
            <a:r>
              <a:rPr kumimoji="1" lang="ja-JP" altLang="en-US" sz="1000" dirty="0">
                <a:solidFill>
                  <a:schemeClr val="tx1"/>
                </a:solidFill>
                <a:latin typeface="メイリオ" panose="020B0604030504040204" pitchFamily="50" charset="-128"/>
                <a:ea typeface="メイリオ" panose="020B0604030504040204" pitchFamily="50" charset="-128"/>
              </a:rPr>
              <a:t>詰め替える場合は「洗浄⇒乾燥」の後に清潔な手で充填をする。</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742950" lvl="1" indent="-285750">
              <a:lnSpc>
                <a:spcPts val="1560"/>
              </a:lnSpc>
              <a:buFont typeface="Wingdings" panose="05000000000000000000" pitchFamily="2" charset="2"/>
              <a:buChar char="l"/>
            </a:pPr>
            <a:r>
              <a:rPr kumimoji="1" lang="ja-JP" altLang="en-US" sz="1000" dirty="0">
                <a:solidFill>
                  <a:schemeClr val="tx1"/>
                </a:solidFill>
                <a:latin typeface="メイリオ" panose="020B0604030504040204" pitchFamily="50" charset="-128"/>
                <a:ea typeface="メイリオ" panose="020B0604030504040204" pitchFamily="50" charset="-128"/>
              </a:rPr>
              <a:t>手指消毒剤は職員の作業動線上や患者や利用者のベッドサイドに設置するなど、いつでも使用できるようにする。</a:t>
            </a:r>
            <a:br>
              <a:rPr kumimoji="1" lang="en-US" altLang="ja-JP" sz="1000" dirty="0">
                <a:solidFill>
                  <a:schemeClr val="tx1"/>
                </a:solidFill>
                <a:latin typeface="メイリオ" panose="020B0604030504040204" pitchFamily="50" charset="-128"/>
                <a:ea typeface="メイリオ" panose="020B0604030504040204" pitchFamily="50" charset="-128"/>
              </a:rPr>
            </a:br>
            <a:r>
              <a:rPr kumimoji="1" lang="ja-JP" altLang="en-US" sz="1000" dirty="0">
                <a:solidFill>
                  <a:schemeClr val="tx1"/>
                </a:solidFill>
                <a:latin typeface="メイリオ" panose="020B0604030504040204" pitchFamily="50" charset="-128"/>
                <a:ea typeface="メイリオ" panose="020B0604030504040204" pitchFamily="50" charset="-128"/>
              </a:rPr>
              <a:t>（職員にアクセスしやすい設置場所をヒアリングする）</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742950" lvl="1" indent="-285750">
              <a:lnSpc>
                <a:spcPts val="1560"/>
              </a:lnSpc>
              <a:buFont typeface="Wingdings" panose="05000000000000000000" pitchFamily="2" charset="2"/>
              <a:buChar char="l"/>
            </a:pPr>
            <a:r>
              <a:rPr kumimoji="1" lang="ja-JP" altLang="en-US" sz="1000" dirty="0">
                <a:solidFill>
                  <a:schemeClr val="tx1"/>
                </a:solidFill>
                <a:latin typeface="メイリオ" panose="020B0604030504040204" pitchFamily="50" charset="-128"/>
                <a:ea typeface="メイリオ" panose="020B0604030504040204" pitchFamily="50" charset="-128"/>
              </a:rPr>
              <a:t>必要に応じて手指消毒剤は個人持ちにする。</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DDD80E71-6524-4995-BC1B-3F41645469A9}"/>
              </a:ext>
            </a:extLst>
          </p:cNvPr>
          <p:cNvSpPr>
            <a:spLocks noGrp="1"/>
          </p:cNvSpPr>
          <p:nvPr>
            <p:ph type="sldNum" sz="quarter" idx="12"/>
          </p:nvPr>
        </p:nvSpPr>
        <p:spPr/>
        <p:txBody>
          <a:bodyPr/>
          <a:lstStyle/>
          <a:p>
            <a:fld id="{698D96D4-A717-436E-8A31-61B20D5A5D02}" type="slidenum">
              <a:rPr kumimoji="1" lang="ja-JP" altLang="en-US" smtClean="0"/>
              <a:t>7</a:t>
            </a:fld>
            <a:endParaRPr kumimoji="1" lang="ja-JP" altLang="en-US"/>
          </a:p>
        </p:txBody>
      </p:sp>
    </p:spTree>
    <p:extLst>
      <p:ext uri="{BB962C8B-B14F-4D97-AF65-F5344CB8AC3E}">
        <p14:creationId xmlns:p14="http://schemas.microsoft.com/office/powerpoint/2010/main" val="3964316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表 14">
            <a:extLst>
              <a:ext uri="{FF2B5EF4-FFF2-40B4-BE49-F238E27FC236}">
                <a16:creationId xmlns:a16="http://schemas.microsoft.com/office/drawing/2014/main" id="{D9BBC404-0484-4EB1-902C-BDABF6A4AA43}"/>
              </a:ext>
            </a:extLst>
          </p:cNvPr>
          <p:cNvGraphicFramePr>
            <a:graphicFrameLocks noGrp="1"/>
          </p:cNvGraphicFramePr>
          <p:nvPr>
            <p:extLst>
              <p:ext uri="{D42A27DB-BD31-4B8C-83A1-F6EECF244321}">
                <p14:modId xmlns:p14="http://schemas.microsoft.com/office/powerpoint/2010/main" val="1123422585"/>
              </p:ext>
            </p:extLst>
          </p:nvPr>
        </p:nvGraphicFramePr>
        <p:xfrm>
          <a:off x="559649" y="650279"/>
          <a:ext cx="5742830" cy="4432256"/>
        </p:xfrm>
        <a:graphic>
          <a:graphicData uri="http://schemas.openxmlformats.org/drawingml/2006/table">
            <a:tbl>
              <a:tblPr firstRow="1" bandRow="1">
                <a:tableStyleId>{5940675A-B579-460E-94D1-54222C63F5DA}</a:tableStyleId>
              </a:tblPr>
              <a:tblGrid>
                <a:gridCol w="402135">
                  <a:extLst>
                    <a:ext uri="{9D8B030D-6E8A-4147-A177-3AD203B41FA5}">
                      <a16:colId xmlns:a16="http://schemas.microsoft.com/office/drawing/2014/main" val="2901354551"/>
                    </a:ext>
                  </a:extLst>
                </a:gridCol>
                <a:gridCol w="1158125">
                  <a:extLst>
                    <a:ext uri="{9D8B030D-6E8A-4147-A177-3AD203B41FA5}">
                      <a16:colId xmlns:a16="http://schemas.microsoft.com/office/drawing/2014/main" val="548485827"/>
                    </a:ext>
                  </a:extLst>
                </a:gridCol>
                <a:gridCol w="4182570">
                  <a:extLst>
                    <a:ext uri="{9D8B030D-6E8A-4147-A177-3AD203B41FA5}">
                      <a16:colId xmlns:a16="http://schemas.microsoft.com/office/drawing/2014/main" val="2524683285"/>
                    </a:ext>
                  </a:extLst>
                </a:gridCol>
              </a:tblGrid>
              <a:tr h="2327684">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834472219"/>
                  </a:ext>
                </a:extLst>
              </a:tr>
              <a:tr h="2104572">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460236917"/>
                  </a:ext>
                </a:extLst>
              </a:tr>
            </a:tbl>
          </a:graphicData>
        </a:graphic>
      </p:graphicFrame>
      <p:grpSp>
        <p:nvGrpSpPr>
          <p:cNvPr id="3" name="グループ化 2">
            <a:extLst>
              <a:ext uri="{FF2B5EF4-FFF2-40B4-BE49-F238E27FC236}">
                <a16:creationId xmlns:a16="http://schemas.microsoft.com/office/drawing/2014/main" id="{BECE50BD-54FD-41E0-9786-1991D4B598C7}"/>
              </a:ext>
            </a:extLst>
          </p:cNvPr>
          <p:cNvGrpSpPr/>
          <p:nvPr/>
        </p:nvGrpSpPr>
        <p:grpSpPr>
          <a:xfrm>
            <a:off x="566084" y="713920"/>
            <a:ext cx="5760260" cy="4380609"/>
            <a:chOff x="699434" y="618670"/>
            <a:chExt cx="5760260" cy="4380609"/>
          </a:xfrm>
        </p:grpSpPr>
        <p:sp>
          <p:nvSpPr>
            <p:cNvPr id="92" name="テキスト ボックス 91">
              <a:extLst>
                <a:ext uri="{FF2B5EF4-FFF2-40B4-BE49-F238E27FC236}">
                  <a16:creationId xmlns:a16="http://schemas.microsoft.com/office/drawing/2014/main" id="{B01D1FA0-CE2B-4647-BE15-DDAF08E936B2}"/>
                </a:ext>
              </a:extLst>
            </p:cNvPr>
            <p:cNvSpPr txBox="1"/>
            <p:nvPr/>
          </p:nvSpPr>
          <p:spPr>
            <a:xfrm>
              <a:off x="699434" y="3140183"/>
              <a:ext cx="369332" cy="1772905"/>
            </a:xfrm>
            <a:prstGeom prst="rect">
              <a:avLst/>
            </a:prstGeom>
            <a:noFill/>
          </p:spPr>
          <p:txBody>
            <a:bodyPr vert="eaVert" wrap="square" rtlCol="0">
              <a:spAutoFit/>
            </a:bodyPr>
            <a:lstStyle/>
            <a:p>
              <a:r>
                <a:rPr kumimoji="1" lang="ja-JP" altLang="en-US" sz="1200" b="1" dirty="0">
                  <a:latin typeface="メイリオ" panose="020B0604030504040204" pitchFamily="50" charset="-128"/>
                  <a:ea typeface="メイリオ" panose="020B0604030504040204" pitchFamily="50" charset="-128"/>
                </a:rPr>
                <a:t>目に見える汚れがある</a:t>
              </a:r>
            </a:p>
          </p:txBody>
        </p:sp>
        <p:sp>
          <p:nvSpPr>
            <p:cNvPr id="93" name="テキスト ボックス 92">
              <a:extLst>
                <a:ext uri="{FF2B5EF4-FFF2-40B4-BE49-F238E27FC236}">
                  <a16:creationId xmlns:a16="http://schemas.microsoft.com/office/drawing/2014/main" id="{D2ADCD9A-1BA8-4C86-9D67-46050D6B50F3}"/>
                </a:ext>
              </a:extLst>
            </p:cNvPr>
            <p:cNvSpPr txBox="1"/>
            <p:nvPr/>
          </p:nvSpPr>
          <p:spPr>
            <a:xfrm>
              <a:off x="708750" y="903923"/>
              <a:ext cx="369332" cy="1772905"/>
            </a:xfrm>
            <a:prstGeom prst="rect">
              <a:avLst/>
            </a:prstGeom>
            <a:noFill/>
          </p:spPr>
          <p:txBody>
            <a:bodyPr vert="eaVert" wrap="square" rtlCol="0">
              <a:spAutoFit/>
            </a:bodyPr>
            <a:lstStyle/>
            <a:p>
              <a:r>
                <a:rPr kumimoji="1" lang="ja-JP" altLang="en-US" sz="1200" b="1" dirty="0">
                  <a:latin typeface="メイリオ" panose="020B0604030504040204" pitchFamily="50" charset="-128"/>
                  <a:ea typeface="メイリオ" panose="020B0604030504040204" pitchFamily="50" charset="-128"/>
                </a:rPr>
                <a:t>目に見える汚れはない</a:t>
              </a:r>
            </a:p>
          </p:txBody>
        </p:sp>
        <p:grpSp>
          <p:nvGrpSpPr>
            <p:cNvPr id="86" name="グループ化 85">
              <a:extLst>
                <a:ext uri="{FF2B5EF4-FFF2-40B4-BE49-F238E27FC236}">
                  <a16:creationId xmlns:a16="http://schemas.microsoft.com/office/drawing/2014/main" id="{86B9DC5C-E9E7-48AE-8615-E57D125D20A6}"/>
                </a:ext>
              </a:extLst>
            </p:cNvPr>
            <p:cNvGrpSpPr/>
            <p:nvPr/>
          </p:nvGrpSpPr>
          <p:grpSpPr>
            <a:xfrm>
              <a:off x="1191288" y="3094853"/>
              <a:ext cx="755193" cy="1369004"/>
              <a:chOff x="1140426" y="5306811"/>
              <a:chExt cx="755193" cy="1369004"/>
            </a:xfrm>
          </p:grpSpPr>
          <p:pic>
            <p:nvPicPr>
              <p:cNvPr id="90" name="図 89" descr="リモコン が含まれている画像&#10;&#10;自動的に生成された説明">
                <a:extLst>
                  <a:ext uri="{FF2B5EF4-FFF2-40B4-BE49-F238E27FC236}">
                    <a16:creationId xmlns:a16="http://schemas.microsoft.com/office/drawing/2014/main" id="{76B75DE8-BC4A-42AD-9E08-8489BBF5A0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0426" y="5306811"/>
                <a:ext cx="755193" cy="976475"/>
              </a:xfrm>
              <a:prstGeom prst="rect">
                <a:avLst/>
              </a:prstGeom>
            </p:spPr>
          </p:pic>
          <p:sp>
            <p:nvSpPr>
              <p:cNvPr id="91" name="テキスト ボックス 90">
                <a:extLst>
                  <a:ext uri="{FF2B5EF4-FFF2-40B4-BE49-F238E27FC236}">
                    <a16:creationId xmlns:a16="http://schemas.microsoft.com/office/drawing/2014/main" id="{2F0D6169-024D-4FE7-AEEF-6B68CF5BB50C}"/>
                  </a:ext>
                </a:extLst>
              </p:cNvPr>
              <p:cNvSpPr txBox="1"/>
              <p:nvPr/>
            </p:nvSpPr>
            <p:spPr>
              <a:xfrm>
                <a:off x="1194694" y="6398816"/>
                <a:ext cx="674652" cy="276999"/>
              </a:xfrm>
              <a:prstGeom prst="rect">
                <a:avLst/>
              </a:prstGeom>
              <a:noFill/>
            </p:spPr>
            <p:txBody>
              <a:bodyPr wrap="square" rtlCol="0">
                <a:spAutoFit/>
              </a:bodyPr>
              <a:lstStyle/>
              <a:p>
                <a:r>
                  <a:rPr kumimoji="1" lang="ja-JP" altLang="en-US" sz="1200" b="1" dirty="0">
                    <a:latin typeface="メイリオ" panose="020B0604030504040204" pitchFamily="50" charset="-128"/>
                    <a:ea typeface="メイリオ" panose="020B0604030504040204" pitchFamily="50" charset="-128"/>
                  </a:rPr>
                  <a:t>手洗い</a:t>
                </a:r>
              </a:p>
            </p:txBody>
          </p:sp>
        </p:grpSp>
        <p:grpSp>
          <p:nvGrpSpPr>
            <p:cNvPr id="87" name="グループ化 86">
              <a:extLst>
                <a:ext uri="{FF2B5EF4-FFF2-40B4-BE49-F238E27FC236}">
                  <a16:creationId xmlns:a16="http://schemas.microsoft.com/office/drawing/2014/main" id="{7158F7C5-3412-46F6-AF25-AFB8747F9F45}"/>
                </a:ext>
              </a:extLst>
            </p:cNvPr>
            <p:cNvGrpSpPr/>
            <p:nvPr/>
          </p:nvGrpSpPr>
          <p:grpSpPr>
            <a:xfrm>
              <a:off x="1139751" y="1130513"/>
              <a:ext cx="969739" cy="1273371"/>
              <a:chOff x="1071656" y="7485623"/>
              <a:chExt cx="969739" cy="1273371"/>
            </a:xfrm>
          </p:grpSpPr>
          <p:pic>
            <p:nvPicPr>
              <p:cNvPr id="88" name="図 87" descr="ダイアグラム&#10;&#10;自動的に生成された説明">
                <a:extLst>
                  <a:ext uri="{FF2B5EF4-FFF2-40B4-BE49-F238E27FC236}">
                    <a16:creationId xmlns:a16="http://schemas.microsoft.com/office/drawing/2014/main" id="{492871E1-B16F-41A8-B499-9D8DA45654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656" y="7485623"/>
                <a:ext cx="969739" cy="836791"/>
              </a:xfrm>
              <a:prstGeom prst="rect">
                <a:avLst/>
              </a:prstGeom>
            </p:spPr>
          </p:pic>
          <p:sp>
            <p:nvSpPr>
              <p:cNvPr id="89" name="テキスト ボックス 88">
                <a:extLst>
                  <a:ext uri="{FF2B5EF4-FFF2-40B4-BE49-F238E27FC236}">
                    <a16:creationId xmlns:a16="http://schemas.microsoft.com/office/drawing/2014/main" id="{CA074EE7-B5F7-462B-8E56-897C9DF0BF97}"/>
                  </a:ext>
                </a:extLst>
              </p:cNvPr>
              <p:cNvSpPr txBox="1"/>
              <p:nvPr/>
            </p:nvSpPr>
            <p:spPr>
              <a:xfrm>
                <a:off x="1134733" y="8481995"/>
                <a:ext cx="900000" cy="276999"/>
              </a:xfrm>
              <a:prstGeom prst="rect">
                <a:avLst/>
              </a:prstGeom>
              <a:noFill/>
            </p:spPr>
            <p:txBody>
              <a:bodyPr wrap="square" rtlCol="0">
                <a:spAutoFit/>
              </a:bodyPr>
              <a:lstStyle/>
              <a:p>
                <a:r>
                  <a:rPr kumimoji="1" lang="ja-JP" altLang="en-US" sz="1200" b="1" dirty="0">
                    <a:latin typeface="メイリオ" panose="020B0604030504040204" pitchFamily="50" charset="-128"/>
                    <a:ea typeface="メイリオ" panose="020B0604030504040204" pitchFamily="50" charset="-128"/>
                  </a:rPr>
                  <a:t>手指消毒</a:t>
                </a:r>
                <a:endParaRPr kumimoji="1" lang="en-US" altLang="ja-JP" sz="1200" b="1" dirty="0">
                  <a:latin typeface="メイリオ" panose="020B0604030504040204" pitchFamily="50" charset="-128"/>
                  <a:ea typeface="メイリオ" panose="020B0604030504040204" pitchFamily="50" charset="-128"/>
                </a:endParaRPr>
              </a:p>
            </p:txBody>
          </p:sp>
        </p:grpSp>
        <p:grpSp>
          <p:nvGrpSpPr>
            <p:cNvPr id="35" name="グループ化 34">
              <a:extLst>
                <a:ext uri="{FF2B5EF4-FFF2-40B4-BE49-F238E27FC236}">
                  <a16:creationId xmlns:a16="http://schemas.microsoft.com/office/drawing/2014/main" id="{0CCE1544-FBD9-4E3E-A829-3ED4D53B673B}"/>
                </a:ext>
              </a:extLst>
            </p:cNvPr>
            <p:cNvGrpSpPr/>
            <p:nvPr/>
          </p:nvGrpSpPr>
          <p:grpSpPr>
            <a:xfrm>
              <a:off x="2200026" y="3008305"/>
              <a:ext cx="4227282" cy="1990974"/>
              <a:chOff x="2313288" y="5250660"/>
              <a:chExt cx="4227282" cy="1990974"/>
            </a:xfrm>
          </p:grpSpPr>
          <p:grpSp>
            <p:nvGrpSpPr>
              <p:cNvPr id="60" name="グループ化 59">
                <a:extLst>
                  <a:ext uri="{FF2B5EF4-FFF2-40B4-BE49-F238E27FC236}">
                    <a16:creationId xmlns:a16="http://schemas.microsoft.com/office/drawing/2014/main" id="{DE35B199-6E87-4C93-A6DE-54F8B1071147}"/>
                  </a:ext>
                </a:extLst>
              </p:cNvPr>
              <p:cNvGrpSpPr/>
              <p:nvPr/>
            </p:nvGrpSpPr>
            <p:grpSpPr>
              <a:xfrm>
                <a:off x="2359115" y="5250660"/>
                <a:ext cx="4181455" cy="825019"/>
                <a:chOff x="2359115" y="5336390"/>
                <a:chExt cx="4181455" cy="825019"/>
              </a:xfrm>
            </p:grpSpPr>
            <p:pic>
              <p:nvPicPr>
                <p:cNvPr id="74" name="図 73" descr="ロゴ, 会社名&#10;&#10;自動的に生成された説明">
                  <a:extLst>
                    <a:ext uri="{FF2B5EF4-FFF2-40B4-BE49-F238E27FC236}">
                      <a16:creationId xmlns:a16="http://schemas.microsoft.com/office/drawing/2014/main" id="{4018D354-2F9C-495A-832D-7A50EEBBA2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9535" t="16457" r="58549" b="68326"/>
                <a:stretch/>
              </p:blipFill>
              <p:spPr>
                <a:xfrm>
                  <a:off x="2410535" y="5355048"/>
                  <a:ext cx="789931" cy="376598"/>
                </a:xfrm>
                <a:prstGeom prst="rect">
                  <a:avLst/>
                </a:prstGeom>
              </p:spPr>
            </p:pic>
            <p:pic>
              <p:nvPicPr>
                <p:cNvPr id="75" name="図 74" descr="ロゴ, 会社名&#10;&#10;自動的に生成された説明">
                  <a:extLst>
                    <a:ext uri="{FF2B5EF4-FFF2-40B4-BE49-F238E27FC236}">
                      <a16:creationId xmlns:a16="http://schemas.microsoft.com/office/drawing/2014/main" id="{9F1DAA1E-5BD9-4C20-AB84-2670E36C515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6378" t="16507" r="12443" b="67883"/>
                <a:stretch/>
              </p:blipFill>
              <p:spPr>
                <a:xfrm>
                  <a:off x="3381278" y="5336390"/>
                  <a:ext cx="768606" cy="384829"/>
                </a:xfrm>
                <a:prstGeom prst="rect">
                  <a:avLst/>
                </a:prstGeom>
              </p:spPr>
            </p:pic>
            <p:pic>
              <p:nvPicPr>
                <p:cNvPr id="76" name="図 75" descr="ロゴ, 会社名&#10;&#10;自動的に生成された説明">
                  <a:extLst>
                    <a:ext uri="{FF2B5EF4-FFF2-40B4-BE49-F238E27FC236}">
                      <a16:creationId xmlns:a16="http://schemas.microsoft.com/office/drawing/2014/main" id="{AE481703-3418-4140-B507-238B388CE42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9466" t="38754" r="51405" b="46401"/>
                <a:stretch/>
              </p:blipFill>
              <p:spPr>
                <a:xfrm>
                  <a:off x="4459298" y="5355048"/>
                  <a:ext cx="992631" cy="376599"/>
                </a:xfrm>
                <a:prstGeom prst="rect">
                  <a:avLst/>
                </a:prstGeom>
              </p:spPr>
            </p:pic>
            <p:pic>
              <p:nvPicPr>
                <p:cNvPr id="77" name="図 76" descr="ロゴ, 会社名&#10;&#10;自動的に生成された説明">
                  <a:extLst>
                    <a:ext uri="{FF2B5EF4-FFF2-40B4-BE49-F238E27FC236}">
                      <a16:creationId xmlns:a16="http://schemas.microsoft.com/office/drawing/2014/main" id="{E840D0CC-8B89-48B9-8B22-8157E200214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6572" t="38656" r="12370" b="46169"/>
                <a:stretch/>
              </p:blipFill>
              <p:spPr>
                <a:xfrm>
                  <a:off x="5508164" y="5363793"/>
                  <a:ext cx="864061" cy="422181"/>
                </a:xfrm>
                <a:prstGeom prst="rect">
                  <a:avLst/>
                </a:prstGeom>
              </p:spPr>
            </p:pic>
            <p:sp>
              <p:nvSpPr>
                <p:cNvPr id="78" name="テキスト ボックス 77">
                  <a:extLst>
                    <a:ext uri="{FF2B5EF4-FFF2-40B4-BE49-F238E27FC236}">
                      <a16:creationId xmlns:a16="http://schemas.microsoft.com/office/drawing/2014/main" id="{6AA21D35-5B92-4393-A316-F718507C5EC5}"/>
                    </a:ext>
                  </a:extLst>
                </p:cNvPr>
                <p:cNvSpPr txBox="1"/>
                <p:nvPr/>
              </p:nvSpPr>
              <p:spPr>
                <a:xfrm>
                  <a:off x="3456632" y="5792077"/>
                  <a:ext cx="869471" cy="369332"/>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②手に石けんをつける。</a:t>
                  </a:r>
                </a:p>
              </p:txBody>
            </p:sp>
            <p:sp>
              <p:nvSpPr>
                <p:cNvPr id="79" name="テキスト ボックス 78">
                  <a:extLst>
                    <a:ext uri="{FF2B5EF4-FFF2-40B4-BE49-F238E27FC236}">
                      <a16:creationId xmlns:a16="http://schemas.microsoft.com/office/drawing/2014/main" id="{A55B6D3C-15F3-4905-BC8B-F80CD4DB7175}"/>
                    </a:ext>
                  </a:extLst>
                </p:cNvPr>
                <p:cNvSpPr txBox="1"/>
                <p:nvPr/>
              </p:nvSpPr>
              <p:spPr>
                <a:xfrm>
                  <a:off x="4409259" y="5791764"/>
                  <a:ext cx="1001644" cy="369332"/>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③手のひら、</a:t>
                  </a:r>
                  <a:endParaRPr kumimoji="1" lang="en-US" altLang="ja-JP" sz="900" dirty="0">
                    <a:latin typeface="メイリオ" panose="020B0604030504040204" pitchFamily="50" charset="-128"/>
                    <a:ea typeface="メイリオ" panose="020B0604030504040204" pitchFamily="50" charset="-128"/>
                  </a:endParaRPr>
                </a:p>
                <a:p>
                  <a:r>
                    <a:rPr kumimoji="1" lang="ja-JP" altLang="en-US" sz="900" dirty="0">
                      <a:latin typeface="メイリオ" panose="020B0604030504040204" pitchFamily="50" charset="-128"/>
                      <a:ea typeface="メイリオ" panose="020B0604030504040204" pitchFamily="50" charset="-128"/>
                    </a:rPr>
                    <a:t>指の腹面を洗う。</a:t>
                  </a:r>
                </a:p>
              </p:txBody>
            </p:sp>
            <p:sp>
              <p:nvSpPr>
                <p:cNvPr id="80" name="テキスト ボックス 79">
                  <a:extLst>
                    <a:ext uri="{FF2B5EF4-FFF2-40B4-BE49-F238E27FC236}">
                      <a16:creationId xmlns:a16="http://schemas.microsoft.com/office/drawing/2014/main" id="{C70C874D-930D-485F-A77F-8B6B6BF680A6}"/>
                    </a:ext>
                  </a:extLst>
                </p:cNvPr>
                <p:cNvSpPr txBox="1"/>
                <p:nvPr/>
              </p:nvSpPr>
              <p:spPr>
                <a:xfrm>
                  <a:off x="5508164" y="5792077"/>
                  <a:ext cx="1032406" cy="369332"/>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④手の甲、指の背を洗う。</a:t>
                  </a:r>
                  <a:endParaRPr kumimoji="1" lang="en-US" altLang="ja-JP" sz="900" dirty="0">
                    <a:latin typeface="メイリオ" panose="020B0604030504040204" pitchFamily="50" charset="-128"/>
                    <a:ea typeface="メイリオ" panose="020B0604030504040204" pitchFamily="50" charset="-128"/>
                  </a:endParaRPr>
                </a:p>
              </p:txBody>
            </p:sp>
            <p:sp>
              <p:nvSpPr>
                <p:cNvPr id="81" name="矢印: 右 80">
                  <a:extLst>
                    <a:ext uri="{FF2B5EF4-FFF2-40B4-BE49-F238E27FC236}">
                      <a16:creationId xmlns:a16="http://schemas.microsoft.com/office/drawing/2014/main" id="{0A3FE673-4B06-49BA-8658-54EF4F7CAFCB}"/>
                    </a:ext>
                  </a:extLst>
                </p:cNvPr>
                <p:cNvSpPr/>
                <p:nvPr/>
              </p:nvSpPr>
              <p:spPr>
                <a:xfrm>
                  <a:off x="3248091" y="5638800"/>
                  <a:ext cx="177623" cy="15296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 name="矢印: 右 81">
                  <a:extLst>
                    <a:ext uri="{FF2B5EF4-FFF2-40B4-BE49-F238E27FC236}">
                      <a16:creationId xmlns:a16="http://schemas.microsoft.com/office/drawing/2014/main" id="{902F0E06-063A-4F93-BB93-B8927B1A6771}"/>
                    </a:ext>
                  </a:extLst>
                </p:cNvPr>
                <p:cNvSpPr/>
                <p:nvPr/>
              </p:nvSpPr>
              <p:spPr>
                <a:xfrm>
                  <a:off x="4228219" y="5638800"/>
                  <a:ext cx="177623" cy="15296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矢印: 右 82">
                  <a:extLst>
                    <a:ext uri="{FF2B5EF4-FFF2-40B4-BE49-F238E27FC236}">
                      <a16:creationId xmlns:a16="http://schemas.microsoft.com/office/drawing/2014/main" id="{D2706C34-0D61-4BDB-9AEC-790E8DA11E9E}"/>
                    </a:ext>
                  </a:extLst>
                </p:cNvPr>
                <p:cNvSpPr/>
                <p:nvPr/>
              </p:nvSpPr>
              <p:spPr>
                <a:xfrm>
                  <a:off x="5272253" y="5638800"/>
                  <a:ext cx="177623" cy="15296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486326E8-FAD6-4EF8-A39D-2C24E475B557}"/>
                    </a:ext>
                  </a:extLst>
                </p:cNvPr>
                <p:cNvSpPr txBox="1"/>
                <p:nvPr/>
              </p:nvSpPr>
              <p:spPr>
                <a:xfrm>
                  <a:off x="2359115" y="5792622"/>
                  <a:ext cx="900000" cy="230832"/>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①流水で洗う。</a:t>
                  </a:r>
                </a:p>
              </p:txBody>
            </p:sp>
          </p:grpSp>
          <p:grpSp>
            <p:nvGrpSpPr>
              <p:cNvPr id="61" name="グループ化 60">
                <a:extLst>
                  <a:ext uri="{FF2B5EF4-FFF2-40B4-BE49-F238E27FC236}">
                    <a16:creationId xmlns:a16="http://schemas.microsoft.com/office/drawing/2014/main" id="{11B861E7-3AE7-4D49-92D4-3C4C5D54F3D4}"/>
                  </a:ext>
                </a:extLst>
              </p:cNvPr>
              <p:cNvGrpSpPr/>
              <p:nvPr/>
            </p:nvGrpSpPr>
            <p:grpSpPr>
              <a:xfrm>
                <a:off x="2313288" y="6320221"/>
                <a:ext cx="4183439" cy="921413"/>
                <a:chOff x="2313288" y="6320221"/>
                <a:chExt cx="4183439" cy="921413"/>
              </a:xfrm>
            </p:grpSpPr>
            <p:pic>
              <p:nvPicPr>
                <p:cNvPr id="63" name="図 62" descr="ロゴ, 会社名&#10;&#10;自動的に生成された説明">
                  <a:extLst>
                    <a:ext uri="{FF2B5EF4-FFF2-40B4-BE49-F238E27FC236}">
                      <a16:creationId xmlns:a16="http://schemas.microsoft.com/office/drawing/2014/main" id="{742A51CE-9ABE-4060-ACFD-6A9466CDCA3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2825" t="62607" r="60145" b="24470"/>
                <a:stretch/>
              </p:blipFill>
              <p:spPr>
                <a:xfrm>
                  <a:off x="2382380" y="6369170"/>
                  <a:ext cx="734627" cy="346692"/>
                </a:xfrm>
                <a:prstGeom prst="rect">
                  <a:avLst/>
                </a:prstGeom>
              </p:spPr>
            </p:pic>
            <p:pic>
              <p:nvPicPr>
                <p:cNvPr id="64" name="図 63" descr="ロゴ, 会社名&#10;&#10;自動的に生成された説明">
                  <a:extLst>
                    <a:ext uri="{FF2B5EF4-FFF2-40B4-BE49-F238E27FC236}">
                      <a16:creationId xmlns:a16="http://schemas.microsoft.com/office/drawing/2014/main" id="{FD3BA9CE-8BEC-4299-A109-21D3B308B6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9582" t="62740" r="16792" b="24591"/>
                <a:stretch/>
              </p:blipFill>
              <p:spPr>
                <a:xfrm>
                  <a:off x="3545467" y="6320221"/>
                  <a:ext cx="701821" cy="376341"/>
                </a:xfrm>
                <a:prstGeom prst="rect">
                  <a:avLst/>
                </a:prstGeom>
              </p:spPr>
            </p:pic>
            <p:pic>
              <p:nvPicPr>
                <p:cNvPr id="65" name="図 64" descr="ロゴ, 会社名&#10;&#10;自動的に生成された説明">
                  <a:extLst>
                    <a:ext uri="{FF2B5EF4-FFF2-40B4-BE49-F238E27FC236}">
                      <a16:creationId xmlns:a16="http://schemas.microsoft.com/office/drawing/2014/main" id="{49D08BFD-CA4E-4D91-A950-3314AC8E94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9535" t="82698" r="59749" b="2125"/>
                <a:stretch/>
              </p:blipFill>
              <p:spPr>
                <a:xfrm>
                  <a:off x="4525726" y="6332336"/>
                  <a:ext cx="737173" cy="364226"/>
                </a:xfrm>
                <a:prstGeom prst="rect">
                  <a:avLst/>
                </a:prstGeom>
              </p:spPr>
            </p:pic>
            <p:pic>
              <p:nvPicPr>
                <p:cNvPr id="66" name="図 65" descr="ロゴ, 会社名&#10;&#10;自動的に生成された説明">
                  <a:extLst>
                    <a:ext uri="{FF2B5EF4-FFF2-40B4-BE49-F238E27FC236}">
                      <a16:creationId xmlns:a16="http://schemas.microsoft.com/office/drawing/2014/main" id="{27E17397-5D8C-4007-ADE1-AF1EDDCAE7F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6504" t="84866" r="9437" b="2573"/>
                <a:stretch/>
              </p:blipFill>
              <p:spPr>
                <a:xfrm>
                  <a:off x="5423480" y="6322740"/>
                  <a:ext cx="944824" cy="348463"/>
                </a:xfrm>
                <a:prstGeom prst="rect">
                  <a:avLst/>
                </a:prstGeom>
              </p:spPr>
            </p:pic>
            <p:sp>
              <p:nvSpPr>
                <p:cNvPr id="67" name="テキスト ボックス 66">
                  <a:extLst>
                    <a:ext uri="{FF2B5EF4-FFF2-40B4-BE49-F238E27FC236}">
                      <a16:creationId xmlns:a16="http://schemas.microsoft.com/office/drawing/2014/main" id="{E27F9475-2D6B-4122-B37C-C66282A95542}"/>
                    </a:ext>
                  </a:extLst>
                </p:cNvPr>
                <p:cNvSpPr txBox="1"/>
                <p:nvPr/>
              </p:nvSpPr>
              <p:spPr>
                <a:xfrm>
                  <a:off x="2313288" y="6718396"/>
                  <a:ext cx="900000" cy="369332"/>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⑤指の間、股、付け根を洗う。</a:t>
                  </a:r>
                </a:p>
              </p:txBody>
            </p:sp>
            <p:sp>
              <p:nvSpPr>
                <p:cNvPr id="68" name="テキスト ボックス 67">
                  <a:extLst>
                    <a:ext uri="{FF2B5EF4-FFF2-40B4-BE49-F238E27FC236}">
                      <a16:creationId xmlns:a16="http://schemas.microsoft.com/office/drawing/2014/main" id="{BF0311F9-B3C2-4A79-84D7-DDF97BB2234F}"/>
                    </a:ext>
                  </a:extLst>
                </p:cNvPr>
                <p:cNvSpPr txBox="1"/>
                <p:nvPr/>
              </p:nvSpPr>
              <p:spPr>
                <a:xfrm>
                  <a:off x="3466666" y="6715862"/>
                  <a:ext cx="938440" cy="507831"/>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⑥親指と親指付け根、母指球を洗う。</a:t>
                  </a:r>
                </a:p>
              </p:txBody>
            </p:sp>
            <p:sp>
              <p:nvSpPr>
                <p:cNvPr id="69" name="テキスト ボックス 68">
                  <a:extLst>
                    <a:ext uri="{FF2B5EF4-FFF2-40B4-BE49-F238E27FC236}">
                      <a16:creationId xmlns:a16="http://schemas.microsoft.com/office/drawing/2014/main" id="{ECD90D75-F772-4CCD-8F29-9858779BAD61}"/>
                    </a:ext>
                  </a:extLst>
                </p:cNvPr>
                <p:cNvSpPr txBox="1"/>
                <p:nvPr/>
              </p:nvSpPr>
              <p:spPr>
                <a:xfrm>
                  <a:off x="4370279" y="6712157"/>
                  <a:ext cx="900000" cy="230832"/>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⑦指先を洗う。</a:t>
                  </a:r>
                </a:p>
              </p:txBody>
            </p:sp>
            <p:sp>
              <p:nvSpPr>
                <p:cNvPr id="70" name="テキスト ボックス 69">
                  <a:extLst>
                    <a:ext uri="{FF2B5EF4-FFF2-40B4-BE49-F238E27FC236}">
                      <a16:creationId xmlns:a16="http://schemas.microsoft.com/office/drawing/2014/main" id="{74314A9F-6FA8-467E-A886-F4291EB98ECF}"/>
                    </a:ext>
                  </a:extLst>
                </p:cNvPr>
                <p:cNvSpPr txBox="1"/>
                <p:nvPr/>
              </p:nvSpPr>
              <p:spPr>
                <a:xfrm>
                  <a:off x="5464321" y="6710719"/>
                  <a:ext cx="1032406" cy="530915"/>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⑧手首を洗う（内側・外側・側面</a:t>
                  </a:r>
                  <a:r>
                    <a:rPr kumimoji="1" lang="ja-JP" altLang="en-US" sz="1050" dirty="0">
                      <a:latin typeface="メイリオ" panose="020B0604030504040204" pitchFamily="50" charset="-128"/>
                      <a:ea typeface="メイリオ" panose="020B0604030504040204" pitchFamily="50" charset="-128"/>
                    </a:rPr>
                    <a:t>）。</a:t>
                  </a:r>
                  <a:endParaRPr kumimoji="1" lang="en-US" altLang="ja-JP" sz="1050" dirty="0">
                    <a:latin typeface="メイリオ" panose="020B0604030504040204" pitchFamily="50" charset="-128"/>
                    <a:ea typeface="メイリオ" panose="020B0604030504040204" pitchFamily="50" charset="-128"/>
                  </a:endParaRPr>
                </a:p>
              </p:txBody>
            </p:sp>
            <p:sp>
              <p:nvSpPr>
                <p:cNvPr id="71" name="矢印: 右 70">
                  <a:extLst>
                    <a:ext uri="{FF2B5EF4-FFF2-40B4-BE49-F238E27FC236}">
                      <a16:creationId xmlns:a16="http://schemas.microsoft.com/office/drawing/2014/main" id="{1170846E-F0BB-49D2-A077-8A44C747C760}"/>
                    </a:ext>
                  </a:extLst>
                </p:cNvPr>
                <p:cNvSpPr/>
                <p:nvPr/>
              </p:nvSpPr>
              <p:spPr>
                <a:xfrm>
                  <a:off x="4228219" y="6559116"/>
                  <a:ext cx="177623" cy="15296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2" name="矢印: 右 71">
                  <a:extLst>
                    <a:ext uri="{FF2B5EF4-FFF2-40B4-BE49-F238E27FC236}">
                      <a16:creationId xmlns:a16="http://schemas.microsoft.com/office/drawing/2014/main" id="{3E6CC4B1-8048-488C-B0E1-4F4CB9932C03}"/>
                    </a:ext>
                  </a:extLst>
                </p:cNvPr>
                <p:cNvSpPr/>
                <p:nvPr/>
              </p:nvSpPr>
              <p:spPr>
                <a:xfrm>
                  <a:off x="5222688" y="6563495"/>
                  <a:ext cx="177623" cy="15296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3" name="矢印: 右 72">
                  <a:extLst>
                    <a:ext uri="{FF2B5EF4-FFF2-40B4-BE49-F238E27FC236}">
                      <a16:creationId xmlns:a16="http://schemas.microsoft.com/office/drawing/2014/main" id="{D6CAF6F4-6C3E-43E1-AE83-6F1BFB0119AA}"/>
                    </a:ext>
                  </a:extLst>
                </p:cNvPr>
                <p:cNvSpPr/>
                <p:nvPr/>
              </p:nvSpPr>
              <p:spPr>
                <a:xfrm>
                  <a:off x="3205870" y="6553248"/>
                  <a:ext cx="177623" cy="15296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2" name="コネクタ: カギ線 61">
                <a:extLst>
                  <a:ext uri="{FF2B5EF4-FFF2-40B4-BE49-F238E27FC236}">
                    <a16:creationId xmlns:a16="http://schemas.microsoft.com/office/drawing/2014/main" id="{897BD104-0796-4CCD-9343-D53EB7727686}"/>
                  </a:ext>
                </a:extLst>
              </p:cNvPr>
              <p:cNvCxnSpPr>
                <a:cxnSpLocks/>
              </p:cNvCxnSpPr>
              <p:nvPr/>
            </p:nvCxnSpPr>
            <p:spPr>
              <a:xfrm rot="5400000">
                <a:off x="4130211" y="4714330"/>
                <a:ext cx="288000" cy="2952000"/>
              </a:xfrm>
              <a:prstGeom prst="bentConnector3">
                <a:avLst>
                  <a:gd name="adj1" fmla="val 47629"/>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46150191-11FC-471B-A600-745A1D068934}"/>
                </a:ext>
              </a:extLst>
            </p:cNvPr>
            <p:cNvGrpSpPr/>
            <p:nvPr/>
          </p:nvGrpSpPr>
          <p:grpSpPr>
            <a:xfrm>
              <a:off x="2169867" y="618670"/>
              <a:ext cx="4289827" cy="2299854"/>
              <a:chOff x="2104085" y="7219727"/>
              <a:chExt cx="4289827" cy="2299854"/>
            </a:xfrm>
          </p:grpSpPr>
          <p:pic>
            <p:nvPicPr>
              <p:cNvPr id="37" name="図 36" descr="ダイアグラム&#10;&#10;自動的に生成された説明">
                <a:extLst>
                  <a:ext uri="{FF2B5EF4-FFF2-40B4-BE49-F238E27FC236}">
                    <a16:creationId xmlns:a16="http://schemas.microsoft.com/office/drawing/2014/main" id="{08270E04-367E-4AC0-8171-7FCF522A620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299" t="79961" r="76395" b="5963"/>
              <a:stretch/>
            </p:blipFill>
            <p:spPr>
              <a:xfrm>
                <a:off x="5652459" y="8567720"/>
                <a:ext cx="523353" cy="381593"/>
              </a:xfrm>
              <a:prstGeom prst="rect">
                <a:avLst/>
              </a:prstGeom>
            </p:spPr>
          </p:pic>
          <p:pic>
            <p:nvPicPr>
              <p:cNvPr id="38" name="図 37" descr="ダイアグラム&#10;&#10;自動的に生成された説明">
                <a:extLst>
                  <a:ext uri="{FF2B5EF4-FFF2-40B4-BE49-F238E27FC236}">
                    <a16:creationId xmlns:a16="http://schemas.microsoft.com/office/drawing/2014/main" id="{6FA0D6D8-783A-4640-8C28-7B614DE199F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425" t="59047" r="71880" b="28761"/>
              <a:stretch/>
            </p:blipFill>
            <p:spPr>
              <a:xfrm>
                <a:off x="4597282" y="8587047"/>
                <a:ext cx="719978" cy="341606"/>
              </a:xfrm>
              <a:prstGeom prst="rect">
                <a:avLst/>
              </a:prstGeom>
            </p:spPr>
          </p:pic>
          <p:pic>
            <p:nvPicPr>
              <p:cNvPr id="39" name="図 38" descr="ダイアグラム&#10;&#10;自動的に生成された説明">
                <a:extLst>
                  <a:ext uri="{FF2B5EF4-FFF2-40B4-BE49-F238E27FC236}">
                    <a16:creationId xmlns:a16="http://schemas.microsoft.com/office/drawing/2014/main" id="{23D11B81-4477-4212-B254-6707F88D034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049" t="29478" r="74451" b="54786"/>
              <a:stretch/>
            </p:blipFill>
            <p:spPr>
              <a:xfrm>
                <a:off x="3460323" y="8564814"/>
                <a:ext cx="579637" cy="405398"/>
              </a:xfrm>
              <a:prstGeom prst="rect">
                <a:avLst/>
              </a:prstGeom>
            </p:spPr>
          </p:pic>
          <p:pic>
            <p:nvPicPr>
              <p:cNvPr id="40" name="図 39" descr="ダイアグラム&#10;&#10;自動的に生成された説明">
                <a:extLst>
                  <a:ext uri="{FF2B5EF4-FFF2-40B4-BE49-F238E27FC236}">
                    <a16:creationId xmlns:a16="http://schemas.microsoft.com/office/drawing/2014/main" id="{674B23D3-D08D-4F6F-91F3-3F554D8E5FA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709" t="2845" r="75708" b="82989"/>
              <a:stretch/>
            </p:blipFill>
            <p:spPr>
              <a:xfrm>
                <a:off x="2215566" y="8581671"/>
                <a:ext cx="596842" cy="431757"/>
              </a:xfrm>
              <a:prstGeom prst="rect">
                <a:avLst/>
              </a:prstGeom>
            </p:spPr>
          </p:pic>
          <p:pic>
            <p:nvPicPr>
              <p:cNvPr id="41" name="図 40" descr="ダイアグラム&#10;&#10;自動的に生成された説明">
                <a:extLst>
                  <a:ext uri="{FF2B5EF4-FFF2-40B4-BE49-F238E27FC236}">
                    <a16:creationId xmlns:a16="http://schemas.microsoft.com/office/drawing/2014/main" id="{7084C5F4-3481-4333-86D2-2227342103D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6799" t="68582" r="41165" b="12852"/>
              <a:stretch/>
            </p:blipFill>
            <p:spPr>
              <a:xfrm>
                <a:off x="5644106" y="7251597"/>
                <a:ext cx="545314" cy="459450"/>
              </a:xfrm>
              <a:prstGeom prst="rect">
                <a:avLst/>
              </a:prstGeom>
            </p:spPr>
          </p:pic>
          <p:pic>
            <p:nvPicPr>
              <p:cNvPr id="42" name="図 41" descr="ダイアグラム&#10;&#10;自動的に生成された説明">
                <a:extLst>
                  <a:ext uri="{FF2B5EF4-FFF2-40B4-BE49-F238E27FC236}">
                    <a16:creationId xmlns:a16="http://schemas.microsoft.com/office/drawing/2014/main" id="{F7AA0761-57ED-4E8C-8A17-10523270E17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7618" t="34468" r="40145" b="48726"/>
              <a:stretch/>
            </p:blipFill>
            <p:spPr>
              <a:xfrm>
                <a:off x="4548925" y="7233697"/>
                <a:ext cx="634450" cy="479488"/>
              </a:xfrm>
              <a:prstGeom prst="rect">
                <a:avLst/>
              </a:prstGeom>
            </p:spPr>
          </p:pic>
          <p:pic>
            <p:nvPicPr>
              <p:cNvPr id="43" name="図 42" descr="ダイアグラム&#10;&#10;自動的に生成された説明">
                <a:extLst>
                  <a:ext uri="{FF2B5EF4-FFF2-40B4-BE49-F238E27FC236}">
                    <a16:creationId xmlns:a16="http://schemas.microsoft.com/office/drawing/2014/main" id="{5078891B-2AF6-4BCD-8C0D-6C391C6FE80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9022" t="4494" r="40781" b="79888"/>
              <a:stretch/>
            </p:blipFill>
            <p:spPr>
              <a:xfrm>
                <a:off x="3365373" y="7225191"/>
                <a:ext cx="588670" cy="455184"/>
              </a:xfrm>
              <a:prstGeom prst="rect">
                <a:avLst/>
              </a:prstGeom>
            </p:spPr>
          </p:pic>
          <p:pic>
            <p:nvPicPr>
              <p:cNvPr id="44" name="図 43" descr="ダイアグラム&#10;&#10;自動的に生成された説明">
                <a:extLst>
                  <a:ext uri="{FF2B5EF4-FFF2-40B4-BE49-F238E27FC236}">
                    <a16:creationId xmlns:a16="http://schemas.microsoft.com/office/drawing/2014/main" id="{34132C47-2D89-4A53-9C28-4CF0BF16CC6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68778" t="18660" r="2893" b="46759"/>
              <a:stretch/>
            </p:blipFill>
            <p:spPr>
              <a:xfrm>
                <a:off x="2367089" y="7219727"/>
                <a:ext cx="532552" cy="650064"/>
              </a:xfrm>
              <a:prstGeom prst="rect">
                <a:avLst/>
              </a:prstGeom>
            </p:spPr>
          </p:pic>
          <p:cxnSp>
            <p:nvCxnSpPr>
              <p:cNvPr id="45" name="コネクタ: カギ線 44">
                <a:extLst>
                  <a:ext uri="{FF2B5EF4-FFF2-40B4-BE49-F238E27FC236}">
                    <a16:creationId xmlns:a16="http://schemas.microsoft.com/office/drawing/2014/main" id="{0E3B6ABC-F36F-4ADC-A028-7E507467222B}"/>
                  </a:ext>
                </a:extLst>
              </p:cNvPr>
              <p:cNvCxnSpPr>
                <a:cxnSpLocks/>
              </p:cNvCxnSpPr>
              <p:nvPr/>
            </p:nvCxnSpPr>
            <p:spPr>
              <a:xfrm rot="5400000">
                <a:off x="3968918" y="6867471"/>
                <a:ext cx="288000" cy="2988000"/>
              </a:xfrm>
              <a:prstGeom prst="bentConnector3">
                <a:avLst>
                  <a:gd name="adj1" fmla="val 47629"/>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DEC90060-5BD9-4579-A9A4-81D53518330D}"/>
                  </a:ext>
                </a:extLst>
              </p:cNvPr>
              <p:cNvSpPr txBox="1"/>
              <p:nvPr/>
            </p:nvSpPr>
            <p:spPr>
              <a:xfrm>
                <a:off x="2134915" y="7818395"/>
                <a:ext cx="957247" cy="507831"/>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①十分な量の消毒液を手のひらに取る。　　　　　　　　　　　　　　　　　　　　　　　　　　　　　　　　　　　　　　　　　　　　　　　　　　　　　　　　　　　　　　　　　　　　　　　　　　　　　　　　　　　　　　　　　　　　　　　　　　　　　　　　　　　　　　　　　　　　　　　　　　　　　　　　　　　　　　　　　　　　　　　　　　　　　　　　　　　　　　　　　　　　　　　　　　　　　　　　　　　　　　　　　　　　　　　　　　　　　　　　　　　　　　　　　　　　　　　　　　　　　　　　　　　　　　　　　　　　　　　　　　　　　　　　　　　　　　　　　　　　　　　　　　　　　　　　　　　　　　　　　　　　　　　　　　　　　　　　　　　　　　　　　　　　　　　　　　　　　　　　　　　　　　　　　　　　　　　　　　　　　　　　　　　　　　　　　　　　　　　　　　　　　　　　　　　　　　　　　　　　　　　　　　　　　</a:t>
                </a:r>
                <a:endParaRPr kumimoji="1" lang="en-US" altLang="ja-JP" sz="900" dirty="0">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11EBAF0F-9E71-411D-8B29-C5F9E72CF04A}"/>
                  </a:ext>
                </a:extLst>
              </p:cNvPr>
              <p:cNvSpPr txBox="1"/>
              <p:nvPr/>
            </p:nvSpPr>
            <p:spPr>
              <a:xfrm>
                <a:off x="3224060" y="7744677"/>
                <a:ext cx="900000" cy="369332"/>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②手のひらを擦り合わせる。</a:t>
                </a:r>
                <a:endParaRPr kumimoji="1" lang="en-US" altLang="ja-JP" sz="900"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123A87EE-AAA5-4173-8AF6-03744C3718E7}"/>
                  </a:ext>
                </a:extLst>
              </p:cNvPr>
              <p:cNvSpPr txBox="1"/>
              <p:nvPr/>
            </p:nvSpPr>
            <p:spPr>
              <a:xfrm>
                <a:off x="5431303" y="7735138"/>
                <a:ext cx="900000" cy="507831"/>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④手の甲をもう片方の手のひらで擦る。</a:t>
                </a:r>
                <a:endParaRPr kumimoji="1" lang="en-US" altLang="ja-JP" sz="900" dirty="0">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831300EB-7B2B-49EF-BDE4-5A3331F601BF}"/>
                  </a:ext>
                </a:extLst>
              </p:cNvPr>
              <p:cNvSpPr txBox="1"/>
              <p:nvPr/>
            </p:nvSpPr>
            <p:spPr>
              <a:xfrm>
                <a:off x="4324460" y="7735138"/>
                <a:ext cx="1094901" cy="507831"/>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③指先・指の背をもう片方の手で擦る（両手）。</a:t>
                </a:r>
                <a:endParaRPr kumimoji="1" lang="en-US" altLang="ja-JP" sz="900" dirty="0">
                  <a:latin typeface="メイリオ" panose="020B0604030504040204" pitchFamily="50" charset="-128"/>
                  <a:ea typeface="メイリオ" panose="020B0604030504040204" pitchFamily="50" charset="-128"/>
                </a:endParaRPr>
              </a:p>
            </p:txBody>
          </p:sp>
          <p:sp>
            <p:nvSpPr>
              <p:cNvPr id="50" name="テキスト ボックス 49">
                <a:extLst>
                  <a:ext uri="{FF2B5EF4-FFF2-40B4-BE49-F238E27FC236}">
                    <a16:creationId xmlns:a16="http://schemas.microsoft.com/office/drawing/2014/main" id="{62BBB5FA-291E-4A52-ACB5-F7204D929C4C}"/>
                  </a:ext>
                </a:extLst>
              </p:cNvPr>
              <p:cNvSpPr txBox="1"/>
              <p:nvPr/>
            </p:nvSpPr>
            <p:spPr>
              <a:xfrm>
                <a:off x="5493912" y="8989847"/>
                <a:ext cx="900000" cy="369332"/>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⑧乾くまで擦り込む。</a:t>
                </a:r>
              </a:p>
            </p:txBody>
          </p:sp>
          <p:sp>
            <p:nvSpPr>
              <p:cNvPr id="51" name="テキスト ボックス 50">
                <a:extLst>
                  <a:ext uri="{FF2B5EF4-FFF2-40B4-BE49-F238E27FC236}">
                    <a16:creationId xmlns:a16="http://schemas.microsoft.com/office/drawing/2014/main" id="{F33AF5F4-CA36-4D08-B975-46054EF7A803}"/>
                  </a:ext>
                </a:extLst>
              </p:cNvPr>
              <p:cNvSpPr txBox="1"/>
              <p:nvPr/>
            </p:nvSpPr>
            <p:spPr>
              <a:xfrm>
                <a:off x="4521301" y="8989847"/>
                <a:ext cx="900000" cy="369332"/>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⑦両手首まで丁寧に擦る。</a:t>
                </a:r>
              </a:p>
            </p:txBody>
          </p:sp>
          <p:sp>
            <p:nvSpPr>
              <p:cNvPr id="52" name="テキスト ボックス 51">
                <a:extLst>
                  <a:ext uri="{FF2B5EF4-FFF2-40B4-BE49-F238E27FC236}">
                    <a16:creationId xmlns:a16="http://schemas.microsoft.com/office/drawing/2014/main" id="{230B81D9-D97E-4527-BF96-55F5CD84D610}"/>
                  </a:ext>
                </a:extLst>
              </p:cNvPr>
              <p:cNvSpPr txBox="1"/>
              <p:nvPr/>
            </p:nvSpPr>
            <p:spPr>
              <a:xfrm>
                <a:off x="3249370" y="9011750"/>
                <a:ext cx="983143" cy="507831"/>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⑥親指をもう片方の手でねじり擦る（両手）。</a:t>
                </a:r>
              </a:p>
            </p:txBody>
          </p:sp>
          <p:sp>
            <p:nvSpPr>
              <p:cNvPr id="53" name="テキスト ボックス 52">
                <a:extLst>
                  <a:ext uri="{FF2B5EF4-FFF2-40B4-BE49-F238E27FC236}">
                    <a16:creationId xmlns:a16="http://schemas.microsoft.com/office/drawing/2014/main" id="{5FC0F8B0-18C1-49E5-B321-48EB2C0C8F2C}"/>
                  </a:ext>
                </a:extLst>
              </p:cNvPr>
              <p:cNvSpPr txBox="1"/>
              <p:nvPr/>
            </p:nvSpPr>
            <p:spPr>
              <a:xfrm>
                <a:off x="2104085" y="9052693"/>
                <a:ext cx="1119975" cy="369332"/>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⑤指を組んで両手の指の間を擦る。</a:t>
                </a:r>
              </a:p>
            </p:txBody>
          </p:sp>
          <p:sp>
            <p:nvSpPr>
              <p:cNvPr id="54" name="矢印: 右 53">
                <a:extLst>
                  <a:ext uri="{FF2B5EF4-FFF2-40B4-BE49-F238E27FC236}">
                    <a16:creationId xmlns:a16="http://schemas.microsoft.com/office/drawing/2014/main" id="{819665BE-109C-498B-A1AA-15586D7A0D09}"/>
                  </a:ext>
                </a:extLst>
              </p:cNvPr>
              <p:cNvSpPr/>
              <p:nvPr/>
            </p:nvSpPr>
            <p:spPr>
              <a:xfrm>
                <a:off x="3018909" y="7420052"/>
                <a:ext cx="177623" cy="15296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矢印: 右 54">
                <a:extLst>
                  <a:ext uri="{FF2B5EF4-FFF2-40B4-BE49-F238E27FC236}">
                    <a16:creationId xmlns:a16="http://schemas.microsoft.com/office/drawing/2014/main" id="{74E6B07C-70C9-4097-88DF-1A5321833CE6}"/>
                  </a:ext>
                </a:extLst>
              </p:cNvPr>
              <p:cNvSpPr/>
              <p:nvPr/>
            </p:nvSpPr>
            <p:spPr>
              <a:xfrm>
                <a:off x="4140110" y="7418409"/>
                <a:ext cx="177623" cy="15296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矢印: 右 55">
                <a:extLst>
                  <a:ext uri="{FF2B5EF4-FFF2-40B4-BE49-F238E27FC236}">
                    <a16:creationId xmlns:a16="http://schemas.microsoft.com/office/drawing/2014/main" id="{190A792A-0F41-41A6-976D-9A833A200B21}"/>
                  </a:ext>
                </a:extLst>
              </p:cNvPr>
              <p:cNvSpPr/>
              <p:nvPr/>
            </p:nvSpPr>
            <p:spPr>
              <a:xfrm>
                <a:off x="5285122" y="7420690"/>
                <a:ext cx="177623" cy="15296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矢印: 右 56">
                <a:extLst>
                  <a:ext uri="{FF2B5EF4-FFF2-40B4-BE49-F238E27FC236}">
                    <a16:creationId xmlns:a16="http://schemas.microsoft.com/office/drawing/2014/main" id="{13645D28-5F08-4100-B36F-D83E9E0C428B}"/>
                  </a:ext>
                </a:extLst>
              </p:cNvPr>
              <p:cNvSpPr/>
              <p:nvPr/>
            </p:nvSpPr>
            <p:spPr>
              <a:xfrm>
                <a:off x="3092162" y="8621419"/>
                <a:ext cx="177623" cy="15296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矢印: 右 57">
                <a:extLst>
                  <a:ext uri="{FF2B5EF4-FFF2-40B4-BE49-F238E27FC236}">
                    <a16:creationId xmlns:a16="http://schemas.microsoft.com/office/drawing/2014/main" id="{6EC5F686-5A61-41FE-9640-853B243B500E}"/>
                  </a:ext>
                </a:extLst>
              </p:cNvPr>
              <p:cNvSpPr/>
              <p:nvPr/>
            </p:nvSpPr>
            <p:spPr>
              <a:xfrm>
                <a:off x="4277003" y="8619228"/>
                <a:ext cx="177623" cy="15296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矢印: 右 58">
                <a:extLst>
                  <a:ext uri="{FF2B5EF4-FFF2-40B4-BE49-F238E27FC236}">
                    <a16:creationId xmlns:a16="http://schemas.microsoft.com/office/drawing/2014/main" id="{656D062F-DE79-443D-B428-7A90133B5A1F}"/>
                  </a:ext>
                </a:extLst>
              </p:cNvPr>
              <p:cNvSpPr/>
              <p:nvPr/>
            </p:nvSpPr>
            <p:spPr>
              <a:xfrm>
                <a:off x="5375037" y="8640262"/>
                <a:ext cx="177623" cy="15296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8" name="テキスト ボックス 17">
            <a:extLst>
              <a:ext uri="{FF2B5EF4-FFF2-40B4-BE49-F238E27FC236}">
                <a16:creationId xmlns:a16="http://schemas.microsoft.com/office/drawing/2014/main" id="{72229205-82D3-454C-B070-5187142B1647}"/>
              </a:ext>
            </a:extLst>
          </p:cNvPr>
          <p:cNvSpPr txBox="1"/>
          <p:nvPr/>
        </p:nvSpPr>
        <p:spPr>
          <a:xfrm>
            <a:off x="465404" y="394530"/>
            <a:ext cx="2983116" cy="261610"/>
          </a:xfrm>
          <a:prstGeom prst="rect">
            <a:avLst/>
          </a:prstGeom>
          <a:noFill/>
        </p:spPr>
        <p:txBody>
          <a:bodyPr wrap="square" rtlCol="0">
            <a:spAutoFit/>
          </a:bodyPr>
          <a:lstStyle/>
          <a:p>
            <a:r>
              <a:rPr kumimoji="1" lang="en-US" altLang="ja-JP" sz="1100" dirty="0">
                <a:latin typeface="メイリオ" panose="020B0604030504040204" pitchFamily="50" charset="-128"/>
                <a:ea typeface="メイリオ" panose="020B0604030504040204" pitchFamily="50" charset="-128"/>
              </a:rPr>
              <a:t>(3)</a:t>
            </a:r>
            <a:r>
              <a:rPr kumimoji="1" lang="ja-JP" altLang="en-US" sz="1100" dirty="0">
                <a:latin typeface="メイリオ" panose="020B0604030504040204" pitchFamily="50" charset="-128"/>
                <a:ea typeface="メイリオ" panose="020B0604030504040204" pitchFamily="50" charset="-128"/>
              </a:rPr>
              <a:t>手指衛生の方法と選択基準</a:t>
            </a:r>
          </a:p>
        </p:txBody>
      </p:sp>
      <p:grpSp>
        <p:nvGrpSpPr>
          <p:cNvPr id="25" name="グループ化 24">
            <a:extLst>
              <a:ext uri="{FF2B5EF4-FFF2-40B4-BE49-F238E27FC236}">
                <a16:creationId xmlns:a16="http://schemas.microsoft.com/office/drawing/2014/main" id="{ACE839D6-B19E-474A-9029-AFD1A91FC94E}"/>
              </a:ext>
            </a:extLst>
          </p:cNvPr>
          <p:cNvGrpSpPr/>
          <p:nvPr/>
        </p:nvGrpSpPr>
        <p:grpSpPr>
          <a:xfrm>
            <a:off x="428625" y="6979141"/>
            <a:ext cx="6030233" cy="2600933"/>
            <a:chOff x="472167" y="6921991"/>
            <a:chExt cx="6030233" cy="2600933"/>
          </a:xfrm>
        </p:grpSpPr>
        <p:sp>
          <p:nvSpPr>
            <p:cNvPr id="23" name="四角形: 角を丸くする 22">
              <a:extLst>
                <a:ext uri="{FF2B5EF4-FFF2-40B4-BE49-F238E27FC236}">
                  <a16:creationId xmlns:a16="http://schemas.microsoft.com/office/drawing/2014/main" id="{1C3A6B64-39E3-4317-B2B5-52091693773F}"/>
                </a:ext>
              </a:extLst>
            </p:cNvPr>
            <p:cNvSpPr/>
            <p:nvPr/>
          </p:nvSpPr>
          <p:spPr>
            <a:xfrm>
              <a:off x="472167" y="6921991"/>
              <a:ext cx="6030233" cy="2600933"/>
            </a:xfrm>
            <a:prstGeom prst="roundRect">
              <a:avLst/>
            </a:prstGeom>
            <a:ln w="28575" cmpd="tri"/>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D585A1B3-A90C-4DE1-BEA8-26ABBB1E7D32}"/>
                </a:ext>
              </a:extLst>
            </p:cNvPr>
            <p:cNvSpPr txBox="1"/>
            <p:nvPr/>
          </p:nvSpPr>
          <p:spPr>
            <a:xfrm>
              <a:off x="2308634" y="7044356"/>
              <a:ext cx="2086636" cy="261610"/>
            </a:xfrm>
            <a:prstGeom prst="rect">
              <a:avLst/>
            </a:prstGeom>
            <a:solidFill>
              <a:schemeClr val="bg1"/>
            </a:solidFill>
            <a:ln>
              <a:noFill/>
            </a:ln>
          </p:spPr>
          <p:txBody>
            <a:bodyPr wrap="square" rtlCol="0" anchor="ctr" anchorCtr="0">
              <a:spAutoFit/>
            </a:bodyPr>
            <a:lstStyle/>
            <a:p>
              <a:pPr algn="ctr"/>
              <a:r>
                <a:rPr kumimoji="1" lang="ja-JP" altLang="en-US" sz="1100" b="1" dirty="0">
                  <a:solidFill>
                    <a:schemeClr val="accent1"/>
                  </a:solidFill>
                  <a:latin typeface="メイリオ" panose="020B0604030504040204" pitchFamily="50" charset="-128"/>
                  <a:ea typeface="メイリオ" panose="020B0604030504040204" pitchFamily="50" charset="-128"/>
                </a:rPr>
                <a:t>洗い残しの多い場所</a:t>
              </a:r>
            </a:p>
          </p:txBody>
        </p:sp>
        <p:grpSp>
          <p:nvGrpSpPr>
            <p:cNvPr id="22" name="グループ化 21">
              <a:extLst>
                <a:ext uri="{FF2B5EF4-FFF2-40B4-BE49-F238E27FC236}">
                  <a16:creationId xmlns:a16="http://schemas.microsoft.com/office/drawing/2014/main" id="{66FE4024-E65D-4478-879A-1C39A8F6423C}"/>
                </a:ext>
              </a:extLst>
            </p:cNvPr>
            <p:cNvGrpSpPr/>
            <p:nvPr/>
          </p:nvGrpSpPr>
          <p:grpSpPr>
            <a:xfrm>
              <a:off x="1675986" y="7305464"/>
              <a:ext cx="3976763" cy="1440412"/>
              <a:chOff x="1675986" y="7305464"/>
              <a:chExt cx="3976763" cy="1440412"/>
            </a:xfrm>
          </p:grpSpPr>
          <p:sp>
            <p:nvSpPr>
              <p:cNvPr id="8" name="吹き出し: 線 7">
                <a:extLst>
                  <a:ext uri="{FF2B5EF4-FFF2-40B4-BE49-F238E27FC236}">
                    <a16:creationId xmlns:a16="http://schemas.microsoft.com/office/drawing/2014/main" id="{BE0A9FB8-3702-4361-9DEB-5D764FC4E2C8}"/>
                  </a:ext>
                </a:extLst>
              </p:cNvPr>
              <p:cNvSpPr/>
              <p:nvPr/>
            </p:nvSpPr>
            <p:spPr>
              <a:xfrm>
                <a:off x="4419783" y="7346213"/>
                <a:ext cx="1232966" cy="216000"/>
              </a:xfrm>
              <a:prstGeom prst="borderCallout1">
                <a:avLst>
                  <a:gd name="adj1" fmla="val 20181"/>
                  <a:gd name="adj2" fmla="val 288"/>
                  <a:gd name="adj3" fmla="val 116729"/>
                  <a:gd name="adj4" fmla="val -364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指の間・指の付け根</a:t>
                </a:r>
              </a:p>
            </p:txBody>
          </p:sp>
          <p:sp>
            <p:nvSpPr>
              <p:cNvPr id="9" name="吹き出し: 線 8">
                <a:extLst>
                  <a:ext uri="{FF2B5EF4-FFF2-40B4-BE49-F238E27FC236}">
                    <a16:creationId xmlns:a16="http://schemas.microsoft.com/office/drawing/2014/main" id="{0F5799A3-FF36-4F6F-9514-0780BF0FDC7C}"/>
                  </a:ext>
                </a:extLst>
              </p:cNvPr>
              <p:cNvSpPr/>
              <p:nvPr/>
            </p:nvSpPr>
            <p:spPr>
              <a:xfrm flipH="1">
                <a:off x="1675986" y="7305464"/>
                <a:ext cx="464861" cy="215014"/>
              </a:xfrm>
              <a:prstGeom prst="borderCallout1">
                <a:avLst>
                  <a:gd name="adj1" fmla="val 20181"/>
                  <a:gd name="adj2" fmla="val 288"/>
                  <a:gd name="adj3" fmla="val 56260"/>
                  <a:gd name="adj4" fmla="val -8009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60"/>
                  </a:lnSpc>
                </a:pPr>
                <a:r>
                  <a:rPr kumimoji="1" lang="ja-JP" altLang="en-US" sz="900" dirty="0">
                    <a:solidFill>
                      <a:schemeClr val="tx1"/>
                    </a:solidFill>
                    <a:latin typeface="メイリオ" panose="020B0604030504040204" pitchFamily="50" charset="-128"/>
                    <a:ea typeface="メイリオ" panose="020B0604030504040204" pitchFamily="50" charset="-128"/>
                  </a:rPr>
                  <a:t>指先</a:t>
                </a:r>
              </a:p>
            </p:txBody>
          </p:sp>
          <p:grpSp>
            <p:nvGrpSpPr>
              <p:cNvPr id="24" name="グループ化 23">
                <a:extLst>
                  <a:ext uri="{FF2B5EF4-FFF2-40B4-BE49-F238E27FC236}">
                    <a16:creationId xmlns:a16="http://schemas.microsoft.com/office/drawing/2014/main" id="{E02BAF27-2D9C-48B1-BF48-61EAB3D374A2}"/>
                  </a:ext>
                </a:extLst>
              </p:cNvPr>
              <p:cNvGrpSpPr/>
              <p:nvPr/>
            </p:nvGrpSpPr>
            <p:grpSpPr>
              <a:xfrm>
                <a:off x="2332458" y="7393618"/>
                <a:ext cx="1936109" cy="1281855"/>
                <a:chOff x="2429685" y="1115118"/>
                <a:chExt cx="2518916" cy="1667717"/>
              </a:xfrm>
            </p:grpSpPr>
            <p:pic>
              <p:nvPicPr>
                <p:cNvPr id="2" name="図 1">
                  <a:extLst>
                    <a:ext uri="{FF2B5EF4-FFF2-40B4-BE49-F238E27FC236}">
                      <a16:creationId xmlns:a16="http://schemas.microsoft.com/office/drawing/2014/main" id="{1538EEE4-FCB2-433F-9B37-B34EA2F95FF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35123" y="1115118"/>
                  <a:ext cx="2513478" cy="1648423"/>
                </a:xfrm>
                <a:prstGeom prst="rect">
                  <a:avLst/>
                </a:prstGeom>
              </p:spPr>
            </p:pic>
            <p:sp>
              <p:nvSpPr>
                <p:cNvPr id="5" name="楕円 4">
                  <a:extLst>
                    <a:ext uri="{FF2B5EF4-FFF2-40B4-BE49-F238E27FC236}">
                      <a16:creationId xmlns:a16="http://schemas.microsoft.com/office/drawing/2014/main" id="{6C71D072-0F20-4A5D-B878-1639EC3828C8}"/>
                    </a:ext>
                  </a:extLst>
                </p:cNvPr>
                <p:cNvSpPr/>
                <p:nvPr/>
              </p:nvSpPr>
              <p:spPr>
                <a:xfrm rot="20453760">
                  <a:off x="3657348" y="1582306"/>
                  <a:ext cx="1043339"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BB6C18D8-4895-4128-927E-2F49A2915D74}"/>
                    </a:ext>
                  </a:extLst>
                </p:cNvPr>
                <p:cNvSpPr/>
                <p:nvPr/>
              </p:nvSpPr>
              <p:spPr>
                <a:xfrm rot="965510">
                  <a:off x="2650567" y="1160240"/>
                  <a:ext cx="1181100" cy="3484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C83C9F0E-3F2A-4DEB-93F0-C845574E46E0}"/>
                    </a:ext>
                  </a:extLst>
                </p:cNvPr>
                <p:cNvSpPr/>
                <p:nvPr/>
              </p:nvSpPr>
              <p:spPr>
                <a:xfrm rot="20453760">
                  <a:off x="2429685" y="1617404"/>
                  <a:ext cx="360362" cy="7070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5F3954D9-02C1-4A3F-BB5D-2DF9B4EB790B}"/>
                    </a:ext>
                  </a:extLst>
                </p:cNvPr>
                <p:cNvSpPr/>
                <p:nvPr/>
              </p:nvSpPr>
              <p:spPr>
                <a:xfrm rot="965510">
                  <a:off x="2783906" y="1740113"/>
                  <a:ext cx="796824" cy="5317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55A8117E-4D89-47C1-A067-CCCBE15DA49F}"/>
                    </a:ext>
                  </a:extLst>
                </p:cNvPr>
                <p:cNvSpPr/>
                <p:nvPr/>
              </p:nvSpPr>
              <p:spPr>
                <a:xfrm>
                  <a:off x="3909363" y="1880736"/>
                  <a:ext cx="796824" cy="5257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A684BC7A-6B5A-43DE-89A5-3F09629E1C2B}"/>
                    </a:ext>
                  </a:extLst>
                </p:cNvPr>
                <p:cNvSpPr/>
                <p:nvPr/>
              </p:nvSpPr>
              <p:spPr>
                <a:xfrm>
                  <a:off x="2771117" y="2433340"/>
                  <a:ext cx="650146" cy="349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吹き出し: 線 13">
                <a:extLst>
                  <a:ext uri="{FF2B5EF4-FFF2-40B4-BE49-F238E27FC236}">
                    <a16:creationId xmlns:a16="http://schemas.microsoft.com/office/drawing/2014/main" id="{18817187-B0EB-4228-BD85-CB08AC32E8A0}"/>
                  </a:ext>
                </a:extLst>
              </p:cNvPr>
              <p:cNvSpPr/>
              <p:nvPr/>
            </p:nvSpPr>
            <p:spPr>
              <a:xfrm>
                <a:off x="4421050" y="7925896"/>
                <a:ext cx="910002" cy="216000"/>
              </a:xfrm>
              <a:prstGeom prst="borderCallout1">
                <a:avLst>
                  <a:gd name="adj1" fmla="val 20181"/>
                  <a:gd name="adj2" fmla="val 288"/>
                  <a:gd name="adj3" fmla="val 49300"/>
                  <a:gd name="adj4" fmla="val -6075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kumimoji="1" lang="ja-JP" altLang="en-US" sz="900" dirty="0">
                    <a:solidFill>
                      <a:schemeClr val="tx1"/>
                    </a:solidFill>
                    <a:latin typeface="メイリオ" panose="020B0604030504040204" pitchFamily="50" charset="-128"/>
                    <a:ea typeface="メイリオ" panose="020B0604030504040204" pitchFamily="50" charset="-128"/>
                  </a:rPr>
                  <a:t>手の平のしわ</a:t>
                </a:r>
              </a:p>
            </p:txBody>
          </p:sp>
          <p:sp>
            <p:nvSpPr>
              <p:cNvPr id="16" name="吹き出し: 線 15">
                <a:extLst>
                  <a:ext uri="{FF2B5EF4-FFF2-40B4-BE49-F238E27FC236}">
                    <a16:creationId xmlns:a16="http://schemas.microsoft.com/office/drawing/2014/main" id="{A4EA92E1-4CBE-4B7D-9A95-186856A5857B}"/>
                  </a:ext>
                </a:extLst>
              </p:cNvPr>
              <p:cNvSpPr/>
              <p:nvPr/>
            </p:nvSpPr>
            <p:spPr>
              <a:xfrm>
                <a:off x="4433017" y="8529876"/>
                <a:ext cx="716201" cy="216000"/>
              </a:xfrm>
              <a:prstGeom prst="borderCallout1">
                <a:avLst>
                  <a:gd name="adj1" fmla="val 20181"/>
                  <a:gd name="adj2" fmla="val 288"/>
                  <a:gd name="adj3" fmla="val -118172"/>
                  <a:gd name="adj4" fmla="val -18731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手の甲</a:t>
                </a:r>
              </a:p>
            </p:txBody>
          </p:sp>
        </p:grpSp>
        <p:sp>
          <p:nvSpPr>
            <p:cNvPr id="19" name="テキスト ボックス 18">
              <a:extLst>
                <a:ext uri="{FF2B5EF4-FFF2-40B4-BE49-F238E27FC236}">
                  <a16:creationId xmlns:a16="http://schemas.microsoft.com/office/drawing/2014/main" id="{F6CEA031-BF9E-439E-853A-53C39ED41F22}"/>
                </a:ext>
              </a:extLst>
            </p:cNvPr>
            <p:cNvSpPr txBox="1"/>
            <p:nvPr/>
          </p:nvSpPr>
          <p:spPr>
            <a:xfrm>
              <a:off x="775003" y="8769657"/>
              <a:ext cx="5575833" cy="698909"/>
            </a:xfrm>
            <a:prstGeom prst="rect">
              <a:avLst/>
            </a:prstGeom>
            <a:noFill/>
          </p:spPr>
          <p:txBody>
            <a:bodyPr wrap="square" rtlCol="0">
              <a:spAutoFit/>
            </a:bodyPr>
            <a:lstStyle/>
            <a:p>
              <a:pPr>
                <a:lnSpc>
                  <a:spcPts val="1560"/>
                </a:lnSpc>
              </a:pPr>
              <a:r>
                <a:rPr kumimoji="1" lang="ja-JP" altLang="en-US" sz="1000" dirty="0">
                  <a:latin typeface="メイリオ" panose="020B0604030504040204" pitchFamily="50" charset="-128"/>
                  <a:ea typeface="メイリオ" panose="020B0604030504040204" pitchFamily="50" charset="-128"/>
                </a:rPr>
                <a:t>患者のケアに入るとき、個人防護具をつけるとき、何かをするときは指先から作業に入る。手洗いも、手指消毒もポイントは同じ。</a:t>
              </a:r>
              <a:endParaRPr kumimoji="1" lang="en-US" altLang="ja-JP" sz="1000" dirty="0">
                <a:latin typeface="メイリオ" panose="020B0604030504040204" pitchFamily="50" charset="-128"/>
                <a:ea typeface="メイリオ" panose="020B0604030504040204" pitchFamily="50" charset="-128"/>
              </a:endParaRPr>
            </a:p>
            <a:p>
              <a:pPr algn="ctr">
                <a:lnSpc>
                  <a:spcPts val="1560"/>
                </a:lnSpc>
              </a:pPr>
              <a:r>
                <a:rPr kumimoji="1" lang="ja-JP" altLang="en-US" sz="1100" b="1" dirty="0">
                  <a:solidFill>
                    <a:srgbClr val="FF0000"/>
                  </a:solidFill>
                  <a:latin typeface="メイリオ" panose="020B0604030504040204" pitchFamily="50" charset="-128"/>
                  <a:ea typeface="メイリオ" panose="020B0604030504040204" pitchFamily="50" charset="-128"/>
                </a:rPr>
                <a:t>指先、指の間、親指、手首を忘れない！</a:t>
              </a:r>
            </a:p>
          </p:txBody>
        </p:sp>
      </p:grpSp>
      <p:sp>
        <p:nvSpPr>
          <p:cNvPr id="21" name="テキスト ボックス 20">
            <a:extLst>
              <a:ext uri="{FF2B5EF4-FFF2-40B4-BE49-F238E27FC236}">
                <a16:creationId xmlns:a16="http://schemas.microsoft.com/office/drawing/2014/main" id="{3EB01A7A-5E35-4D8E-88C0-A55384EC1FE9}"/>
              </a:ext>
            </a:extLst>
          </p:cNvPr>
          <p:cNvSpPr txBox="1"/>
          <p:nvPr/>
        </p:nvSpPr>
        <p:spPr>
          <a:xfrm>
            <a:off x="566200" y="5149390"/>
            <a:ext cx="5874214" cy="1720984"/>
          </a:xfrm>
          <a:prstGeom prst="rect">
            <a:avLst/>
          </a:prstGeom>
          <a:noFill/>
        </p:spPr>
        <p:txBody>
          <a:bodyPr wrap="square" rtlCol="0">
            <a:spAutoFit/>
          </a:bodyPr>
          <a:lstStyle/>
          <a:p>
            <a:pPr>
              <a:lnSpc>
                <a:spcPts val="1560"/>
              </a:lnSpc>
            </a:pPr>
            <a:r>
              <a:rPr kumimoji="1" lang="ja-JP" altLang="en-US" sz="1050" b="1" dirty="0">
                <a:latin typeface="メイリオ" panose="020B0604030504040204" pitchFamily="50" charset="-128"/>
                <a:ea typeface="メイリオ" panose="020B0604030504040204" pitchFamily="50" charset="-128"/>
              </a:rPr>
              <a:t>＜手指消毒＞</a:t>
            </a:r>
            <a:endParaRPr kumimoji="1" lang="en-US" altLang="ja-JP" sz="1050" b="1"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石けんに比べて一過性細菌の殺滅に有効。</a:t>
            </a:r>
            <a:endParaRPr kumimoji="1" lang="en-US" altLang="ja-JP" sz="1000"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手指の細菌数を迅速に減少させる。</a:t>
            </a:r>
            <a:endParaRPr kumimoji="1" lang="en-US" altLang="ja-JP" sz="1000"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手洗いに比べ、手荒れを起こす可能性が低い。</a:t>
            </a:r>
            <a:endParaRPr kumimoji="1" lang="en-US" altLang="ja-JP" sz="1000"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手洗い用シンクよりもアクセスがよい。</a:t>
            </a:r>
            <a:endParaRPr kumimoji="1" lang="en-US" altLang="ja-JP" sz="1000" dirty="0">
              <a:latin typeface="メイリオ" panose="020B0604030504040204" pitchFamily="50" charset="-128"/>
              <a:ea typeface="メイリオ" panose="020B0604030504040204" pitchFamily="50" charset="-128"/>
            </a:endParaRPr>
          </a:p>
          <a:p>
            <a:pPr>
              <a:lnSpc>
                <a:spcPts val="1560"/>
              </a:lnSpc>
            </a:pPr>
            <a:r>
              <a:rPr kumimoji="1" lang="ja-JP" altLang="en-US" sz="1050" b="1" dirty="0">
                <a:latin typeface="メイリオ" panose="020B0604030504040204" pitchFamily="50" charset="-128"/>
                <a:ea typeface="メイリオ" panose="020B0604030504040204" pitchFamily="50" charset="-128"/>
              </a:rPr>
              <a:t>＜手洗い＞</a:t>
            </a:r>
            <a:endParaRPr kumimoji="1" lang="en-US" altLang="ja-JP" sz="1050" b="1" dirty="0">
              <a:latin typeface="メイリオ" panose="020B0604030504040204" pitchFamily="50" charset="-128"/>
              <a:ea typeface="メイリオ" panose="020B0604030504040204" pitchFamily="50" charset="-128"/>
            </a:endParaRPr>
          </a:p>
          <a:p>
            <a:pPr marL="285750" indent="-285750">
              <a:lnSpc>
                <a:spcPts val="1560"/>
              </a:lnSpc>
              <a:buFont typeface="Wingdings" panose="05000000000000000000" pitchFamily="2" charset="2"/>
              <a:buChar char="l"/>
            </a:pPr>
            <a:r>
              <a:rPr kumimoji="1" lang="ja-JP" altLang="en-US" sz="1000" dirty="0">
                <a:latin typeface="メイリオ" panose="020B0604030504040204" pitchFamily="50" charset="-128"/>
                <a:ea typeface="メイリオ" panose="020B0604030504040204" pitchFamily="50" charset="-128"/>
              </a:rPr>
              <a:t>アルコールに抵抗性がある病原体（クロストリディオイデス・ディフィシルやノロウイルス）による感染症が疑われる患者と周囲環境に触れたあとは、手指消毒より有効。　　</a:t>
            </a:r>
          </a:p>
        </p:txBody>
      </p:sp>
      <p:pic>
        <p:nvPicPr>
          <p:cNvPr id="85" name="図 84" descr="グラフィカル ユーザー インターフェイス, アプリケーション&#10;&#10;自動的に生成された説明">
            <a:extLst>
              <a:ext uri="{FF2B5EF4-FFF2-40B4-BE49-F238E27FC236}">
                <a16:creationId xmlns:a16="http://schemas.microsoft.com/office/drawing/2014/main" id="{49C2EB55-7F92-4D80-976F-393F140E12D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25323" y="6889424"/>
            <a:ext cx="834465" cy="756000"/>
          </a:xfrm>
          <a:prstGeom prst="rect">
            <a:avLst/>
          </a:prstGeom>
        </p:spPr>
      </p:pic>
      <p:sp>
        <p:nvSpPr>
          <p:cNvPr id="17" name="スライド番号プレースホルダー 16">
            <a:extLst>
              <a:ext uri="{FF2B5EF4-FFF2-40B4-BE49-F238E27FC236}">
                <a16:creationId xmlns:a16="http://schemas.microsoft.com/office/drawing/2014/main" id="{92C4936A-6343-43AE-A31F-2F8BBFB18EB8}"/>
              </a:ext>
            </a:extLst>
          </p:cNvPr>
          <p:cNvSpPr>
            <a:spLocks noGrp="1"/>
          </p:cNvSpPr>
          <p:nvPr>
            <p:ph type="sldNum" sz="quarter" idx="12"/>
          </p:nvPr>
        </p:nvSpPr>
        <p:spPr/>
        <p:txBody>
          <a:bodyPr/>
          <a:lstStyle/>
          <a:p>
            <a:fld id="{698D96D4-A717-436E-8A31-61B20D5A5D02}" type="slidenum">
              <a:rPr kumimoji="1" lang="ja-JP" altLang="en-US" smtClean="0"/>
              <a:t>8</a:t>
            </a:fld>
            <a:endParaRPr kumimoji="1" lang="ja-JP" altLang="en-US"/>
          </a:p>
        </p:txBody>
      </p:sp>
      <p:sp>
        <p:nvSpPr>
          <p:cNvPr id="94" name="吹き出し: 線 93">
            <a:extLst>
              <a:ext uri="{FF2B5EF4-FFF2-40B4-BE49-F238E27FC236}">
                <a16:creationId xmlns:a16="http://schemas.microsoft.com/office/drawing/2014/main" id="{CD36730B-A1EB-4E58-9661-2B8771E3845C}"/>
              </a:ext>
            </a:extLst>
          </p:cNvPr>
          <p:cNvSpPr/>
          <p:nvPr/>
        </p:nvSpPr>
        <p:spPr>
          <a:xfrm flipH="1">
            <a:off x="1437183" y="7806478"/>
            <a:ext cx="464861" cy="215014"/>
          </a:xfrm>
          <a:prstGeom prst="borderCallout1">
            <a:avLst>
              <a:gd name="adj1" fmla="val 20181"/>
              <a:gd name="adj2" fmla="val 288"/>
              <a:gd name="adj3" fmla="val 56260"/>
              <a:gd name="adj4" fmla="val -8009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60"/>
              </a:lnSpc>
            </a:pPr>
            <a:r>
              <a:rPr kumimoji="1" lang="ja-JP" altLang="en-US" sz="900" dirty="0">
                <a:solidFill>
                  <a:schemeClr val="tx1"/>
                </a:solidFill>
                <a:latin typeface="メイリオ" panose="020B0604030504040204" pitchFamily="50" charset="-128"/>
                <a:ea typeface="メイリオ" panose="020B0604030504040204" pitchFamily="50" charset="-128"/>
              </a:rPr>
              <a:t>親指</a:t>
            </a:r>
          </a:p>
        </p:txBody>
      </p:sp>
      <p:sp>
        <p:nvSpPr>
          <p:cNvPr id="95" name="吹き出し: 線 94">
            <a:extLst>
              <a:ext uri="{FF2B5EF4-FFF2-40B4-BE49-F238E27FC236}">
                <a16:creationId xmlns:a16="http://schemas.microsoft.com/office/drawing/2014/main" id="{8371A562-D114-421E-A67B-D4083A5DAED6}"/>
              </a:ext>
            </a:extLst>
          </p:cNvPr>
          <p:cNvSpPr/>
          <p:nvPr/>
        </p:nvSpPr>
        <p:spPr>
          <a:xfrm flipH="1">
            <a:off x="1622098" y="8411518"/>
            <a:ext cx="464861" cy="215014"/>
          </a:xfrm>
          <a:prstGeom prst="borderCallout1">
            <a:avLst>
              <a:gd name="adj1" fmla="val 20181"/>
              <a:gd name="adj2" fmla="val 288"/>
              <a:gd name="adj3" fmla="val 82840"/>
              <a:gd name="adj4" fmla="val -985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60"/>
              </a:lnSpc>
            </a:pPr>
            <a:r>
              <a:rPr kumimoji="1" lang="ja-JP" altLang="en-US" sz="900" dirty="0">
                <a:solidFill>
                  <a:schemeClr val="tx1"/>
                </a:solidFill>
                <a:latin typeface="メイリオ" panose="020B0604030504040204" pitchFamily="50" charset="-128"/>
                <a:ea typeface="メイリオ" panose="020B0604030504040204" pitchFamily="50" charset="-128"/>
              </a:rPr>
              <a:t>手首</a:t>
            </a:r>
          </a:p>
        </p:txBody>
      </p:sp>
    </p:spTree>
    <p:extLst>
      <p:ext uri="{BB962C8B-B14F-4D97-AF65-F5344CB8AC3E}">
        <p14:creationId xmlns:p14="http://schemas.microsoft.com/office/powerpoint/2010/main" val="4195282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0978C77-6407-4AAD-9753-939EC28B1BA7}"/>
              </a:ext>
            </a:extLst>
          </p:cNvPr>
          <p:cNvSpPr txBox="1"/>
          <p:nvPr/>
        </p:nvSpPr>
        <p:spPr>
          <a:xfrm>
            <a:off x="376012" y="6406162"/>
            <a:ext cx="3690878" cy="261610"/>
          </a:xfrm>
          <a:prstGeom prst="rect">
            <a:avLst/>
          </a:prstGeom>
          <a:noFill/>
        </p:spPr>
        <p:txBody>
          <a:bodyPr wrap="square">
            <a:spAutoFit/>
          </a:bodyPr>
          <a:lstStyle/>
          <a:p>
            <a:pPr algn="just"/>
            <a:r>
              <a:rPr lang="ja-JP" altLang="en-US" sz="1100" kern="100" dirty="0">
                <a:latin typeface="メイリオ" panose="020B0604030504040204" pitchFamily="50" charset="-128"/>
                <a:ea typeface="メイリオ" panose="020B0604030504040204" pitchFamily="50" charset="-128"/>
                <a:cs typeface="Times New Roman" panose="02020603050405020304" pitchFamily="18" charset="0"/>
              </a:rPr>
              <a:t>（２）標準予防策</a:t>
            </a:r>
            <a:r>
              <a:rPr lang="ja-JP" altLang="ja-JP" sz="1100" kern="100" dirty="0">
                <a:latin typeface="メイリオ" panose="020B0604030504040204" pitchFamily="50" charset="-128"/>
                <a:ea typeface="メイリオ" panose="020B0604030504040204" pitchFamily="50" charset="-128"/>
                <a:cs typeface="Times New Roman" panose="02020603050405020304" pitchFamily="18" charset="0"/>
              </a:rPr>
              <a:t>における</a:t>
            </a:r>
            <a:r>
              <a:rPr lang="ja-JP" altLang="en-US" sz="1100" kern="100" dirty="0">
                <a:latin typeface="メイリオ" panose="020B0604030504040204" pitchFamily="50" charset="-128"/>
                <a:ea typeface="メイリオ" panose="020B0604030504040204" pitchFamily="50" charset="-128"/>
                <a:cs typeface="Times New Roman" panose="02020603050405020304" pitchFamily="18" charset="0"/>
              </a:rPr>
              <a:t>ケア場面別の</a:t>
            </a:r>
            <a:r>
              <a:rPr lang="en-US" altLang="ja-JP" sz="1100" kern="100" dirty="0">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100" kern="100" dirty="0">
                <a:latin typeface="メイリオ" panose="020B0604030504040204" pitchFamily="50" charset="-128"/>
                <a:ea typeface="メイリオ" panose="020B0604030504040204" pitchFamily="50" charset="-128"/>
                <a:cs typeface="Times New Roman" panose="02020603050405020304" pitchFamily="18" charset="0"/>
              </a:rPr>
              <a:t>選択例</a:t>
            </a:r>
            <a:endParaRPr lang="ja-JP" altLang="ja-JP" sz="11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8" name="グループ化 7">
            <a:extLst>
              <a:ext uri="{FF2B5EF4-FFF2-40B4-BE49-F238E27FC236}">
                <a16:creationId xmlns:a16="http://schemas.microsoft.com/office/drawing/2014/main" id="{71A030C6-74AB-41B6-AD6F-994075D3C743}"/>
              </a:ext>
            </a:extLst>
          </p:cNvPr>
          <p:cNvGrpSpPr/>
          <p:nvPr/>
        </p:nvGrpSpPr>
        <p:grpSpPr>
          <a:xfrm>
            <a:off x="574950" y="1890543"/>
            <a:ext cx="6473550" cy="4261068"/>
            <a:chOff x="1112652" y="3794714"/>
            <a:chExt cx="5809408" cy="4129340"/>
          </a:xfrm>
        </p:grpSpPr>
        <p:sp>
          <p:nvSpPr>
            <p:cNvPr id="9" name="テキスト ボックス 8">
              <a:extLst>
                <a:ext uri="{FF2B5EF4-FFF2-40B4-BE49-F238E27FC236}">
                  <a16:creationId xmlns:a16="http://schemas.microsoft.com/office/drawing/2014/main" id="{01ADD39E-216E-4AF0-BBE6-1F8C9A404FD1}"/>
                </a:ext>
              </a:extLst>
            </p:cNvPr>
            <p:cNvSpPr txBox="1"/>
            <p:nvPr/>
          </p:nvSpPr>
          <p:spPr>
            <a:xfrm>
              <a:off x="1112652" y="7700358"/>
              <a:ext cx="5809408" cy="223696"/>
            </a:xfrm>
            <a:prstGeom prst="rect">
              <a:avLst/>
            </a:prstGeom>
            <a:noFill/>
          </p:spPr>
          <p:txBody>
            <a:bodyPr wrap="square" rtlCol="0">
              <a:spAutoFit/>
            </a:bodyPr>
            <a:lstStyle/>
            <a:p>
              <a:pPr marL="404478" indent="-404478"/>
              <a:r>
                <a:rPr lang="ja-JP" altLang="ja-JP" sz="9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9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1</a:t>
              </a:r>
              <a:r>
                <a:rPr lang="ja-JP" altLang="en-US" sz="9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900" kern="100" dirty="0">
                  <a:latin typeface="メイリオ" panose="020B0604030504040204" pitchFamily="50" charset="-128"/>
                  <a:ea typeface="メイリオ" panose="020B0604030504040204" pitchFamily="50" charset="-128"/>
                  <a:cs typeface="Times New Roman" panose="02020603050405020304" pitchFamily="18" charset="0"/>
                </a:rPr>
                <a:t>エプロン、ガウンは腕が汚染される（可能性がある）かどうかで使い分け</a:t>
              </a:r>
              <a:r>
                <a:rPr lang="ja-JP" altLang="en-US" sz="900" kern="100" dirty="0">
                  <a:latin typeface="メイリオ" panose="020B0604030504040204" pitchFamily="50" charset="-128"/>
                  <a:ea typeface="メイリオ" panose="020B0604030504040204" pitchFamily="50" charset="-128"/>
                  <a:cs typeface="Times New Roman" panose="02020603050405020304" pitchFamily="18" charset="0"/>
                </a:rPr>
                <a:t>る</a:t>
              </a:r>
              <a:r>
                <a:rPr lang="ja-JP" altLang="ja-JP" sz="9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9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10" name="グループ化 9">
              <a:extLst>
                <a:ext uri="{FF2B5EF4-FFF2-40B4-BE49-F238E27FC236}">
                  <a16:creationId xmlns:a16="http://schemas.microsoft.com/office/drawing/2014/main" id="{8648A2E5-CAA0-4830-93E3-378FC6E799F5}"/>
                </a:ext>
              </a:extLst>
            </p:cNvPr>
            <p:cNvGrpSpPr/>
            <p:nvPr/>
          </p:nvGrpSpPr>
          <p:grpSpPr>
            <a:xfrm>
              <a:off x="1121882" y="3794714"/>
              <a:ext cx="5014792" cy="3838116"/>
              <a:chOff x="0" y="0"/>
              <a:chExt cx="4876784" cy="3733057"/>
            </a:xfrm>
          </p:grpSpPr>
          <p:grpSp>
            <p:nvGrpSpPr>
              <p:cNvPr id="11" name="グループ化 10">
                <a:extLst>
                  <a:ext uri="{FF2B5EF4-FFF2-40B4-BE49-F238E27FC236}">
                    <a16:creationId xmlns:a16="http://schemas.microsoft.com/office/drawing/2014/main" id="{B4C81B74-A55A-43FC-87C2-9690C097483D}"/>
                  </a:ext>
                </a:extLst>
              </p:cNvPr>
              <p:cNvGrpSpPr/>
              <p:nvPr/>
            </p:nvGrpSpPr>
            <p:grpSpPr>
              <a:xfrm>
                <a:off x="0" y="0"/>
                <a:ext cx="4876784" cy="2612618"/>
                <a:chOff x="0" y="0"/>
                <a:chExt cx="4876784" cy="2612618"/>
              </a:xfrm>
            </p:grpSpPr>
            <p:grpSp>
              <p:nvGrpSpPr>
                <p:cNvPr id="21" name="グループ化 20">
                  <a:extLst>
                    <a:ext uri="{FF2B5EF4-FFF2-40B4-BE49-F238E27FC236}">
                      <a16:creationId xmlns:a16="http://schemas.microsoft.com/office/drawing/2014/main" id="{136E5290-616D-416A-A924-B331A3A48415}"/>
                    </a:ext>
                  </a:extLst>
                </p:cNvPr>
                <p:cNvGrpSpPr/>
                <p:nvPr/>
              </p:nvGrpSpPr>
              <p:grpSpPr>
                <a:xfrm>
                  <a:off x="0" y="371475"/>
                  <a:ext cx="4876784" cy="2241143"/>
                  <a:chOff x="0" y="0"/>
                  <a:chExt cx="4876784" cy="2241143"/>
                </a:xfrm>
              </p:grpSpPr>
              <p:sp>
                <p:nvSpPr>
                  <p:cNvPr id="23" name="正方形/長方形 22">
                    <a:extLst>
                      <a:ext uri="{FF2B5EF4-FFF2-40B4-BE49-F238E27FC236}">
                        <a16:creationId xmlns:a16="http://schemas.microsoft.com/office/drawing/2014/main" id="{C1A4C1AE-6549-4909-B88A-572BDE5286C6}"/>
                      </a:ext>
                    </a:extLst>
                  </p:cNvPr>
                  <p:cNvSpPr/>
                  <p:nvPr/>
                </p:nvSpPr>
                <p:spPr>
                  <a:xfrm>
                    <a:off x="3848076" y="1666875"/>
                    <a:ext cx="1024894" cy="574268"/>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560"/>
                      </a:lnSpc>
                    </a:pPr>
                    <a:r>
                      <a:rPr lang="ja-JP" sz="900" kern="100" dirty="0">
                        <a:solidFill>
                          <a:srgbClr val="000000"/>
                        </a:solidFill>
                        <a:effectLst/>
                        <a:latin typeface="游明朝" panose="02020400000000000000" pitchFamily="18" charset="-128"/>
                        <a:ea typeface="メイリオ" panose="020B0604030504040204" pitchFamily="50" charset="-128"/>
                        <a:cs typeface="Times New Roman" panose="02020603050405020304" pitchFamily="18" charset="0"/>
                      </a:rPr>
                      <a:t>自分の鼻・口から飛散させたくない場合</a:t>
                    </a:r>
                    <a:r>
                      <a:rPr lang="ja-JP" altLang="en-US" sz="900" kern="100" dirty="0">
                        <a:solidFill>
                          <a:srgbClr val="000000"/>
                        </a:solidFill>
                        <a:effectLst/>
                        <a:latin typeface="游明朝" panose="02020400000000000000" pitchFamily="18" charset="-128"/>
                        <a:ea typeface="メイリオ" panose="020B0604030504040204" pitchFamily="50" charset="-128"/>
                        <a:cs typeface="Times New Roman" panose="02020603050405020304" pitchFamily="18" charset="0"/>
                      </a:rPr>
                      <a:t>。</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4" name="グループ化 23">
                    <a:extLst>
                      <a:ext uri="{FF2B5EF4-FFF2-40B4-BE49-F238E27FC236}">
                        <a16:creationId xmlns:a16="http://schemas.microsoft.com/office/drawing/2014/main" id="{536435F0-3A8F-4EEC-AE0C-CD88AD50BEC6}"/>
                      </a:ext>
                    </a:extLst>
                  </p:cNvPr>
                  <p:cNvGrpSpPr/>
                  <p:nvPr/>
                </p:nvGrpSpPr>
                <p:grpSpPr>
                  <a:xfrm>
                    <a:off x="0" y="0"/>
                    <a:ext cx="4876784" cy="1516348"/>
                    <a:chOff x="0" y="0"/>
                    <a:chExt cx="4876784" cy="1516348"/>
                  </a:xfrm>
                </p:grpSpPr>
                <p:sp>
                  <p:nvSpPr>
                    <p:cNvPr id="26" name="正方形/長方形 25">
                      <a:extLst>
                        <a:ext uri="{FF2B5EF4-FFF2-40B4-BE49-F238E27FC236}">
                          <a16:creationId xmlns:a16="http://schemas.microsoft.com/office/drawing/2014/main" id="{DC2D7FC4-14E2-46A8-8CA0-14B12F722E82}"/>
                        </a:ext>
                      </a:extLst>
                    </p:cNvPr>
                    <p:cNvSpPr/>
                    <p:nvPr/>
                  </p:nvSpPr>
                  <p:spPr>
                    <a:xfrm>
                      <a:off x="748322" y="0"/>
                      <a:ext cx="3444526" cy="419100"/>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30000"/>
                        </a:lnSpc>
                        <a:spcAft>
                          <a:spcPts val="0"/>
                        </a:spcAft>
                      </a:pPr>
                      <a:r>
                        <a:rPr lang="ja-JP" sz="1000" kern="100" dirty="0">
                          <a:solidFill>
                            <a:srgbClr val="000000"/>
                          </a:solidFill>
                          <a:effectLst/>
                          <a:latin typeface="游明朝" panose="02020400000000000000" pitchFamily="18" charset="-128"/>
                          <a:ea typeface="メイリオ" panose="020B0604030504040204" pitchFamily="50" charset="-128"/>
                          <a:cs typeface="Times New Roman" panose="02020603050405020304" pitchFamily="18" charset="0"/>
                        </a:rPr>
                        <a:t>体液・</a:t>
                      </a:r>
                      <a:r>
                        <a:rPr lang="ja-JP" altLang="en-US" sz="1000" kern="100" dirty="0">
                          <a:solidFill>
                            <a:srgbClr val="000000"/>
                          </a:solidFill>
                          <a:latin typeface="游明朝" panose="02020400000000000000" pitchFamily="18" charset="-128"/>
                          <a:ea typeface="メイリオ" panose="020B0604030504040204" pitchFamily="50" charset="-128"/>
                          <a:cs typeface="Times New Roman" panose="02020603050405020304" pitchFamily="18" charset="0"/>
                        </a:rPr>
                        <a:t>血液・</a:t>
                      </a:r>
                      <a:r>
                        <a:rPr lang="ja-JP" sz="1000" kern="100" dirty="0">
                          <a:solidFill>
                            <a:srgbClr val="000000"/>
                          </a:solidFill>
                          <a:effectLst/>
                          <a:latin typeface="游明朝" panose="02020400000000000000" pitchFamily="18" charset="-128"/>
                          <a:ea typeface="メイリオ" panose="020B0604030504040204" pitchFamily="50" charset="-128"/>
                          <a:cs typeface="Times New Roman" panose="02020603050405020304" pitchFamily="18" charset="0"/>
                        </a:rPr>
                        <a:t>分泌物・排泄物・</a:t>
                      </a:r>
                      <a:r>
                        <a:rPr lang="ja-JP" altLang="en-US" sz="1000" kern="100" dirty="0">
                          <a:solidFill>
                            <a:srgbClr val="000000"/>
                          </a:solidFill>
                          <a:effectLst/>
                          <a:latin typeface="游明朝" panose="02020400000000000000" pitchFamily="18" charset="-128"/>
                          <a:ea typeface="メイリオ" panose="020B0604030504040204" pitchFamily="50" charset="-128"/>
                          <a:cs typeface="Times New Roman" panose="02020603050405020304" pitchFamily="18" charset="0"/>
                        </a:rPr>
                        <a:t>粘膜・</a:t>
                      </a:r>
                      <a:r>
                        <a:rPr lang="ja-JP" sz="1000" kern="100" dirty="0">
                          <a:solidFill>
                            <a:srgbClr val="000000"/>
                          </a:solidFill>
                          <a:effectLst/>
                          <a:latin typeface="游明朝" panose="02020400000000000000" pitchFamily="18" charset="-128"/>
                          <a:ea typeface="メイリオ" panose="020B0604030504040204" pitchFamily="50" charset="-128"/>
                          <a:cs typeface="Times New Roman" panose="02020603050405020304" pitchFamily="18" charset="0"/>
                        </a:rPr>
                        <a:t>創のある皮膚</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7" name="グループ化 26">
                      <a:extLst>
                        <a:ext uri="{FF2B5EF4-FFF2-40B4-BE49-F238E27FC236}">
                          <a16:creationId xmlns:a16="http://schemas.microsoft.com/office/drawing/2014/main" id="{DAA90A1F-7C77-42A9-852A-E7D48630650A}"/>
                        </a:ext>
                      </a:extLst>
                    </p:cNvPr>
                    <p:cNvGrpSpPr/>
                    <p:nvPr/>
                  </p:nvGrpSpPr>
                  <p:grpSpPr>
                    <a:xfrm>
                      <a:off x="0" y="676275"/>
                      <a:ext cx="4876784" cy="840073"/>
                      <a:chOff x="0" y="0"/>
                      <a:chExt cx="4876784" cy="840073"/>
                    </a:xfrm>
                  </p:grpSpPr>
                  <p:sp>
                    <p:nvSpPr>
                      <p:cNvPr id="29" name="正方形/長方形 28">
                        <a:extLst>
                          <a:ext uri="{FF2B5EF4-FFF2-40B4-BE49-F238E27FC236}">
                            <a16:creationId xmlns:a16="http://schemas.microsoft.com/office/drawing/2014/main" id="{4CE74C09-2458-47D1-8384-7622E9B64EDB}"/>
                          </a:ext>
                        </a:extLst>
                      </p:cNvPr>
                      <p:cNvSpPr/>
                      <p:nvPr/>
                    </p:nvSpPr>
                    <p:spPr>
                      <a:xfrm>
                        <a:off x="0" y="280988"/>
                        <a:ext cx="1028700" cy="400050"/>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560"/>
                          </a:lnSpc>
                        </a:pPr>
                        <a:r>
                          <a:rPr lang="ja-JP" sz="900" kern="100" dirty="0">
                            <a:solidFill>
                              <a:srgbClr val="000000"/>
                            </a:solidFill>
                            <a:effectLst/>
                            <a:latin typeface="游明朝" panose="02020400000000000000" pitchFamily="18" charset="-128"/>
                            <a:ea typeface="メイリオ" panose="020B0604030504040204" pitchFamily="50" charset="-128"/>
                            <a:cs typeface="Times New Roman" panose="02020603050405020304" pitchFamily="18" charset="0"/>
                          </a:rPr>
                          <a:t>手で触れる</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ts val="1560"/>
                          </a:lnSpc>
                        </a:pPr>
                        <a:r>
                          <a:rPr lang="ja-JP" sz="900" kern="100" dirty="0">
                            <a:solidFill>
                              <a:srgbClr val="000000"/>
                            </a:solidFill>
                            <a:effectLst/>
                            <a:latin typeface="游明朝" panose="02020400000000000000" pitchFamily="18" charset="-128"/>
                            <a:ea typeface="メイリオ" panose="020B0604030504040204" pitchFamily="50" charset="-128"/>
                            <a:cs typeface="Times New Roman" panose="02020603050405020304" pitchFamily="18" charset="0"/>
                          </a:rPr>
                          <a:t>可能性がある</a:t>
                        </a:r>
                        <a:r>
                          <a:rPr lang="ja-JP" altLang="en-US" sz="900" kern="100" dirty="0">
                            <a:solidFill>
                              <a:srgbClr val="000000"/>
                            </a:solidFill>
                            <a:effectLst/>
                            <a:latin typeface="游明朝" panose="02020400000000000000" pitchFamily="18" charset="-128"/>
                            <a:ea typeface="メイリオ" panose="020B0604030504040204" pitchFamily="50" charset="-128"/>
                            <a:cs typeface="Times New Roman" panose="02020603050405020304" pitchFamily="18" charset="0"/>
                          </a:rPr>
                          <a:t>。</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0" name="正方形/長方形 29">
                        <a:extLst>
                          <a:ext uri="{FF2B5EF4-FFF2-40B4-BE49-F238E27FC236}">
                            <a16:creationId xmlns:a16="http://schemas.microsoft.com/office/drawing/2014/main" id="{5CA836CE-22A6-4F77-9F21-5B51ACD393AD}"/>
                          </a:ext>
                        </a:extLst>
                      </p:cNvPr>
                      <p:cNvSpPr/>
                      <p:nvPr/>
                    </p:nvSpPr>
                    <p:spPr>
                      <a:xfrm>
                        <a:off x="1238251" y="280988"/>
                        <a:ext cx="1028700" cy="400050"/>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560"/>
                          </a:lnSpc>
                        </a:pPr>
                        <a:r>
                          <a:rPr lang="ja-JP" sz="900" kern="100" dirty="0">
                            <a:solidFill>
                              <a:srgbClr val="000000"/>
                            </a:solidFill>
                            <a:effectLst/>
                            <a:latin typeface="游明朝" panose="02020400000000000000" pitchFamily="18" charset="-128"/>
                            <a:ea typeface="メイリオ" panose="020B0604030504040204" pitchFamily="50" charset="-128"/>
                            <a:cs typeface="Times New Roman" panose="02020603050405020304" pitchFamily="18" charset="0"/>
                          </a:rPr>
                          <a:t>衣服に付着する</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ts val="1560"/>
                          </a:lnSpc>
                        </a:pPr>
                        <a:r>
                          <a:rPr lang="ja-JP" sz="900" kern="100" dirty="0">
                            <a:solidFill>
                              <a:srgbClr val="000000"/>
                            </a:solidFill>
                            <a:effectLst/>
                            <a:latin typeface="游明朝" panose="02020400000000000000" pitchFamily="18" charset="-128"/>
                            <a:ea typeface="メイリオ" panose="020B0604030504040204" pitchFamily="50" charset="-128"/>
                            <a:cs typeface="Times New Roman" panose="02020603050405020304" pitchFamily="18" charset="0"/>
                          </a:rPr>
                          <a:t>可能性がある</a:t>
                        </a:r>
                        <a:r>
                          <a:rPr lang="ja-JP" altLang="en-US" sz="900" kern="100" dirty="0">
                            <a:solidFill>
                              <a:srgbClr val="000000"/>
                            </a:solidFill>
                            <a:effectLst/>
                            <a:latin typeface="游明朝" panose="02020400000000000000" pitchFamily="18" charset="-128"/>
                            <a:ea typeface="メイリオ" panose="020B0604030504040204" pitchFamily="50" charset="-128"/>
                            <a:cs typeface="Times New Roman" panose="02020603050405020304" pitchFamily="18" charset="0"/>
                          </a:rPr>
                          <a:t>。</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1" name="正方形/長方形 30">
                        <a:extLst>
                          <a:ext uri="{FF2B5EF4-FFF2-40B4-BE49-F238E27FC236}">
                            <a16:creationId xmlns:a16="http://schemas.microsoft.com/office/drawing/2014/main" id="{8D604832-6A29-46E4-A594-611DF89123DF}"/>
                          </a:ext>
                        </a:extLst>
                      </p:cNvPr>
                      <p:cNvSpPr/>
                      <p:nvPr/>
                    </p:nvSpPr>
                    <p:spPr>
                      <a:xfrm>
                        <a:off x="2576513" y="280988"/>
                        <a:ext cx="1028700" cy="393551"/>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560"/>
                          </a:lnSpc>
                        </a:pPr>
                        <a:r>
                          <a:rPr lang="ja-JP" sz="900" kern="100" dirty="0">
                            <a:solidFill>
                              <a:srgbClr val="000000"/>
                            </a:solidFill>
                            <a:effectLst/>
                            <a:latin typeface="游明朝" panose="02020400000000000000" pitchFamily="18" charset="-128"/>
                            <a:ea typeface="メイリオ" panose="020B0604030504040204" pitchFamily="50" charset="-128"/>
                            <a:cs typeface="Times New Roman" panose="02020603050405020304" pitchFamily="18" charset="0"/>
                          </a:rPr>
                          <a:t>飛散により眼から入る可能性がある</a:t>
                        </a:r>
                        <a:r>
                          <a:rPr lang="ja-JP" altLang="en-US" sz="900" kern="100" dirty="0">
                            <a:solidFill>
                              <a:srgbClr val="000000"/>
                            </a:solidFill>
                            <a:effectLst/>
                            <a:latin typeface="游明朝" panose="02020400000000000000" pitchFamily="18" charset="-128"/>
                            <a:ea typeface="メイリオ" panose="020B0604030504040204" pitchFamily="50" charset="-128"/>
                            <a:cs typeface="Times New Roman" panose="02020603050405020304" pitchFamily="18" charset="0"/>
                          </a:rPr>
                          <a:t>。</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2" name="正方形/長方形 31">
                        <a:extLst>
                          <a:ext uri="{FF2B5EF4-FFF2-40B4-BE49-F238E27FC236}">
                            <a16:creationId xmlns:a16="http://schemas.microsoft.com/office/drawing/2014/main" id="{346E3AB0-FA01-44E4-A6BD-D4A551B204F5}"/>
                          </a:ext>
                        </a:extLst>
                      </p:cNvPr>
                      <p:cNvSpPr/>
                      <p:nvPr/>
                    </p:nvSpPr>
                    <p:spPr>
                      <a:xfrm>
                        <a:off x="3848083" y="280987"/>
                        <a:ext cx="1028701" cy="559086"/>
                      </a:xfrm>
                      <a:prstGeom prst="rect">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560"/>
                          </a:lnSpc>
                        </a:pPr>
                        <a:r>
                          <a:rPr lang="ja-JP" sz="900" kern="100" dirty="0">
                            <a:solidFill>
                              <a:srgbClr val="000000"/>
                            </a:solidFill>
                            <a:effectLst/>
                            <a:latin typeface="游明朝" panose="02020400000000000000" pitchFamily="18" charset="-128"/>
                            <a:ea typeface="メイリオ" panose="020B0604030504040204" pitchFamily="50" charset="-128"/>
                            <a:cs typeface="Times New Roman" panose="02020603050405020304" pitchFamily="18" charset="0"/>
                          </a:rPr>
                          <a:t>飛散により鼻・口から入る可能性がある</a:t>
                        </a:r>
                        <a:r>
                          <a:rPr lang="ja-JP" altLang="en-US" sz="900" kern="100" dirty="0">
                            <a:solidFill>
                              <a:srgbClr val="000000"/>
                            </a:solidFill>
                            <a:effectLst/>
                            <a:latin typeface="游明朝" panose="02020400000000000000" pitchFamily="18" charset="-128"/>
                            <a:ea typeface="メイリオ" panose="020B0604030504040204" pitchFamily="50" charset="-128"/>
                            <a:cs typeface="Times New Roman" panose="02020603050405020304" pitchFamily="18" charset="0"/>
                          </a:rPr>
                          <a:t>。</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33" name="グループ化 32">
                        <a:extLst>
                          <a:ext uri="{FF2B5EF4-FFF2-40B4-BE49-F238E27FC236}">
                            <a16:creationId xmlns:a16="http://schemas.microsoft.com/office/drawing/2014/main" id="{FE673768-D55F-4E88-91A5-6ADEF7C5525D}"/>
                          </a:ext>
                        </a:extLst>
                      </p:cNvPr>
                      <p:cNvGrpSpPr/>
                      <p:nvPr/>
                    </p:nvGrpSpPr>
                    <p:grpSpPr>
                      <a:xfrm>
                        <a:off x="519113" y="0"/>
                        <a:ext cx="3843337" cy="280988"/>
                        <a:chOff x="0" y="0"/>
                        <a:chExt cx="3843337" cy="280988"/>
                      </a:xfrm>
                    </p:grpSpPr>
                    <p:cxnSp>
                      <p:nvCxnSpPr>
                        <p:cNvPr id="34" name="直線コネクタ 33">
                          <a:extLst>
                            <a:ext uri="{FF2B5EF4-FFF2-40B4-BE49-F238E27FC236}">
                              <a16:creationId xmlns:a16="http://schemas.microsoft.com/office/drawing/2014/main" id="{E1F297E5-129B-4D66-8C45-CFB561017254}"/>
                            </a:ext>
                          </a:extLst>
                        </p:cNvPr>
                        <p:cNvCxnSpPr/>
                        <p:nvPr/>
                      </p:nvCxnSpPr>
                      <p:spPr>
                        <a:xfrm>
                          <a:off x="0" y="0"/>
                          <a:ext cx="0" cy="276225"/>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直線コネクタ 34">
                          <a:extLst>
                            <a:ext uri="{FF2B5EF4-FFF2-40B4-BE49-F238E27FC236}">
                              <a16:creationId xmlns:a16="http://schemas.microsoft.com/office/drawing/2014/main" id="{E05DE59C-1D15-468B-8315-2131AE45F93D}"/>
                            </a:ext>
                          </a:extLst>
                        </p:cNvPr>
                        <p:cNvCxnSpPr/>
                        <p:nvPr/>
                      </p:nvCxnSpPr>
                      <p:spPr>
                        <a:xfrm>
                          <a:off x="1304925" y="4763"/>
                          <a:ext cx="0" cy="276225"/>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6" name="直線コネクタ 35">
                          <a:extLst>
                            <a:ext uri="{FF2B5EF4-FFF2-40B4-BE49-F238E27FC236}">
                              <a16:creationId xmlns:a16="http://schemas.microsoft.com/office/drawing/2014/main" id="{A511010F-80E4-4D4C-965E-D2D0B762F876}"/>
                            </a:ext>
                          </a:extLst>
                        </p:cNvPr>
                        <p:cNvCxnSpPr/>
                        <p:nvPr/>
                      </p:nvCxnSpPr>
                      <p:spPr>
                        <a:xfrm>
                          <a:off x="3838575" y="0"/>
                          <a:ext cx="0" cy="276225"/>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直線コネクタ 36">
                          <a:extLst>
                            <a:ext uri="{FF2B5EF4-FFF2-40B4-BE49-F238E27FC236}">
                              <a16:creationId xmlns:a16="http://schemas.microsoft.com/office/drawing/2014/main" id="{8B1E0E3C-0BA8-4276-84CC-6AC2F90AD30C}"/>
                            </a:ext>
                          </a:extLst>
                        </p:cNvPr>
                        <p:cNvCxnSpPr/>
                        <p:nvPr/>
                      </p:nvCxnSpPr>
                      <p:spPr>
                        <a:xfrm>
                          <a:off x="2571750" y="4763"/>
                          <a:ext cx="0" cy="276225"/>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直線コネクタ 37">
                          <a:extLst>
                            <a:ext uri="{FF2B5EF4-FFF2-40B4-BE49-F238E27FC236}">
                              <a16:creationId xmlns:a16="http://schemas.microsoft.com/office/drawing/2014/main" id="{68670914-AB66-40A4-948B-940A3D43140B}"/>
                            </a:ext>
                          </a:extLst>
                        </p:cNvPr>
                        <p:cNvCxnSpPr/>
                        <p:nvPr/>
                      </p:nvCxnSpPr>
                      <p:spPr>
                        <a:xfrm>
                          <a:off x="4762" y="4763"/>
                          <a:ext cx="3838575" cy="0"/>
                        </a:xfrm>
                        <a:prstGeom prst="line">
                          <a:avLst/>
                        </a:prstGeom>
                        <a:noFill/>
                        <a:ln w="9525" cap="flat" cmpd="sng" algn="ctr">
                          <a:solidFill>
                            <a:sysClr val="windowText" lastClr="000000"/>
                          </a:solidFill>
                          <a:prstDash val="solid"/>
                          <a:miter lim="800000"/>
                        </a:ln>
                        <a:effectLst/>
                      </p:spPr>
                    </p:cxnSp>
                  </p:grpSp>
                </p:grpSp>
                <p:cxnSp>
                  <p:nvCxnSpPr>
                    <p:cNvPr id="28" name="直線コネクタ 27">
                      <a:extLst>
                        <a:ext uri="{FF2B5EF4-FFF2-40B4-BE49-F238E27FC236}">
                          <a16:creationId xmlns:a16="http://schemas.microsoft.com/office/drawing/2014/main" id="{D4F19E1E-C281-4C04-ABB0-51C8D4A59707}"/>
                        </a:ext>
                      </a:extLst>
                    </p:cNvPr>
                    <p:cNvCxnSpPr/>
                    <p:nvPr/>
                  </p:nvCxnSpPr>
                  <p:spPr>
                    <a:xfrm>
                      <a:off x="2466975" y="419100"/>
                      <a:ext cx="0" cy="261936"/>
                    </a:xfrm>
                    <a:prstGeom prst="line">
                      <a:avLst/>
                    </a:prstGeom>
                    <a:noFill/>
                    <a:ln w="9525" cap="flat" cmpd="sng" algn="ctr">
                      <a:solidFill>
                        <a:sysClr val="windowText" lastClr="000000"/>
                      </a:solidFill>
                      <a:prstDash val="solid"/>
                      <a:miter lim="800000"/>
                    </a:ln>
                    <a:effectLst/>
                  </p:spPr>
                </p:cxnSp>
              </p:grpSp>
              <p:sp>
                <p:nvSpPr>
                  <p:cNvPr id="25" name="加算記号 24">
                    <a:extLst>
                      <a:ext uri="{FF2B5EF4-FFF2-40B4-BE49-F238E27FC236}">
                        <a16:creationId xmlns:a16="http://schemas.microsoft.com/office/drawing/2014/main" id="{97ED2F2C-E405-498B-9D20-6ACEF0289B8B}"/>
                      </a:ext>
                    </a:extLst>
                  </p:cNvPr>
                  <p:cNvSpPr/>
                  <p:nvPr/>
                </p:nvSpPr>
                <p:spPr>
                  <a:xfrm>
                    <a:off x="4295775" y="1504950"/>
                    <a:ext cx="123825" cy="161925"/>
                  </a:xfrm>
                  <a:prstGeom prst="mathPlus">
                    <a:avLst/>
                  </a:prstGeom>
                  <a:solidFill>
                    <a:sysClr val="windowText" lastClr="00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22" name="テキスト ボックス 24">
                  <a:extLst>
                    <a:ext uri="{FF2B5EF4-FFF2-40B4-BE49-F238E27FC236}">
                      <a16:creationId xmlns:a16="http://schemas.microsoft.com/office/drawing/2014/main" id="{23046B7B-87FD-4CA7-8C24-A4C5CF334255}"/>
                    </a:ext>
                  </a:extLst>
                </p:cNvPr>
                <p:cNvSpPr txBox="1"/>
                <p:nvPr/>
              </p:nvSpPr>
              <p:spPr>
                <a:xfrm>
                  <a:off x="1609725" y="0"/>
                  <a:ext cx="1752600" cy="3715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ja-JP" sz="1050"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a:t>
                  </a:r>
                  <a:r>
                    <a:rPr lang="en-US" sz="1050" kern="100" dirty="0">
                      <a:effectLst/>
                      <a:latin typeface="メイリオ" panose="020B0604030504040204" pitchFamily="50" charset="-128"/>
                      <a:ea typeface="游明朝" panose="02020400000000000000" pitchFamily="18" charset="-128"/>
                      <a:cs typeface="Times New Roman" panose="02020603050405020304" pitchFamily="18" charset="0"/>
                    </a:rPr>
                    <a:t>PPE</a:t>
                  </a:r>
                  <a:r>
                    <a:rPr lang="ja-JP" sz="1050" kern="100" dirty="0">
                      <a:effectLst/>
                      <a:latin typeface="游明朝" panose="02020400000000000000" pitchFamily="18" charset="-128"/>
                      <a:ea typeface="メイリオ" panose="020B0604030504040204" pitchFamily="50" charset="-128"/>
                      <a:cs typeface="Times New Roman" panose="02020603050405020304" pitchFamily="18" charset="0"/>
                    </a:rPr>
                    <a:t>選択の基本概念</a:t>
                  </a:r>
                  <a:r>
                    <a:rPr lang="ja-JP" sz="1050"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12" name="グループ化 11">
                <a:extLst>
                  <a:ext uri="{FF2B5EF4-FFF2-40B4-BE49-F238E27FC236}">
                    <a16:creationId xmlns:a16="http://schemas.microsoft.com/office/drawing/2014/main" id="{C73EA168-E69B-4F8F-B3A6-17449CDCE1C6}"/>
                  </a:ext>
                </a:extLst>
              </p:cNvPr>
              <p:cNvGrpSpPr/>
              <p:nvPr/>
            </p:nvGrpSpPr>
            <p:grpSpPr>
              <a:xfrm>
                <a:off x="190543" y="1888138"/>
                <a:ext cx="4509822" cy="1844919"/>
                <a:chOff x="43" y="-35912"/>
                <a:chExt cx="4509822" cy="1844919"/>
              </a:xfrm>
            </p:grpSpPr>
            <p:sp>
              <p:nvSpPr>
                <p:cNvPr id="13" name="テキスト ボックス 58">
                  <a:extLst>
                    <a:ext uri="{FF2B5EF4-FFF2-40B4-BE49-F238E27FC236}">
                      <a16:creationId xmlns:a16="http://schemas.microsoft.com/office/drawing/2014/main" id="{F296D071-D305-49B7-8FD0-456AEFDD990A}"/>
                    </a:ext>
                  </a:extLst>
                </p:cNvPr>
                <p:cNvSpPr txBox="1"/>
                <p:nvPr/>
              </p:nvSpPr>
              <p:spPr>
                <a:xfrm>
                  <a:off x="43" y="1038905"/>
                  <a:ext cx="599988" cy="2286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000"/>
                    </a:lnSpc>
                  </a:pPr>
                  <a:r>
                    <a:rPr lang="ja-JP" sz="1000" kern="100" dirty="0">
                      <a:effectLst/>
                      <a:latin typeface="游明朝" panose="02020400000000000000" pitchFamily="18" charset="-128"/>
                      <a:ea typeface="メイリオ" panose="020B0604030504040204" pitchFamily="50" charset="-128"/>
                      <a:cs typeface="Times New Roman" panose="02020603050405020304" pitchFamily="18" charset="0"/>
                    </a:rPr>
                    <a:t>・手袋</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4" name="テキスト ボックス 450">
                  <a:extLst>
                    <a:ext uri="{FF2B5EF4-FFF2-40B4-BE49-F238E27FC236}">
                      <a16:creationId xmlns:a16="http://schemas.microsoft.com/office/drawing/2014/main" id="{02D07DD8-6BD2-4663-BC75-BBECC11AA191}"/>
                    </a:ext>
                  </a:extLst>
                </p:cNvPr>
                <p:cNvSpPr txBox="1"/>
                <p:nvPr/>
              </p:nvSpPr>
              <p:spPr>
                <a:xfrm>
                  <a:off x="1109658" y="1041544"/>
                  <a:ext cx="1047761" cy="62098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560"/>
                    </a:lnSpc>
                  </a:pPr>
                  <a:r>
                    <a:rPr lang="ja-JP" sz="1000" kern="100" dirty="0">
                      <a:effectLst/>
                      <a:latin typeface="游明朝" panose="02020400000000000000" pitchFamily="18" charset="-128"/>
                      <a:ea typeface="メイリオ" panose="020B0604030504040204" pitchFamily="50" charset="-128"/>
                      <a:cs typeface="Times New Roman" panose="02020603050405020304" pitchFamily="18" charset="0"/>
                    </a:rPr>
                    <a:t>・エプロン</a:t>
                  </a:r>
                  <a:r>
                    <a:rPr lang="ja-JP" altLang="en-US" sz="1000" kern="100" baseline="30000" dirty="0">
                      <a:solidFill>
                        <a:srgbClr val="FF0000"/>
                      </a:solidFill>
                      <a:latin typeface="游明朝" panose="02020400000000000000" pitchFamily="18" charset="-128"/>
                      <a:ea typeface="メイリオ" panose="020B0604030504040204" pitchFamily="50" charset="-128"/>
                      <a:cs typeface="Times New Roman" panose="02020603050405020304" pitchFamily="18" charset="0"/>
                    </a:rPr>
                    <a:t>＊</a:t>
                  </a:r>
                  <a:r>
                    <a:rPr lang="en-US" altLang="ja-JP" sz="1000" kern="100" baseline="30000" dirty="0">
                      <a:solidFill>
                        <a:srgbClr val="FF0000"/>
                      </a:solidFill>
                      <a:latin typeface="游明朝" panose="02020400000000000000" pitchFamily="18" charset="-128"/>
                      <a:ea typeface="メイリオ" panose="020B0604030504040204" pitchFamily="50" charset="-128"/>
                      <a:cs typeface="Times New Roman" panose="02020603050405020304" pitchFamily="18" charset="0"/>
                    </a:rPr>
                    <a:t>1</a:t>
                  </a:r>
                  <a:endParaRPr lang="en-US" altLang="ja-JP" sz="1000" kern="100" baseline="30000" dirty="0">
                    <a:solidFill>
                      <a:srgbClr val="FF0000"/>
                    </a:solidFill>
                    <a:effectLst/>
                    <a:latin typeface="游明朝" panose="02020400000000000000" pitchFamily="18" charset="-128"/>
                    <a:ea typeface="メイリオ" panose="020B0604030504040204" pitchFamily="50" charset="-128"/>
                    <a:cs typeface="Times New Roman" panose="02020603050405020304" pitchFamily="18" charset="0"/>
                  </a:endParaRPr>
                </a:p>
                <a:p>
                  <a:pPr>
                    <a:lnSpc>
                      <a:spcPts val="1560"/>
                    </a:lnSpc>
                  </a:pPr>
                  <a:r>
                    <a:rPr lang="ja-JP" altLang="en-US" sz="1000" kern="100" dirty="0">
                      <a:effectLst/>
                      <a:latin typeface="游明朝" panose="02020400000000000000" pitchFamily="18" charset="-128"/>
                      <a:ea typeface="メイリオ" panose="020B0604030504040204" pitchFamily="50" charset="-128"/>
                      <a:cs typeface="Times New Roman" panose="02020603050405020304" pitchFamily="18" charset="0"/>
                    </a:rPr>
                    <a:t>　</a:t>
                  </a:r>
                  <a:r>
                    <a:rPr lang="ja-JP" altLang="en-US" sz="900" kern="100" dirty="0">
                      <a:effectLst/>
                      <a:latin typeface="游明朝" panose="02020400000000000000" pitchFamily="18" charset="-128"/>
                      <a:ea typeface="メイリオ" panose="020B0604030504040204" pitchFamily="50" charset="-128"/>
                      <a:cs typeface="Times New Roman" panose="02020603050405020304" pitchFamily="18" charset="0"/>
                    </a:rPr>
                    <a:t>または</a:t>
                  </a:r>
                  <a:endParaRPr lang="en-US" altLang="ja-JP" sz="900" kern="100" dirty="0">
                    <a:effectLst/>
                    <a:latin typeface="游明朝" panose="02020400000000000000" pitchFamily="18" charset="-128"/>
                    <a:ea typeface="メイリオ" panose="020B0604030504040204" pitchFamily="50" charset="-128"/>
                    <a:cs typeface="Times New Roman" panose="02020603050405020304" pitchFamily="18" charset="0"/>
                  </a:endParaRPr>
                </a:p>
                <a:p>
                  <a:pPr>
                    <a:lnSpc>
                      <a:spcPts val="1560"/>
                    </a:lnSpc>
                  </a:pPr>
                  <a:r>
                    <a:rPr lang="ja-JP" sz="1000" kern="100" dirty="0">
                      <a:effectLst/>
                      <a:latin typeface="游明朝" panose="02020400000000000000" pitchFamily="18" charset="-128"/>
                      <a:ea typeface="メイリオ" panose="020B0604030504040204" pitchFamily="50" charset="-128"/>
                      <a:cs typeface="Times New Roman" panose="02020603050405020304" pitchFamily="18" charset="0"/>
                    </a:rPr>
                    <a:t>・ガウン</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74">
                  <a:extLst>
                    <a:ext uri="{FF2B5EF4-FFF2-40B4-BE49-F238E27FC236}">
                      <a16:creationId xmlns:a16="http://schemas.microsoft.com/office/drawing/2014/main" id="{994D1258-8B8E-4403-BF96-12BB09075D78}"/>
                    </a:ext>
                  </a:extLst>
                </p:cNvPr>
                <p:cNvSpPr txBox="1"/>
                <p:nvPr/>
              </p:nvSpPr>
              <p:spPr>
                <a:xfrm>
                  <a:off x="2315279" y="1034337"/>
                  <a:ext cx="1687069" cy="77467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200"/>
                    </a:lnSpc>
                  </a:pPr>
                  <a:r>
                    <a:rPr lang="ja-JP" altLang="en-US" sz="1000" kern="100" dirty="0">
                      <a:latin typeface="游明朝" panose="02020400000000000000" pitchFamily="18" charset="-128"/>
                      <a:ea typeface="メイリオ" panose="020B0604030504040204" pitchFamily="50" charset="-128"/>
                      <a:cs typeface="Times New Roman" panose="02020603050405020304" pitchFamily="18" charset="0"/>
                    </a:rPr>
                    <a:t>アイガード</a:t>
                  </a:r>
                  <a:endParaRPr lang="en-US" altLang="ja-JP" sz="1000" kern="100" dirty="0">
                    <a:effectLst/>
                    <a:latin typeface="游明朝" panose="02020400000000000000" pitchFamily="18" charset="-128"/>
                    <a:ea typeface="メイリオ" panose="020B0604030504040204" pitchFamily="50" charset="-128"/>
                    <a:cs typeface="Times New Roman" panose="02020603050405020304" pitchFamily="18" charset="0"/>
                  </a:endParaRPr>
                </a:p>
                <a:p>
                  <a:pPr>
                    <a:lnSpc>
                      <a:spcPts val="1200"/>
                    </a:lnSpc>
                  </a:pPr>
                  <a:r>
                    <a:rPr lang="ja-JP" altLang="en-US" sz="900" kern="100" dirty="0">
                      <a:effectLst/>
                      <a:latin typeface="游明朝" panose="02020400000000000000" pitchFamily="18" charset="-128"/>
                      <a:ea typeface="メイリオ" panose="020B0604030504040204" pitchFamily="50" charset="-128"/>
                      <a:cs typeface="Times New Roman" panose="02020603050405020304" pitchFamily="18" charset="0"/>
                    </a:rPr>
                    <a:t>　・ゴーグル</a:t>
                  </a:r>
                  <a:endParaRPr lang="en-US" altLang="ja-JP" sz="900" kern="100" dirty="0">
                    <a:effectLst/>
                    <a:latin typeface="游明朝" panose="02020400000000000000" pitchFamily="18" charset="-128"/>
                    <a:ea typeface="メイリオ" panose="020B0604030504040204" pitchFamily="50" charset="-128"/>
                    <a:cs typeface="Times New Roman" panose="02020603050405020304" pitchFamily="18" charset="0"/>
                  </a:endParaRPr>
                </a:p>
                <a:p>
                  <a:pPr>
                    <a:lnSpc>
                      <a:spcPts val="1200"/>
                    </a:lnSpc>
                  </a:pPr>
                  <a:r>
                    <a:rPr lang="ja-JP" altLang="en-US" sz="900" kern="100" dirty="0">
                      <a:latin typeface="游明朝" panose="02020400000000000000" pitchFamily="18" charset="-128"/>
                      <a:ea typeface="メイリオ" panose="020B0604030504040204" pitchFamily="50" charset="-128"/>
                      <a:cs typeface="Times New Roman" panose="02020603050405020304" pitchFamily="18" charset="0"/>
                    </a:rPr>
                    <a:t>　・アイシールド</a:t>
                  </a:r>
                  <a:endParaRPr lang="en-US" altLang="ja-JP" sz="900" kern="100" dirty="0">
                    <a:latin typeface="游明朝" panose="02020400000000000000" pitchFamily="18" charset="-128"/>
                    <a:ea typeface="メイリオ" panose="020B0604030504040204" pitchFamily="50" charset="-128"/>
                    <a:cs typeface="Times New Roman" panose="02020603050405020304" pitchFamily="18" charset="0"/>
                  </a:endParaRPr>
                </a:p>
                <a:p>
                  <a:pPr>
                    <a:lnSpc>
                      <a:spcPts val="1200"/>
                    </a:lnSpc>
                  </a:pPr>
                  <a:r>
                    <a:rPr lang="ja-JP" altLang="en-US" sz="900" kern="100" dirty="0">
                      <a:effectLst/>
                      <a:latin typeface="游明朝" panose="02020400000000000000" pitchFamily="18" charset="-128"/>
                      <a:ea typeface="メイリオ" panose="020B0604030504040204" pitchFamily="50" charset="-128"/>
                      <a:cs typeface="Times New Roman" panose="02020603050405020304" pitchFamily="18" charset="0"/>
                    </a:rPr>
                    <a:t>　・フェイスシールド</a:t>
                  </a:r>
                  <a:endParaRPr lang="en-US" altLang="ja-JP" sz="900" kern="100" dirty="0">
                    <a:effectLst/>
                    <a:latin typeface="游明朝" panose="02020400000000000000" pitchFamily="18" charset="-128"/>
                    <a:ea typeface="メイリオ" panose="020B0604030504040204" pitchFamily="50" charset="-128"/>
                    <a:cs typeface="Times New Roman" panose="02020603050405020304" pitchFamily="18" charset="0"/>
                  </a:endParaRPr>
                </a:p>
                <a:p>
                  <a:pPr>
                    <a:lnSpc>
                      <a:spcPts val="1200"/>
                    </a:lnSpc>
                  </a:pPr>
                  <a:r>
                    <a:rPr lang="ja-JP" altLang="en-US" sz="900" kern="100" dirty="0">
                      <a:latin typeface="游明朝" panose="02020400000000000000" pitchFamily="18" charset="-128"/>
                      <a:ea typeface="メイリオ" panose="020B0604030504040204" pitchFamily="50" charset="-128"/>
                      <a:cs typeface="Times New Roman" panose="02020603050405020304" pitchFamily="18" charset="0"/>
                    </a:rPr>
                    <a:t>　　のいずれか</a:t>
                  </a:r>
                  <a:endParaRPr lang="en-US" altLang="ja-JP" sz="900" kern="100" dirty="0">
                    <a:effectLst/>
                    <a:latin typeface="游明朝" panose="02020400000000000000" pitchFamily="18" charset="-128"/>
                    <a:ea typeface="メイリオ" panose="020B0604030504040204" pitchFamily="50" charset="-128"/>
                    <a:cs typeface="Times New Roman" panose="02020603050405020304" pitchFamily="18" charset="0"/>
                  </a:endParaRPr>
                </a:p>
              </p:txBody>
            </p:sp>
            <p:sp>
              <p:nvSpPr>
                <p:cNvPr id="16" name="テキスト ボックス 106">
                  <a:extLst>
                    <a:ext uri="{FF2B5EF4-FFF2-40B4-BE49-F238E27FC236}">
                      <a16:creationId xmlns:a16="http://schemas.microsoft.com/office/drawing/2014/main" id="{1A2E95F6-DF7A-47B6-87FA-E3AD0013D71D}"/>
                    </a:ext>
                  </a:extLst>
                </p:cNvPr>
                <p:cNvSpPr txBox="1"/>
                <p:nvPr/>
              </p:nvSpPr>
              <p:spPr>
                <a:xfrm>
                  <a:off x="3824510" y="1041544"/>
                  <a:ext cx="685355" cy="3810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000"/>
                    </a:lnSpc>
                  </a:pPr>
                  <a:r>
                    <a:rPr lang="ja-JP" sz="1000"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a:t>
                  </a:r>
                  <a:r>
                    <a:rPr lang="ja-JP" sz="1000" kern="100" dirty="0">
                      <a:effectLst/>
                      <a:latin typeface="游明朝" panose="02020400000000000000" pitchFamily="18" charset="-128"/>
                      <a:ea typeface="メイリオ" panose="020B0604030504040204" pitchFamily="50" charset="-128"/>
                      <a:cs typeface="Times New Roman" panose="02020603050405020304" pitchFamily="18" charset="0"/>
                    </a:rPr>
                    <a:t>マスク</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7" name="矢印: 下 16">
                  <a:extLst>
                    <a:ext uri="{FF2B5EF4-FFF2-40B4-BE49-F238E27FC236}">
                      <a16:creationId xmlns:a16="http://schemas.microsoft.com/office/drawing/2014/main" id="{C1AF0D29-4BD7-4A72-B698-C29A36CB218D}"/>
                    </a:ext>
                  </a:extLst>
                </p:cNvPr>
                <p:cNvSpPr/>
                <p:nvPr/>
              </p:nvSpPr>
              <p:spPr>
                <a:xfrm>
                  <a:off x="247650" y="-26933"/>
                  <a:ext cx="104775" cy="1004570"/>
                </a:xfrm>
                <a:prstGeom prst="downArrow">
                  <a:avLst>
                    <a:gd name="adj1" fmla="val 50000"/>
                    <a:gd name="adj2" fmla="val 1157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8" name="矢印: 下 17">
                  <a:extLst>
                    <a:ext uri="{FF2B5EF4-FFF2-40B4-BE49-F238E27FC236}">
                      <a16:creationId xmlns:a16="http://schemas.microsoft.com/office/drawing/2014/main" id="{C6BACCB8-C43E-4849-8D6B-8A0C6AEB2363}"/>
                    </a:ext>
                  </a:extLst>
                </p:cNvPr>
                <p:cNvSpPr/>
                <p:nvPr/>
              </p:nvSpPr>
              <p:spPr>
                <a:xfrm>
                  <a:off x="2847975" y="-35912"/>
                  <a:ext cx="104775" cy="1004570"/>
                </a:xfrm>
                <a:prstGeom prst="downArrow">
                  <a:avLst>
                    <a:gd name="adj1" fmla="val 50000"/>
                    <a:gd name="adj2" fmla="val 1157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9" name="矢印: 下 18">
                  <a:extLst>
                    <a:ext uri="{FF2B5EF4-FFF2-40B4-BE49-F238E27FC236}">
                      <a16:creationId xmlns:a16="http://schemas.microsoft.com/office/drawing/2014/main" id="{A3351F9E-E9A9-4569-BCCF-98DE1CC0E93C}"/>
                    </a:ext>
                  </a:extLst>
                </p:cNvPr>
                <p:cNvSpPr/>
                <p:nvPr/>
              </p:nvSpPr>
              <p:spPr>
                <a:xfrm>
                  <a:off x="1571625" y="-26933"/>
                  <a:ext cx="104775" cy="1004570"/>
                </a:xfrm>
                <a:prstGeom prst="downArrow">
                  <a:avLst>
                    <a:gd name="adj1" fmla="val 50000"/>
                    <a:gd name="adj2" fmla="val 1157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0" name="矢印: 下 19">
                  <a:extLst>
                    <a:ext uri="{FF2B5EF4-FFF2-40B4-BE49-F238E27FC236}">
                      <a16:creationId xmlns:a16="http://schemas.microsoft.com/office/drawing/2014/main" id="{A675A5C3-0C76-405F-B40D-9633DED937E0}"/>
                    </a:ext>
                  </a:extLst>
                </p:cNvPr>
                <p:cNvSpPr/>
                <p:nvPr/>
              </p:nvSpPr>
              <p:spPr>
                <a:xfrm>
                  <a:off x="4114802" y="732878"/>
                  <a:ext cx="104774" cy="237525"/>
                </a:xfrm>
                <a:prstGeom prst="downArrow">
                  <a:avLst>
                    <a:gd name="adj1" fmla="val 50000"/>
                    <a:gd name="adj2" fmla="val 805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grpSp>
      </p:grpSp>
      <p:sp>
        <p:nvSpPr>
          <p:cNvPr id="5" name="テキスト ボックス 4">
            <a:extLst>
              <a:ext uri="{FF2B5EF4-FFF2-40B4-BE49-F238E27FC236}">
                <a16:creationId xmlns:a16="http://schemas.microsoft.com/office/drawing/2014/main" id="{07952B8D-0F8C-4B9F-A88B-8591BB0ED895}"/>
              </a:ext>
            </a:extLst>
          </p:cNvPr>
          <p:cNvSpPr txBox="1"/>
          <p:nvPr/>
        </p:nvSpPr>
        <p:spPr>
          <a:xfrm>
            <a:off x="437583" y="431461"/>
            <a:ext cx="4885373" cy="276999"/>
          </a:xfrm>
          <a:prstGeom prst="rect">
            <a:avLst/>
          </a:prstGeom>
          <a:noFill/>
        </p:spPr>
        <p:txBody>
          <a:bodyPr wrap="square" rtlCol="0">
            <a:spAutoFit/>
          </a:bodyPr>
          <a:lstStyle/>
          <a:p>
            <a:r>
              <a:rPr kumimoji="1" lang="ja-JP" altLang="en-US" sz="1200" b="1" dirty="0">
                <a:latin typeface="メイリオ" panose="020B0604030504040204" pitchFamily="50" charset="-128"/>
                <a:ea typeface="メイリオ" panose="020B0604030504040204" pitchFamily="50" charset="-128"/>
              </a:rPr>
              <a:t>３）個人防護具（</a:t>
            </a:r>
            <a:r>
              <a:rPr kumimoji="1" lang="en-US" altLang="ja-JP" sz="1200" b="1" dirty="0">
                <a:latin typeface="メイリオ" panose="020B0604030504040204" pitchFamily="50" charset="-128"/>
                <a:ea typeface="メイリオ" panose="020B0604030504040204" pitchFamily="50" charset="-128"/>
              </a:rPr>
              <a:t>PPE</a:t>
            </a:r>
            <a:r>
              <a:rPr kumimoji="1" lang="ja-JP" altLang="en-US" sz="1200" b="1" dirty="0">
                <a:latin typeface="メイリオ" panose="020B0604030504040204" pitchFamily="50" charset="-128"/>
                <a:ea typeface="メイリオ" panose="020B0604030504040204" pitchFamily="50" charset="-128"/>
              </a:rPr>
              <a:t>）の使用</a:t>
            </a:r>
          </a:p>
        </p:txBody>
      </p:sp>
      <p:sp>
        <p:nvSpPr>
          <p:cNvPr id="39" name="テキスト ボックス 38">
            <a:extLst>
              <a:ext uri="{FF2B5EF4-FFF2-40B4-BE49-F238E27FC236}">
                <a16:creationId xmlns:a16="http://schemas.microsoft.com/office/drawing/2014/main" id="{A2FB36F5-8F2A-475F-83D3-8F5D7869D1D4}"/>
              </a:ext>
            </a:extLst>
          </p:cNvPr>
          <p:cNvSpPr txBox="1"/>
          <p:nvPr/>
        </p:nvSpPr>
        <p:spPr>
          <a:xfrm>
            <a:off x="565425" y="658514"/>
            <a:ext cx="5302905" cy="707886"/>
          </a:xfrm>
          <a:prstGeom prst="rect">
            <a:avLst/>
          </a:prstGeom>
          <a:noFill/>
        </p:spPr>
        <p:txBody>
          <a:bodyPr wrap="square" rtlCol="0">
            <a:spAutoFit/>
          </a:bodyPr>
          <a:lstStyle/>
          <a:p>
            <a:pPr>
              <a:lnSpc>
                <a:spcPts val="1560"/>
              </a:lnSpc>
            </a:pPr>
            <a:r>
              <a:rPr kumimoji="1" lang="ja-JP" altLang="en-US" sz="1000" b="1" dirty="0">
                <a:latin typeface="メイリオ" panose="020B0604030504040204" pitchFamily="50" charset="-128"/>
                <a:ea typeface="メイリオ" panose="020B0604030504040204" pitchFamily="50" charset="-128"/>
              </a:rPr>
              <a:t>個人防護具（</a:t>
            </a:r>
            <a:r>
              <a:rPr kumimoji="1" lang="en-US" altLang="ja-JP" sz="1000" b="1" dirty="0">
                <a:latin typeface="メイリオ" panose="020B0604030504040204" pitchFamily="50" charset="-128"/>
                <a:ea typeface="メイリオ" panose="020B0604030504040204" pitchFamily="50" charset="-128"/>
              </a:rPr>
              <a:t>PPE</a:t>
            </a:r>
            <a:r>
              <a:rPr kumimoji="1" lang="ja-JP" altLang="en-US" sz="1000" b="1" dirty="0">
                <a:latin typeface="メイリオ" panose="020B0604030504040204" pitchFamily="50" charset="-128"/>
                <a:ea typeface="メイリオ" panose="020B0604030504040204" pitchFamily="50" charset="-128"/>
              </a:rPr>
              <a:t>）の使用目的</a:t>
            </a:r>
            <a:endParaRPr kumimoji="1" lang="en-US" altLang="ja-JP" sz="1000" b="1" dirty="0">
              <a:latin typeface="メイリオ" panose="020B0604030504040204" pitchFamily="50" charset="-128"/>
              <a:ea typeface="メイリオ" panose="020B0604030504040204" pitchFamily="50" charset="-128"/>
            </a:endParaRPr>
          </a:p>
          <a:p>
            <a:pPr>
              <a:lnSpc>
                <a:spcPts val="1560"/>
              </a:lnSpc>
            </a:pPr>
            <a:r>
              <a:rPr kumimoji="1" lang="ja-JP" altLang="en-US" sz="1000" dirty="0">
                <a:latin typeface="メイリオ" panose="020B0604030504040204" pitchFamily="50" charset="-128"/>
                <a:ea typeface="メイリオ" panose="020B0604030504040204" pitchFamily="50" charset="-128"/>
              </a:rPr>
              <a:t>①血液や体液に自分が曝露しない。　</a:t>
            </a:r>
            <a:endParaRPr kumimoji="1" lang="en-US" altLang="ja-JP" sz="1000" dirty="0">
              <a:latin typeface="メイリオ" panose="020B0604030504040204" pitchFamily="50" charset="-128"/>
              <a:ea typeface="メイリオ" panose="020B0604030504040204" pitchFamily="50" charset="-128"/>
            </a:endParaRPr>
          </a:p>
          <a:p>
            <a:pPr>
              <a:lnSpc>
                <a:spcPts val="1560"/>
              </a:lnSpc>
            </a:pPr>
            <a:r>
              <a:rPr kumimoji="1" lang="ja-JP" altLang="en-US" sz="1000" dirty="0">
                <a:latin typeface="メイリオ" panose="020B0604030504040204" pitchFamily="50" charset="-128"/>
                <a:ea typeface="メイリオ" panose="020B0604030504040204" pitchFamily="50" charset="-128"/>
              </a:rPr>
              <a:t>②病原体がついたまま他の患者や利用者、環境、職員へ広げない。</a:t>
            </a:r>
          </a:p>
        </p:txBody>
      </p:sp>
      <p:sp>
        <p:nvSpPr>
          <p:cNvPr id="40" name="テキスト ボックス 39">
            <a:extLst>
              <a:ext uri="{FF2B5EF4-FFF2-40B4-BE49-F238E27FC236}">
                <a16:creationId xmlns:a16="http://schemas.microsoft.com/office/drawing/2014/main" id="{E4E4D5C7-D926-47FC-87A3-2E3C6D4E7D59}"/>
              </a:ext>
            </a:extLst>
          </p:cNvPr>
          <p:cNvSpPr txBox="1"/>
          <p:nvPr/>
        </p:nvSpPr>
        <p:spPr>
          <a:xfrm>
            <a:off x="376012" y="1576417"/>
            <a:ext cx="5443802" cy="261610"/>
          </a:xfrm>
          <a:prstGeom prst="rect">
            <a:avLst/>
          </a:prstGeom>
          <a:noFill/>
        </p:spPr>
        <p:txBody>
          <a:bodyPr wrap="square" rtlCol="0">
            <a:spAutoFit/>
          </a:bodyPr>
          <a:lstStyle/>
          <a:p>
            <a:r>
              <a:rPr kumimoji="1" lang="ja-JP" altLang="en-US" sz="1100" dirty="0">
                <a:latin typeface="メイリオ" panose="020B0604030504040204" pitchFamily="50" charset="-128"/>
                <a:ea typeface="メイリオ" panose="020B0604030504040204" pitchFamily="50" charset="-128"/>
              </a:rPr>
              <a:t>（１）</a:t>
            </a:r>
            <a:r>
              <a:rPr kumimoji="1" lang="en-US" altLang="ja-JP" sz="1100" dirty="0">
                <a:latin typeface="メイリオ" panose="020B0604030504040204" pitchFamily="50" charset="-128"/>
                <a:ea typeface="メイリオ" panose="020B0604030504040204" pitchFamily="50" charset="-128"/>
              </a:rPr>
              <a:t>PPE</a:t>
            </a:r>
            <a:r>
              <a:rPr kumimoji="1" lang="ja-JP" altLang="en-US" sz="1100" dirty="0">
                <a:latin typeface="メイリオ" panose="020B0604030504040204" pitchFamily="50" charset="-128"/>
                <a:ea typeface="メイリオ" panose="020B0604030504040204" pitchFamily="50" charset="-128"/>
              </a:rPr>
              <a:t>選択のための基本的な考え方</a:t>
            </a:r>
            <a:endParaRPr kumimoji="1" lang="en-US" altLang="ja-JP" sz="1100" dirty="0">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42876B94-8506-4517-ADF6-1C70C2F698C7}"/>
              </a:ext>
            </a:extLst>
          </p:cNvPr>
          <p:cNvSpPr txBox="1"/>
          <p:nvPr/>
        </p:nvSpPr>
        <p:spPr>
          <a:xfrm>
            <a:off x="562816" y="6709884"/>
            <a:ext cx="5876333" cy="246221"/>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付録ポスターの「標準予防策におけるケア場面別</a:t>
            </a:r>
            <a:r>
              <a:rPr kumimoji="1" lang="en-US" altLang="ja-JP" sz="1000" dirty="0">
                <a:latin typeface="メイリオ" panose="020B0604030504040204" pitchFamily="50" charset="-128"/>
                <a:ea typeface="メイリオ" panose="020B0604030504040204" pitchFamily="50" charset="-128"/>
              </a:rPr>
              <a:t>PPE</a:t>
            </a:r>
            <a:r>
              <a:rPr kumimoji="1" lang="ja-JP" altLang="en-US" sz="1000" dirty="0">
                <a:latin typeface="メイリオ" panose="020B0604030504040204" pitchFamily="50" charset="-128"/>
                <a:ea typeface="メイリオ" panose="020B0604030504040204" pitchFamily="50" charset="-128"/>
              </a:rPr>
              <a:t>選択表」を参照。</a:t>
            </a:r>
          </a:p>
        </p:txBody>
      </p:sp>
      <p:grpSp>
        <p:nvGrpSpPr>
          <p:cNvPr id="41" name="グループ化 40">
            <a:extLst>
              <a:ext uri="{FF2B5EF4-FFF2-40B4-BE49-F238E27FC236}">
                <a16:creationId xmlns:a16="http://schemas.microsoft.com/office/drawing/2014/main" id="{A2B06098-62FD-42A6-B619-78A6FCA084DA}"/>
              </a:ext>
            </a:extLst>
          </p:cNvPr>
          <p:cNvGrpSpPr/>
          <p:nvPr/>
        </p:nvGrpSpPr>
        <p:grpSpPr>
          <a:xfrm>
            <a:off x="519678" y="7036964"/>
            <a:ext cx="5261609" cy="1974477"/>
            <a:chOff x="434100" y="637381"/>
            <a:chExt cx="5261609" cy="1974477"/>
          </a:xfrm>
        </p:grpSpPr>
        <p:sp>
          <p:nvSpPr>
            <p:cNvPr id="43" name="四角形: 角を丸くする 42">
              <a:extLst>
                <a:ext uri="{FF2B5EF4-FFF2-40B4-BE49-F238E27FC236}">
                  <a16:creationId xmlns:a16="http://schemas.microsoft.com/office/drawing/2014/main" id="{0C97F18F-FF0C-440B-B20D-8C158AD41309}"/>
                </a:ext>
              </a:extLst>
            </p:cNvPr>
            <p:cNvSpPr/>
            <p:nvPr/>
          </p:nvSpPr>
          <p:spPr>
            <a:xfrm>
              <a:off x="643943" y="875426"/>
              <a:ext cx="5051766" cy="1736432"/>
            </a:xfrm>
            <a:prstGeom prst="roundRect">
              <a:avLst/>
            </a:prstGeom>
            <a:solidFill>
              <a:sysClr val="window" lastClr="FFFFFF"/>
            </a:solidFill>
            <a:ln w="28575" cap="flat" cmpd="tri" algn="ctr">
              <a:solidFill>
                <a:schemeClr val="accent1"/>
              </a:solidFill>
              <a:prstDash val="solid"/>
              <a:miter lim="800000"/>
            </a:ln>
            <a:effectLst/>
          </p:spPr>
          <p:txBody>
            <a:bodyPr wrap="square" rtlCol="0" anchor="t">
              <a:noAutofit/>
            </a:bodyPr>
            <a:lstStyle/>
            <a:p>
              <a:pPr lvl="1">
                <a:lnSpc>
                  <a:spcPts val="1560"/>
                </a:lnSpc>
              </a:pPr>
              <a:r>
                <a:rPr lang="ja-JP" altLang="en-US" sz="105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05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PPE</a:t>
              </a:r>
              <a:r>
                <a:rPr lang="ja-JP" altLang="en-US" sz="105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取り扱いの大前提</a:t>
              </a:r>
              <a:endParaRPr lang="ja-JP" altLang="en-US" sz="105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1560"/>
                </a:lnSpc>
              </a:pPr>
              <a:r>
                <a:rPr lang="ja-JP" altLang="en-US" sz="105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①適切なものを　②用途に合わせて</a:t>
              </a:r>
              <a:r>
                <a:rPr lang="ja-JP" altLang="en-US" sz="1050" kern="100" dirty="0">
                  <a:latin typeface="メイリオ" panose="020B0604030504040204" pitchFamily="50" charset="-128"/>
                  <a:ea typeface="メイリオ" panose="020B0604030504040204" pitchFamily="50" charset="-128"/>
                  <a:cs typeface="Times New Roman" panose="02020603050405020304" pitchFamily="18" charset="0"/>
                </a:rPr>
                <a:t>　③</a:t>
              </a:r>
              <a:r>
                <a:rPr lang="ja-JP" altLang="en-US" sz="1050" b="1"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正しく使う</a:t>
              </a:r>
              <a:endParaRPr lang="ja-JP" altLang="en-US" sz="1050" kern="100" dirty="0">
                <a:latin typeface="メイリオ" panose="020B0604030504040204" pitchFamily="50" charset="-128"/>
                <a:ea typeface="メイリオ" panose="020B0604030504040204" pitchFamily="50" charset="-128"/>
                <a:cs typeface="Times New Roman" panose="02020603050405020304" pitchFamily="18" charset="0"/>
              </a:endParaRPr>
            </a:p>
            <a:p>
              <a:pPr lvl="1">
                <a:lnSpc>
                  <a:spcPts val="1560"/>
                </a:lnSpc>
              </a:pPr>
              <a:endParaRPr lang="en-US" altLang="ja-JP" sz="11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628650" lvl="1" indent="-171450">
                <a:lnSpc>
                  <a:spcPts val="1560"/>
                </a:lnSpc>
                <a:buFont typeface="Wingdings" panose="05000000000000000000" pitchFamily="2" charset="2"/>
                <a:buChar char="Ø"/>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いつも身に着けるのではなく、必要な時に必要なものを使う。</a:t>
              </a:r>
              <a:b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b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不要になったらすぐに安全に外す。</a:t>
              </a:r>
              <a:endPar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628650" lvl="1" indent="-171450">
                <a:lnSpc>
                  <a:spcPts val="1560"/>
                </a:lnSpc>
                <a:buFont typeface="Wingdings" panose="05000000000000000000" pitchFamily="2" charset="2"/>
                <a:buChar char="Ø"/>
              </a:pP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患者ごとに交換する。</a:t>
              </a:r>
              <a:br>
                <a:rPr lang="en-US" altLang="ja-JP" sz="1000" kern="100" dirty="0">
                  <a:latin typeface="メイリオ" panose="020B0604030504040204" pitchFamily="50" charset="-128"/>
                  <a:ea typeface="メイリオ" panose="020B0604030504040204" pitchFamily="50" charset="-128"/>
                  <a:cs typeface="Times New Roman" panose="02020603050405020304" pitchFamily="18" charset="0"/>
                </a:rPr>
              </a:br>
              <a:r>
                <a:rPr lang="ja-JP" altLang="en-US" sz="1000" kern="100" dirty="0">
                  <a:latin typeface="メイリオ" panose="020B0604030504040204" pitchFamily="50" charset="-128"/>
                  <a:ea typeface="メイリオ" panose="020B0604030504040204" pitchFamily="50" charset="-128"/>
                  <a:cs typeface="Times New Roman" panose="02020603050405020304" pitchFamily="18" charset="0"/>
                </a:rPr>
                <a:t>同一患者でも、処置が変われば手袋など汚染されたものは交換する。</a:t>
              </a:r>
            </a:p>
          </p:txBody>
        </p:sp>
        <p:pic>
          <p:nvPicPr>
            <p:cNvPr id="44" name="図 43" descr="グラフィカル ユーザー インターフェイス, アプリケーション&#10;&#10;自動的に生成された説明">
              <a:extLst>
                <a:ext uri="{FF2B5EF4-FFF2-40B4-BE49-F238E27FC236}">
                  <a16:creationId xmlns:a16="http://schemas.microsoft.com/office/drawing/2014/main" id="{062D33E1-3941-4528-BB3F-E2512D7B210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4100" y="637381"/>
              <a:ext cx="756000" cy="756000"/>
            </a:xfrm>
            <a:prstGeom prst="rect">
              <a:avLst/>
            </a:prstGeom>
          </p:spPr>
        </p:pic>
      </p:grpSp>
      <p:sp>
        <p:nvSpPr>
          <p:cNvPr id="2" name="スライド番号プレースホルダー 1">
            <a:extLst>
              <a:ext uri="{FF2B5EF4-FFF2-40B4-BE49-F238E27FC236}">
                <a16:creationId xmlns:a16="http://schemas.microsoft.com/office/drawing/2014/main" id="{348F9DBD-36A1-49C1-A1B2-F517B606F67D}"/>
              </a:ext>
            </a:extLst>
          </p:cNvPr>
          <p:cNvSpPr>
            <a:spLocks noGrp="1"/>
          </p:cNvSpPr>
          <p:nvPr>
            <p:ph type="sldNum" sz="quarter" idx="12"/>
          </p:nvPr>
        </p:nvSpPr>
        <p:spPr/>
        <p:txBody>
          <a:bodyPr/>
          <a:lstStyle/>
          <a:p>
            <a:fld id="{698D96D4-A717-436E-8A31-61B20D5A5D02}" type="slidenum">
              <a:rPr kumimoji="1" lang="ja-JP" altLang="en-US" smtClean="0"/>
              <a:t>9</a:t>
            </a:fld>
            <a:endParaRPr kumimoji="1" lang="ja-JP" altLang="en-US"/>
          </a:p>
        </p:txBody>
      </p:sp>
      <p:sp>
        <p:nvSpPr>
          <p:cNvPr id="4" name="左大かっこ 3">
            <a:extLst>
              <a:ext uri="{FF2B5EF4-FFF2-40B4-BE49-F238E27FC236}">
                <a16:creationId xmlns:a16="http://schemas.microsoft.com/office/drawing/2014/main" id="{92FF58F2-2ED0-4223-AFD1-C73434371147}"/>
              </a:ext>
            </a:extLst>
          </p:cNvPr>
          <p:cNvSpPr/>
          <p:nvPr/>
        </p:nvSpPr>
        <p:spPr>
          <a:xfrm>
            <a:off x="3602312" y="5244216"/>
            <a:ext cx="102913" cy="432000"/>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99482614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9565</Words>
  <Application>Microsoft Office PowerPoint</Application>
  <PresentationFormat>A4 210 x 297 mm</PresentationFormat>
  <Paragraphs>914</Paragraphs>
  <Slides>42</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42</vt:i4>
      </vt:variant>
    </vt:vector>
  </HeadingPairs>
  <TitlesOfParts>
    <vt:vector size="52" baseType="lpstr">
      <vt:lpstr>HG丸ｺﾞｼｯｸM-PRO</vt:lpstr>
      <vt:lpstr>Meiryo UI</vt:lpstr>
      <vt:lpstr>メイリオ</vt:lpstr>
      <vt:lpstr>游ゴシック</vt:lpstr>
      <vt:lpstr>游明朝</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tna43</dc:creator>
  <cp:lastModifiedBy>suzuki mizuho</cp:lastModifiedBy>
  <cp:revision>556</cp:revision>
  <cp:lastPrinted>2021-12-22T09:53:48Z</cp:lastPrinted>
  <dcterms:created xsi:type="dcterms:W3CDTF">2021-06-07T00:02:28Z</dcterms:created>
  <dcterms:modified xsi:type="dcterms:W3CDTF">2021-12-22T19:21:59Z</dcterms:modified>
</cp:coreProperties>
</file>